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6" r:id="rId3"/>
    <p:sldId id="258" r:id="rId4"/>
    <p:sldId id="259" r:id="rId5"/>
    <p:sldId id="264" r:id="rId6"/>
    <p:sldId id="260" r:id="rId7"/>
    <p:sldId id="261" r:id="rId8"/>
    <p:sldId id="263" r:id="rId9"/>
    <p:sldId id="265" r:id="rId10"/>
    <p:sldId id="266" r:id="rId11"/>
    <p:sldId id="267" r:id="rId12"/>
    <p:sldId id="268" r:id="rId13"/>
    <p:sldId id="271" r:id="rId14"/>
    <p:sldId id="269" r:id="rId15"/>
    <p:sldId id="270" r:id="rId16"/>
    <p:sldId id="272"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2916A-A4CC-4CC5-A8A8-18F7E7B8B246}" type="datetimeFigureOut">
              <a:rPr lang="en-US" smtClean="0"/>
              <a:t>2/17/2017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544FA-C72F-484E-9F1D-A7FDEAC74B20}" type="slidenum">
              <a:rPr lang="en-US" smtClean="0"/>
              <a:t>‹#›</a:t>
            </a:fld>
            <a:endParaRPr lang="en-US"/>
          </a:p>
        </p:txBody>
      </p:sp>
    </p:spTree>
    <p:extLst>
      <p:ext uri="{BB962C8B-B14F-4D97-AF65-F5344CB8AC3E}">
        <p14:creationId xmlns:p14="http://schemas.microsoft.com/office/powerpoint/2010/main" val="50779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11</a:t>
            </a:fld>
            <a:endParaRPr lang="en-US"/>
          </a:p>
        </p:txBody>
      </p:sp>
    </p:spTree>
    <p:extLst>
      <p:ext uri="{BB962C8B-B14F-4D97-AF65-F5344CB8AC3E}">
        <p14:creationId xmlns:p14="http://schemas.microsoft.com/office/powerpoint/2010/main" val="119053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12</a:t>
            </a:fld>
            <a:endParaRPr lang="en-US"/>
          </a:p>
        </p:txBody>
      </p:sp>
    </p:spTree>
    <p:extLst>
      <p:ext uri="{BB962C8B-B14F-4D97-AF65-F5344CB8AC3E}">
        <p14:creationId xmlns:p14="http://schemas.microsoft.com/office/powerpoint/2010/main" val="265984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14</a:t>
            </a:fld>
            <a:endParaRPr lang="en-US"/>
          </a:p>
        </p:txBody>
      </p:sp>
    </p:spTree>
    <p:extLst>
      <p:ext uri="{BB962C8B-B14F-4D97-AF65-F5344CB8AC3E}">
        <p14:creationId xmlns:p14="http://schemas.microsoft.com/office/powerpoint/2010/main" val="576382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15</a:t>
            </a:fld>
            <a:endParaRPr lang="en-US"/>
          </a:p>
        </p:txBody>
      </p:sp>
    </p:spTree>
    <p:extLst>
      <p:ext uri="{BB962C8B-B14F-4D97-AF65-F5344CB8AC3E}">
        <p14:creationId xmlns:p14="http://schemas.microsoft.com/office/powerpoint/2010/main" val="1322126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Location was done by Prof Lee</a:t>
            </a:r>
          </a:p>
        </p:txBody>
      </p:sp>
      <p:sp>
        <p:nvSpPr>
          <p:cNvPr id="4" name="Slide Number Placeholder 3"/>
          <p:cNvSpPr>
            <a:spLocks noGrp="1"/>
          </p:cNvSpPr>
          <p:nvPr>
            <p:ph type="sldNum" sz="quarter" idx="10"/>
          </p:nvPr>
        </p:nvSpPr>
        <p:spPr/>
        <p:txBody>
          <a:bodyPr/>
          <a:lstStyle/>
          <a:p>
            <a:fld id="{48C544FA-C72F-484E-9F1D-A7FDEAC74B20}" type="slidenum">
              <a:rPr lang="en-US" smtClean="0"/>
              <a:t>16</a:t>
            </a:fld>
            <a:endParaRPr lang="en-US"/>
          </a:p>
        </p:txBody>
      </p:sp>
    </p:spTree>
    <p:extLst>
      <p:ext uri="{BB962C8B-B14F-4D97-AF65-F5344CB8AC3E}">
        <p14:creationId xmlns:p14="http://schemas.microsoft.com/office/powerpoint/2010/main" val="1148273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55632B-F18C-4824-BF1E-AC92AA10805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47144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315425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34557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55632B-F18C-4824-BF1E-AC92AA10805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2596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55632B-F18C-4824-BF1E-AC92AA108056}" type="datetimeFigureOut">
              <a:rPr lang="en-US" smtClean="0"/>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72747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55632B-F18C-4824-BF1E-AC92AA10805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406701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55632B-F18C-4824-BF1E-AC92AA108056}" type="datetimeFigureOut">
              <a:rPr lang="en-US" smtClean="0"/>
              <a:t>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224281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55632B-F18C-4824-BF1E-AC92AA108056}" type="datetimeFigureOut">
              <a:rPr lang="en-US" smtClean="0"/>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9511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5632B-F18C-4824-BF1E-AC92AA108056}" type="datetimeFigureOut">
              <a:rPr lang="en-US" smtClean="0"/>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92936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55632B-F18C-4824-BF1E-AC92AA10805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61465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55632B-F18C-4824-BF1E-AC92AA108056}" type="datetimeFigureOut">
              <a:rPr lang="en-US" smtClean="0"/>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94A39-60D4-4B39-8172-90E9CC900F4D}" type="slidenum">
              <a:rPr lang="en-US" smtClean="0"/>
              <a:t>‹#›</a:t>
            </a:fld>
            <a:endParaRPr lang="en-US"/>
          </a:p>
        </p:txBody>
      </p:sp>
    </p:spTree>
    <p:extLst>
      <p:ext uri="{BB962C8B-B14F-4D97-AF65-F5344CB8AC3E}">
        <p14:creationId xmlns:p14="http://schemas.microsoft.com/office/powerpoint/2010/main" val="15788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5632B-F18C-4824-BF1E-AC92AA108056}" type="datetimeFigureOut">
              <a:rPr lang="en-US" smtClean="0"/>
              <a:t>2/14/2017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94A39-60D4-4B39-8172-90E9CC900F4D}" type="slidenum">
              <a:rPr lang="en-US" smtClean="0"/>
              <a:t>‹#›</a:t>
            </a:fld>
            <a:endParaRPr lang="en-US"/>
          </a:p>
        </p:txBody>
      </p:sp>
    </p:spTree>
    <p:extLst>
      <p:ext uri="{BB962C8B-B14F-4D97-AF65-F5344CB8AC3E}">
        <p14:creationId xmlns:p14="http://schemas.microsoft.com/office/powerpoint/2010/main" val="2717707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hebullbustercafe.com/wp-content/uploads/2013/05/personal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22" y="119271"/>
            <a:ext cx="10681251" cy="657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6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Data</a:t>
            </a:r>
          </a:p>
        </p:txBody>
      </p:sp>
      <p:sp>
        <p:nvSpPr>
          <p:cNvPr id="3" name="Content Placeholder 2"/>
          <p:cNvSpPr>
            <a:spLocks noGrp="1"/>
          </p:cNvSpPr>
          <p:nvPr>
            <p:ph idx="1"/>
          </p:nvPr>
        </p:nvSpPr>
        <p:spPr>
          <a:xfrm>
            <a:off x="838200" y="1550894"/>
            <a:ext cx="10515600" cy="4626069"/>
          </a:xfrm>
        </p:spPr>
        <p:txBody>
          <a:bodyPr>
            <a:normAutofit/>
          </a:bodyPr>
          <a:lstStyle/>
          <a:p>
            <a:r>
              <a:rPr lang="en-US" dirty="0"/>
              <a:t>Used 2 twitter datasets differing in size and set of available user traits.</a:t>
            </a:r>
          </a:p>
          <a:p>
            <a:pPr lvl="1"/>
            <a:r>
              <a:rPr lang="en-US" dirty="0" err="1"/>
              <a:t>TwitterText</a:t>
            </a:r>
            <a:r>
              <a:rPr lang="en-US" dirty="0"/>
              <a:t>:</a:t>
            </a:r>
          </a:p>
          <a:p>
            <a:pPr lvl="2"/>
            <a:r>
              <a:rPr lang="en-US" dirty="0"/>
              <a:t>66502 twitter users(31307 M, 35195 F)</a:t>
            </a:r>
          </a:p>
          <a:p>
            <a:pPr lvl="2"/>
            <a:r>
              <a:rPr lang="en-US" dirty="0"/>
              <a:t>Labelled by linking twitter account with account on other network where gender information was available</a:t>
            </a:r>
          </a:p>
          <a:p>
            <a:pPr lvl="2"/>
            <a:r>
              <a:rPr lang="en-US" dirty="0"/>
              <a:t>For each user collected 3200 most recent tweets using REST leading to 104,500,740 tweets</a:t>
            </a:r>
          </a:p>
          <a:p>
            <a:pPr lvl="1"/>
            <a:r>
              <a:rPr lang="en-US" dirty="0" err="1"/>
              <a:t>TwitterSurvey</a:t>
            </a:r>
            <a:r>
              <a:rPr lang="en-US" dirty="0"/>
              <a:t>:</a:t>
            </a:r>
          </a:p>
          <a:p>
            <a:pPr lvl="2"/>
            <a:r>
              <a:rPr lang="en-US" dirty="0"/>
              <a:t>Contains 434 twitter users whose Big Five personality scores were computed</a:t>
            </a:r>
          </a:p>
          <a:p>
            <a:pPr lvl="2"/>
            <a:r>
              <a:rPr lang="en-US" dirty="0"/>
              <a:t>Users self reported genders.</a:t>
            </a:r>
          </a:p>
          <a:p>
            <a:pPr lvl="2"/>
            <a:r>
              <a:rPr lang="en-US" dirty="0"/>
              <a:t>All images were collected same day for all accounts in both data set</a:t>
            </a:r>
          </a:p>
        </p:txBody>
      </p:sp>
    </p:spTree>
    <p:extLst>
      <p:ext uri="{BB962C8B-B14F-4D97-AF65-F5344CB8AC3E}">
        <p14:creationId xmlns:p14="http://schemas.microsoft.com/office/powerpoint/2010/main" val="7356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Text Analysis</a:t>
            </a:r>
          </a:p>
        </p:txBody>
      </p:sp>
      <p:sp>
        <p:nvSpPr>
          <p:cNvPr id="3" name="Content Placeholder 2"/>
          <p:cNvSpPr>
            <a:spLocks noGrp="1"/>
          </p:cNvSpPr>
          <p:nvPr>
            <p:ph idx="1"/>
          </p:nvPr>
        </p:nvSpPr>
        <p:spPr>
          <a:xfrm>
            <a:off x="838200" y="1550894"/>
            <a:ext cx="10515600" cy="4626069"/>
          </a:xfrm>
        </p:spPr>
        <p:txBody>
          <a:bodyPr>
            <a:normAutofit lnSpcReduction="10000"/>
          </a:bodyPr>
          <a:lstStyle/>
          <a:p>
            <a:r>
              <a:rPr lang="en-US" dirty="0"/>
              <a:t>used posted tweets from an account as a different modality compared to images in order to predict user attributes and demographics.</a:t>
            </a:r>
          </a:p>
          <a:p>
            <a:r>
              <a:rPr lang="en-US" dirty="0"/>
              <a:t>Text-based prediction methods have been successfully used to predict a wide range of traits including </a:t>
            </a:r>
            <a:r>
              <a:rPr lang="da-DK" dirty="0"/>
              <a:t>age, gender, political </a:t>
            </a:r>
            <a:r>
              <a:rPr lang="it-IT" dirty="0"/>
              <a:t>orientation, location</a:t>
            </a:r>
            <a:r>
              <a:rPr lang="en-US" dirty="0"/>
              <a:t>, impact, income, occupation, mental illnesses and personality.</a:t>
            </a:r>
          </a:p>
          <a:p>
            <a:r>
              <a:rPr lang="en-US" dirty="0"/>
              <a:t>Tokenize posts and filtered for English using </a:t>
            </a:r>
            <a:r>
              <a:rPr lang="en-US" dirty="0" err="1"/>
              <a:t>Langid</a:t>
            </a:r>
            <a:r>
              <a:rPr lang="en-US" dirty="0"/>
              <a:t> tool.</a:t>
            </a:r>
          </a:p>
          <a:p>
            <a:r>
              <a:rPr lang="en-US" dirty="0"/>
              <a:t>Aggregate all users posts and use “state-of-the-art” text prediction algorithms to estimate personality and age</a:t>
            </a:r>
          </a:p>
          <a:p>
            <a:r>
              <a:rPr lang="en-US" dirty="0"/>
              <a:t>For reliable estimates considered users with 50+ tweets</a:t>
            </a:r>
          </a:p>
        </p:txBody>
      </p:sp>
    </p:spTree>
    <p:extLst>
      <p:ext uri="{BB962C8B-B14F-4D97-AF65-F5344CB8AC3E}">
        <p14:creationId xmlns:p14="http://schemas.microsoft.com/office/powerpoint/2010/main" val="361481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Prediction outcome</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Personality</a:t>
            </a:r>
          </a:p>
          <a:p>
            <a:pPr lvl="1"/>
            <a:r>
              <a:rPr lang="en-US" dirty="0"/>
              <a:t>Used method developed by Schwartz to assign each user scores for personality from ‘Big Five’ - extraversion, agreeableness,  </a:t>
            </a:r>
            <a:r>
              <a:rPr lang="en-US" dirty="0"/>
              <a:t>c</a:t>
            </a:r>
            <a:r>
              <a:rPr lang="en-US" dirty="0"/>
              <a:t>onscientiousness, neuroticism and openness to experience</a:t>
            </a:r>
          </a:p>
          <a:p>
            <a:pPr lvl="1"/>
            <a:r>
              <a:rPr lang="en-US" dirty="0"/>
              <a:t>Model was trained on large sample of around 70k fb users who have taken Big Five personality tests and shared their posts using a model using 1-3 grams and topics as features</a:t>
            </a:r>
          </a:p>
          <a:p>
            <a:pPr lvl="1"/>
            <a:r>
              <a:rPr lang="en-US" dirty="0"/>
              <a:t>In original validation, the model achieved a Pearson correlation of </a:t>
            </a:r>
            <a:r>
              <a:rPr lang="en-US" i="1" dirty="0"/>
              <a:t>r &gt; </a:t>
            </a:r>
            <a:r>
              <a:rPr lang="en-US" dirty="0"/>
              <a:t>0</a:t>
            </a:r>
            <a:r>
              <a:rPr lang="en-US" i="1" dirty="0"/>
              <a:t>.</a:t>
            </a:r>
            <a:r>
              <a:rPr lang="en-US" dirty="0"/>
              <a:t>3 predictive performance for all five traits, which is considered high correlation in psychology, especially when measuring internal states</a:t>
            </a:r>
          </a:p>
          <a:p>
            <a:pPr lvl="1"/>
            <a:r>
              <a:rPr lang="en-US" dirty="0"/>
              <a:t>Observed the same correlation patterns in text predictions as in the questionnaire based assessments</a:t>
            </a:r>
          </a:p>
          <a:p>
            <a:r>
              <a:rPr lang="en-US" dirty="0"/>
              <a:t>Age</a:t>
            </a:r>
          </a:p>
          <a:p>
            <a:pPr lvl="1"/>
            <a:r>
              <a:rPr lang="en-US" dirty="0"/>
              <a:t>The correlation of the outcome of the prediction model and true age, trained and tested on Facebook data, reaches .835 Pearson correlation</a:t>
            </a:r>
          </a:p>
        </p:txBody>
      </p:sp>
    </p:spTree>
    <p:extLst>
      <p:ext uri="{BB962C8B-B14F-4D97-AF65-F5344CB8AC3E}">
        <p14:creationId xmlns:p14="http://schemas.microsoft.com/office/powerpoint/2010/main" val="95547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065" y="688975"/>
            <a:ext cx="11917628" cy="5305426"/>
          </a:xfrm>
          <a:prstGeom prst="rect">
            <a:avLst/>
          </a:prstGeom>
        </p:spPr>
      </p:pic>
    </p:spTree>
    <p:extLst>
      <p:ext uri="{BB962C8B-B14F-4D97-AF65-F5344CB8AC3E}">
        <p14:creationId xmlns:p14="http://schemas.microsoft.com/office/powerpoint/2010/main" val="257832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Image Extraction</a:t>
            </a:r>
          </a:p>
        </p:txBody>
      </p:sp>
      <p:sp>
        <p:nvSpPr>
          <p:cNvPr id="3" name="Content Placeholder 2"/>
          <p:cNvSpPr>
            <a:spLocks noGrp="1"/>
          </p:cNvSpPr>
          <p:nvPr>
            <p:ph idx="1"/>
          </p:nvPr>
        </p:nvSpPr>
        <p:spPr>
          <a:xfrm>
            <a:off x="838200" y="1550894"/>
            <a:ext cx="10515600" cy="4626069"/>
          </a:xfrm>
        </p:spPr>
        <p:txBody>
          <a:bodyPr>
            <a:normAutofit fontScale="77500" lnSpcReduction="20000"/>
          </a:bodyPr>
          <a:lstStyle/>
          <a:p>
            <a:r>
              <a:rPr lang="en-US" dirty="0"/>
              <a:t>Used public profile images as representative for a user. Although users can post other images, we focus on profile images, as the user has chosen these to represent their online persona and thus is most likely to contain important psychological cues.</a:t>
            </a:r>
          </a:p>
          <a:p>
            <a:r>
              <a:rPr lang="en-US" dirty="0"/>
              <a:t>to study and interpret people’s personalities from their profile pictures, stylistic characteristics rather than traditional computer vision features of the profiles are more appropriate.</a:t>
            </a:r>
          </a:p>
          <a:p>
            <a:r>
              <a:rPr lang="en-US" dirty="0"/>
              <a:t>Divide image features in two categories: general image features and stylistic facial features. The former contains basic color and facial information, while the later also includes facial expressions and postures extracted from the largest recognizable face from profile images.</a:t>
            </a:r>
          </a:p>
          <a:p>
            <a:r>
              <a:rPr lang="en-US" dirty="0"/>
              <a:t>U</a:t>
            </a:r>
            <a:r>
              <a:rPr lang="en-US" dirty="0"/>
              <a:t>sed two APIs based on deep learning – Face++ and </a:t>
            </a:r>
            <a:r>
              <a:rPr lang="en-US" dirty="0" err="1"/>
              <a:t>EmoVu</a:t>
            </a:r>
            <a:r>
              <a:rPr lang="en-US" dirty="0"/>
              <a:t> – for facial feature extraction.</a:t>
            </a:r>
          </a:p>
          <a:p>
            <a:r>
              <a:rPr lang="en-US" dirty="0"/>
              <a:t>Face++, which provides very accurate face recognition to indicate demographics and facial presentation. </a:t>
            </a:r>
            <a:r>
              <a:rPr lang="en-US" dirty="0" err="1"/>
              <a:t>EmoVu</a:t>
            </a:r>
            <a:r>
              <a:rPr lang="en-US" dirty="0"/>
              <a:t> offers more information about emotions expressed by the faces detected in the profile images</a:t>
            </a:r>
          </a:p>
        </p:txBody>
      </p:sp>
    </p:spTree>
    <p:extLst>
      <p:ext uri="{BB962C8B-B14F-4D97-AF65-F5344CB8AC3E}">
        <p14:creationId xmlns:p14="http://schemas.microsoft.com/office/powerpoint/2010/main" val="321100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a:t>
            </a:r>
          </a:p>
        </p:txBody>
      </p:sp>
      <p:sp>
        <p:nvSpPr>
          <p:cNvPr id="3" name="Content Placeholder 2"/>
          <p:cNvSpPr>
            <a:spLocks noGrp="1"/>
          </p:cNvSpPr>
          <p:nvPr>
            <p:ph idx="1"/>
          </p:nvPr>
        </p:nvSpPr>
        <p:spPr>
          <a:xfrm>
            <a:off x="838200" y="1550894"/>
            <a:ext cx="10515600" cy="4626069"/>
          </a:xfrm>
        </p:spPr>
        <p:txBody>
          <a:bodyPr>
            <a:normAutofit fontScale="85000" lnSpcReduction="20000"/>
          </a:bodyPr>
          <a:lstStyle/>
          <a:p>
            <a:r>
              <a:rPr lang="en-US" dirty="0"/>
              <a:t>Color</a:t>
            </a:r>
          </a:p>
          <a:p>
            <a:pPr lvl="1"/>
            <a:r>
              <a:rPr lang="en-US" dirty="0"/>
              <a:t>divide images into grayscale images and color images.</a:t>
            </a:r>
          </a:p>
          <a:p>
            <a:pPr lvl="1"/>
            <a:r>
              <a:rPr lang="en-US" dirty="0"/>
              <a:t>For color images, </a:t>
            </a:r>
            <a:r>
              <a:rPr lang="en-US" dirty="0"/>
              <a:t>they took</a:t>
            </a:r>
            <a:r>
              <a:rPr lang="en-US" dirty="0"/>
              <a:t> their normalized RGB values and the average of the original colors. Colors are related to conceptual ideas like people’s mood and emotion.</a:t>
            </a:r>
          </a:p>
          <a:p>
            <a:pPr lvl="1"/>
            <a:r>
              <a:rPr lang="en-US" dirty="0"/>
              <a:t>Colors from images are related to psychologic traits:</a:t>
            </a:r>
          </a:p>
          <a:p>
            <a:pPr lvl="2"/>
            <a:r>
              <a:rPr lang="en-US" dirty="0"/>
              <a:t>red with ‘exciting-stimulating’ and ‘protective-defending’</a:t>
            </a:r>
          </a:p>
          <a:p>
            <a:pPr lvl="2"/>
            <a:r>
              <a:rPr lang="en-US" dirty="0"/>
              <a:t>green with ‘calm-peaceful-serene’</a:t>
            </a:r>
          </a:p>
          <a:p>
            <a:pPr lvl="2"/>
            <a:r>
              <a:rPr lang="en-US" dirty="0"/>
              <a:t>blue is connected with ‘secure-comfortable’ as well as ‘calm-peaceful-serene’.</a:t>
            </a:r>
          </a:p>
          <a:p>
            <a:r>
              <a:rPr lang="en-US" dirty="0"/>
              <a:t>Image Composition</a:t>
            </a:r>
          </a:p>
          <a:p>
            <a:pPr lvl="1"/>
            <a:r>
              <a:rPr lang="en-US" dirty="0"/>
              <a:t>measure aesthetic features of basic photographic composition rules.</a:t>
            </a:r>
          </a:p>
          <a:p>
            <a:pPr lvl="2"/>
            <a:r>
              <a:rPr lang="en-US" dirty="0"/>
              <a:t>First, we study the rule of thirds, where main object in the picture lies at the border or inside an inner rectangle of a 3 </a:t>
            </a:r>
            <a:r>
              <a:rPr lang="en-US" i="1" dirty="0"/>
              <a:t>× </a:t>
            </a:r>
            <a:r>
              <a:rPr lang="en-US" dirty="0"/>
              <a:t>3 grid.</a:t>
            </a:r>
          </a:p>
          <a:p>
            <a:pPr lvl="3"/>
            <a:r>
              <a:rPr lang="en-US" dirty="0"/>
              <a:t>We capture this using two methods. We first compute the spatial distribution of the high frequency edges of an image.</a:t>
            </a:r>
          </a:p>
          <a:p>
            <a:pPr lvl="3"/>
            <a:r>
              <a:rPr lang="en-US" dirty="0"/>
              <a:t>We use the method from to estimate the edge distribution between the subject and background.</a:t>
            </a:r>
          </a:p>
          <a:p>
            <a:pPr lvl="3"/>
            <a:r>
              <a:rPr lang="en-US" dirty="0"/>
              <a:t>The number of unique hues of a photo is another measure of simplicity, based on the fact that good compositions have fewer objects, resulting in fewer distinct hues</a:t>
            </a:r>
          </a:p>
        </p:txBody>
      </p:sp>
    </p:spTree>
    <p:extLst>
      <p:ext uri="{BB962C8B-B14F-4D97-AF65-F5344CB8AC3E}">
        <p14:creationId xmlns:p14="http://schemas.microsoft.com/office/powerpoint/2010/main" val="136928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Feature Categories contd.</a:t>
            </a:r>
          </a:p>
        </p:txBody>
      </p:sp>
      <p:sp>
        <p:nvSpPr>
          <p:cNvPr id="3" name="Content Placeholder 2"/>
          <p:cNvSpPr>
            <a:spLocks noGrp="1"/>
          </p:cNvSpPr>
          <p:nvPr>
            <p:ph idx="1"/>
          </p:nvPr>
        </p:nvSpPr>
        <p:spPr>
          <a:xfrm>
            <a:off x="838200" y="1550894"/>
            <a:ext cx="10515600" cy="4626069"/>
          </a:xfrm>
        </p:spPr>
        <p:txBody>
          <a:bodyPr>
            <a:normAutofit/>
          </a:bodyPr>
          <a:lstStyle/>
          <a:p>
            <a:r>
              <a:rPr lang="en-US" dirty="0"/>
              <a:t>Image Type</a:t>
            </a:r>
          </a:p>
          <a:p>
            <a:pPr lvl="1"/>
            <a:r>
              <a:rPr lang="en-US" dirty="0"/>
              <a:t>extract basic face-related features for each profile picture as the number of faces it contains.</a:t>
            </a:r>
          </a:p>
          <a:p>
            <a:pPr lvl="1"/>
            <a:r>
              <a:rPr lang="en-US" dirty="0"/>
              <a:t>If there is no face in the profile image, look whether the user uses the one of the default Twitter profile picture images</a:t>
            </a:r>
          </a:p>
        </p:txBody>
      </p:sp>
    </p:spTree>
    <p:extLst>
      <p:ext uri="{BB962C8B-B14F-4D97-AF65-F5344CB8AC3E}">
        <p14:creationId xmlns:p14="http://schemas.microsoft.com/office/powerpoint/2010/main" val="293724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91596365"/>
              </p:ext>
            </p:extLst>
          </p:nvPr>
        </p:nvGraphicFramePr>
        <p:xfrm>
          <a:off x="364564" y="459687"/>
          <a:ext cx="11316448" cy="3404903"/>
        </p:xfrm>
        <a:graphic>
          <a:graphicData uri="http://schemas.openxmlformats.org/drawingml/2006/table">
            <a:tbl>
              <a:tblPr firstRow="1" bandRow="1">
                <a:tableStyleId>{5C22544A-7EE6-4342-B048-85BDC9FD1C3A}</a:tableStyleId>
              </a:tblPr>
              <a:tblGrid>
                <a:gridCol w="5658224">
                  <a:extLst>
                    <a:ext uri="{9D8B030D-6E8A-4147-A177-3AD203B41FA5}">
                      <a16:colId xmlns:a16="http://schemas.microsoft.com/office/drawing/2014/main" val="1786249240"/>
                    </a:ext>
                  </a:extLst>
                </a:gridCol>
                <a:gridCol w="5658224">
                  <a:extLst>
                    <a:ext uri="{9D8B030D-6E8A-4147-A177-3AD203B41FA5}">
                      <a16:colId xmlns:a16="http://schemas.microsoft.com/office/drawing/2014/main" val="1506598637"/>
                    </a:ext>
                  </a:extLst>
                </a:gridCol>
              </a:tblGrid>
              <a:tr h="370334">
                <a:tc>
                  <a:txBody>
                    <a:bodyPr/>
                    <a:lstStyle/>
                    <a:p>
                      <a:r>
                        <a:rPr lang="en-US" dirty="0"/>
                        <a:t>Strength</a:t>
                      </a:r>
                    </a:p>
                  </a:txBody>
                  <a:tcPr/>
                </a:tc>
                <a:tc>
                  <a:txBody>
                    <a:bodyPr/>
                    <a:lstStyle/>
                    <a:p>
                      <a:r>
                        <a:rPr lang="en-US" dirty="0" err="1"/>
                        <a:t>Weekness</a:t>
                      </a:r>
                      <a:endParaRPr lang="en-US" dirty="0"/>
                    </a:p>
                  </a:txBody>
                  <a:tcPr/>
                </a:tc>
                <a:extLst>
                  <a:ext uri="{0D108BD9-81ED-4DB2-BD59-A6C34878D82A}">
                    <a16:rowId xmlns:a16="http://schemas.microsoft.com/office/drawing/2014/main" val="1392765590"/>
                  </a:ext>
                </a:extLst>
              </a:tr>
              <a:tr h="913153">
                <a:tc>
                  <a:txBody>
                    <a:bodyPr/>
                    <a:lstStyle/>
                    <a:p>
                      <a:r>
                        <a:rPr lang="en-US" dirty="0"/>
                        <a:t>Used great example to explain the correlation between personality traits and profile picture</a:t>
                      </a:r>
                    </a:p>
                  </a:txBody>
                  <a:tcPr/>
                </a:tc>
                <a:tc>
                  <a:txBody>
                    <a:bodyPr/>
                    <a:lstStyle/>
                    <a:p>
                      <a:endParaRPr lang="en-US" dirty="0"/>
                    </a:p>
                  </a:txBody>
                  <a:tcPr/>
                </a:tc>
                <a:extLst>
                  <a:ext uri="{0D108BD9-81ED-4DB2-BD59-A6C34878D82A}">
                    <a16:rowId xmlns:a16="http://schemas.microsoft.com/office/drawing/2014/main" val="2444509016"/>
                  </a:ext>
                </a:extLst>
              </a:tr>
              <a:tr h="370334">
                <a:tc>
                  <a:txBody>
                    <a:bodyPr/>
                    <a:lstStyle/>
                    <a:p>
                      <a:r>
                        <a:rPr lang="en-US" dirty="0"/>
                        <a:t>Overcame the problem of previous work by taking 60000 users</a:t>
                      </a:r>
                    </a:p>
                  </a:txBody>
                  <a:tcPr/>
                </a:tc>
                <a:tc>
                  <a:txBody>
                    <a:bodyPr/>
                    <a:lstStyle/>
                    <a:p>
                      <a:endParaRPr lang="en-US"/>
                    </a:p>
                  </a:txBody>
                  <a:tcPr/>
                </a:tc>
                <a:extLst>
                  <a:ext uri="{0D108BD9-81ED-4DB2-BD59-A6C34878D82A}">
                    <a16:rowId xmlns:a16="http://schemas.microsoft.com/office/drawing/2014/main" val="3695957096"/>
                  </a:ext>
                </a:extLst>
              </a:tr>
              <a:tr h="370334">
                <a:tc>
                  <a:txBody>
                    <a:bodyPr/>
                    <a:lstStyle/>
                    <a:p>
                      <a:endParaRPr lang="en-US"/>
                    </a:p>
                  </a:txBody>
                  <a:tcPr/>
                </a:tc>
                <a:tc>
                  <a:txBody>
                    <a:bodyPr/>
                    <a:lstStyle/>
                    <a:p>
                      <a:endParaRPr lang="en-US"/>
                    </a:p>
                  </a:txBody>
                  <a:tcPr/>
                </a:tc>
                <a:extLst>
                  <a:ext uri="{0D108BD9-81ED-4DB2-BD59-A6C34878D82A}">
                    <a16:rowId xmlns:a16="http://schemas.microsoft.com/office/drawing/2014/main" val="1921710813"/>
                  </a:ext>
                </a:extLst>
              </a:tr>
              <a:tr h="370334">
                <a:tc>
                  <a:txBody>
                    <a:bodyPr/>
                    <a:lstStyle/>
                    <a:p>
                      <a:endParaRPr lang="en-US"/>
                    </a:p>
                  </a:txBody>
                  <a:tcPr/>
                </a:tc>
                <a:tc>
                  <a:txBody>
                    <a:bodyPr/>
                    <a:lstStyle/>
                    <a:p>
                      <a:endParaRPr lang="en-US"/>
                    </a:p>
                  </a:txBody>
                  <a:tcPr/>
                </a:tc>
                <a:extLst>
                  <a:ext uri="{0D108BD9-81ED-4DB2-BD59-A6C34878D82A}">
                    <a16:rowId xmlns:a16="http://schemas.microsoft.com/office/drawing/2014/main" val="2799151686"/>
                  </a:ext>
                </a:extLst>
              </a:tr>
              <a:tr h="370334">
                <a:tc>
                  <a:txBody>
                    <a:bodyPr/>
                    <a:lstStyle/>
                    <a:p>
                      <a:endParaRPr lang="en-US"/>
                    </a:p>
                  </a:txBody>
                  <a:tcPr/>
                </a:tc>
                <a:tc>
                  <a:txBody>
                    <a:bodyPr/>
                    <a:lstStyle/>
                    <a:p>
                      <a:endParaRPr lang="en-US"/>
                    </a:p>
                  </a:txBody>
                  <a:tcPr/>
                </a:tc>
                <a:extLst>
                  <a:ext uri="{0D108BD9-81ED-4DB2-BD59-A6C34878D82A}">
                    <a16:rowId xmlns:a16="http://schemas.microsoft.com/office/drawing/2014/main" val="2175883719"/>
                  </a:ext>
                </a:extLst>
              </a:tr>
              <a:tr h="37033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04259120"/>
                  </a:ext>
                </a:extLst>
              </a:tr>
            </a:tbl>
          </a:graphicData>
        </a:graphic>
      </p:graphicFrame>
    </p:spTree>
    <p:extLst>
      <p:ext uri="{BB962C8B-B14F-4D97-AF65-F5344CB8AC3E}">
        <p14:creationId xmlns:p14="http://schemas.microsoft.com/office/powerpoint/2010/main" val="233567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6591" y="327230"/>
            <a:ext cx="11078818" cy="4244769"/>
          </a:xfrm>
        </p:spPr>
        <p:txBody>
          <a:bodyPr>
            <a:normAutofit/>
          </a:bodyPr>
          <a:lstStyle/>
          <a:p>
            <a:r>
              <a:rPr lang="en-US" sz="7200" b="1" dirty="0">
                <a:latin typeface="Algerian" panose="04020705040A02060702" pitchFamily="82" charset="0"/>
              </a:rPr>
              <a:t>Analyzing Personality through Social Media Profile Picture Choice</a:t>
            </a:r>
          </a:p>
        </p:txBody>
      </p:sp>
      <p:sp>
        <p:nvSpPr>
          <p:cNvPr id="3" name="Subtitle 2"/>
          <p:cNvSpPr>
            <a:spLocks noGrp="1"/>
          </p:cNvSpPr>
          <p:nvPr>
            <p:ph type="subTitle" idx="1"/>
          </p:nvPr>
        </p:nvSpPr>
        <p:spPr>
          <a:xfrm>
            <a:off x="7699512" y="5738191"/>
            <a:ext cx="3763617" cy="805062"/>
          </a:xfrm>
        </p:spPr>
        <p:txBody>
          <a:bodyPr>
            <a:normAutofit/>
          </a:bodyPr>
          <a:lstStyle/>
          <a:p>
            <a:r>
              <a:rPr lang="en-US" sz="3600" dirty="0"/>
              <a:t>Anuj Khasgiwala</a:t>
            </a:r>
          </a:p>
        </p:txBody>
      </p:sp>
    </p:spTree>
    <p:extLst>
      <p:ext uri="{BB962C8B-B14F-4D97-AF65-F5344CB8AC3E}">
        <p14:creationId xmlns:p14="http://schemas.microsoft.com/office/powerpoint/2010/main" val="411653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p>
        </p:txBody>
      </p:sp>
      <p:sp>
        <p:nvSpPr>
          <p:cNvPr id="3" name="Content Placeholder 2"/>
          <p:cNvSpPr>
            <a:spLocks noGrp="1"/>
          </p:cNvSpPr>
          <p:nvPr>
            <p:ph idx="1"/>
          </p:nvPr>
        </p:nvSpPr>
        <p:spPr>
          <a:xfrm>
            <a:off x="727043" y="1771114"/>
            <a:ext cx="10626757" cy="4405849"/>
          </a:xfrm>
        </p:spPr>
        <p:txBody>
          <a:bodyPr/>
          <a:lstStyle/>
          <a:p>
            <a:r>
              <a:rPr lang="en-US" dirty="0"/>
              <a:t>Social media images portrays personality</a:t>
            </a:r>
          </a:p>
          <a:p>
            <a:r>
              <a:rPr lang="en-US" dirty="0"/>
              <a:t>Audience: Twitter users</a:t>
            </a:r>
          </a:p>
          <a:p>
            <a:r>
              <a:rPr lang="en-US" dirty="0"/>
              <a:t>Dataset: 66000 users</a:t>
            </a:r>
          </a:p>
          <a:p>
            <a:r>
              <a:rPr lang="en-US" dirty="0"/>
              <a:t>How: using tweets</a:t>
            </a:r>
          </a:p>
          <a:p>
            <a:r>
              <a:rPr lang="en-US" dirty="0"/>
              <a:t>Interpretation: analysis on aesthetic and facial features and control for demographic variation in image features and personality</a:t>
            </a:r>
          </a:p>
          <a:p>
            <a:endParaRPr lang="en-US" dirty="0"/>
          </a:p>
        </p:txBody>
      </p:sp>
      <p:pic>
        <p:nvPicPr>
          <p:cNvPr id="2050" name="Picture 2" descr="Add Your Personality! Facebook Now Allows Profile Photos to be GIF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002" y="1148260"/>
            <a:ext cx="3084798" cy="208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35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1+#ppt_w/2"/>
                                          </p:val>
                                        </p:tav>
                                        <p:tav tm="100000">
                                          <p:val>
                                            <p:strVal val="#ppt_x"/>
                                          </p:val>
                                        </p:tav>
                                      </p:tavLst>
                                    </p:anim>
                                    <p:anim calcmode="lin" valueType="num">
                                      <p:cBhvr additive="base">
                                        <p:cTn id="14"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838200" y="1550894"/>
            <a:ext cx="10515600" cy="4626069"/>
          </a:xfrm>
        </p:spPr>
        <p:txBody>
          <a:bodyPr/>
          <a:lstStyle/>
          <a:p>
            <a:r>
              <a:rPr lang="en-US" dirty="0"/>
              <a:t>Freedom to speak or convey</a:t>
            </a:r>
          </a:p>
          <a:p>
            <a:r>
              <a:rPr lang="en-US" dirty="0"/>
              <a:t>Presentation depends on psychological traits and represent persona</a:t>
            </a:r>
          </a:p>
          <a:p>
            <a:r>
              <a:rPr lang="en-US" dirty="0"/>
              <a:t>Previous work on user traits(age, gender, occupation etc.)</a:t>
            </a:r>
          </a:p>
          <a:p>
            <a:r>
              <a:rPr lang="en-US" dirty="0"/>
              <a:t>Choice of Photos are type of behavior associated at least in part with personality expressed by five factor model</a:t>
            </a:r>
          </a:p>
          <a:p>
            <a:r>
              <a:rPr lang="en-US" dirty="0" err="1"/>
              <a:t>Digman</a:t>
            </a:r>
            <a:r>
              <a:rPr lang="en-US" dirty="0"/>
              <a:t> Big Five – consisting of openness to experience, conscientiousness, extraversion, agreeableness and neuroticism</a:t>
            </a:r>
          </a:p>
        </p:txBody>
      </p:sp>
    </p:spTree>
    <p:extLst>
      <p:ext uri="{BB962C8B-B14F-4D97-AF65-F5344CB8AC3E}">
        <p14:creationId xmlns:p14="http://schemas.microsoft.com/office/powerpoint/2010/main" val="413283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 between Personality and Picture</a:t>
            </a:r>
          </a:p>
        </p:txBody>
      </p:sp>
      <p:pic>
        <p:nvPicPr>
          <p:cNvPr id="4" name="Content Placeholder 3"/>
          <p:cNvPicPr>
            <a:picLocks noGrp="1" noChangeAspect="1"/>
          </p:cNvPicPr>
          <p:nvPr>
            <p:ph idx="1"/>
          </p:nvPr>
        </p:nvPicPr>
        <p:blipFill>
          <a:blip r:embed="rId2"/>
          <a:stretch>
            <a:fillRect/>
          </a:stretch>
        </p:blipFill>
        <p:spPr>
          <a:xfrm>
            <a:off x="1846728" y="1949261"/>
            <a:ext cx="7655859" cy="4043791"/>
          </a:xfrm>
          <a:prstGeom prst="rect">
            <a:avLst/>
          </a:prstGeom>
        </p:spPr>
      </p:pic>
    </p:spTree>
    <p:extLst>
      <p:ext uri="{BB962C8B-B14F-4D97-AF65-F5344CB8AC3E}">
        <p14:creationId xmlns:p14="http://schemas.microsoft.com/office/powerpoint/2010/main" val="2413834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 between Personality and Picture</a:t>
            </a:r>
          </a:p>
        </p:txBody>
      </p:sp>
      <p:sp>
        <p:nvSpPr>
          <p:cNvPr id="3" name="Content Placeholder 2"/>
          <p:cNvSpPr>
            <a:spLocks noGrp="1"/>
          </p:cNvSpPr>
          <p:nvPr>
            <p:ph idx="1"/>
          </p:nvPr>
        </p:nvSpPr>
        <p:spPr>
          <a:xfrm>
            <a:off x="838200" y="1627283"/>
            <a:ext cx="10515600" cy="5042458"/>
          </a:xfrm>
        </p:spPr>
        <p:txBody>
          <a:bodyPr numCol="2"/>
          <a:lstStyle/>
          <a:p>
            <a:r>
              <a:rPr lang="en-US" dirty="0"/>
              <a:t>Extravert</a:t>
            </a:r>
          </a:p>
          <a:p>
            <a:pPr lvl="1"/>
            <a:r>
              <a:rPr lang="en-US" dirty="0"/>
              <a:t>Enjoy interacting</a:t>
            </a:r>
          </a:p>
          <a:p>
            <a:pPr lvl="1"/>
            <a:r>
              <a:rPr lang="en-US" dirty="0"/>
              <a:t>High group visibility</a:t>
            </a:r>
          </a:p>
          <a:p>
            <a:pPr lvl="1"/>
            <a:r>
              <a:rPr lang="en-US" dirty="0"/>
              <a:t>Energetic</a:t>
            </a:r>
          </a:p>
          <a:p>
            <a:r>
              <a:rPr lang="en-US" dirty="0"/>
              <a:t>Use picture involving other people or the once that express more positive emotions</a:t>
            </a:r>
          </a:p>
          <a:p>
            <a:r>
              <a:rPr lang="en-US" dirty="0"/>
              <a:t>may be more inclined to choose unconventional images and poses, as a general inclination of this type of people for art and novelty.</a:t>
            </a:r>
          </a:p>
          <a:p>
            <a:r>
              <a:rPr lang="en-US" dirty="0"/>
              <a:t>Conscientiousness</a:t>
            </a:r>
          </a:p>
          <a:p>
            <a:pPr lvl="1"/>
            <a:r>
              <a:rPr lang="en-US" dirty="0"/>
              <a:t>More orderly</a:t>
            </a:r>
          </a:p>
          <a:p>
            <a:pPr lvl="1"/>
            <a:r>
              <a:rPr lang="en-US" dirty="0"/>
              <a:t>Prefer planned behavior</a:t>
            </a:r>
          </a:p>
          <a:p>
            <a:r>
              <a:rPr lang="en-US" dirty="0"/>
              <a:t>Use frontal photography of themselves</a:t>
            </a:r>
          </a:p>
          <a:p>
            <a:r>
              <a:rPr lang="en-US" dirty="0"/>
              <a:t>Neuroticism is associated with negative emotions, which could also be reflected through users choices of profile images</a:t>
            </a:r>
          </a:p>
        </p:txBody>
      </p:sp>
    </p:spTree>
    <p:extLst>
      <p:ext uri="{BB962C8B-B14F-4D97-AF65-F5344CB8AC3E}">
        <p14:creationId xmlns:p14="http://schemas.microsoft.com/office/powerpoint/2010/main" val="161320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a:t>
            </a:r>
          </a:p>
        </p:txBody>
      </p:sp>
      <p:sp>
        <p:nvSpPr>
          <p:cNvPr id="3" name="Content Placeholder 2"/>
          <p:cNvSpPr>
            <a:spLocks noGrp="1"/>
          </p:cNvSpPr>
          <p:nvPr>
            <p:ph idx="1"/>
          </p:nvPr>
        </p:nvSpPr>
        <p:spPr>
          <a:xfrm>
            <a:off x="838200" y="1775013"/>
            <a:ext cx="10515600" cy="1201269"/>
          </a:xfrm>
        </p:spPr>
        <p:txBody>
          <a:bodyPr/>
          <a:lstStyle/>
          <a:p>
            <a:r>
              <a:rPr lang="en-US" dirty="0"/>
              <a:t>Colors, aesthetics, facial presentation, emotions</a:t>
            </a:r>
          </a:p>
          <a:p>
            <a:r>
              <a:rPr lang="en-US" dirty="0"/>
              <a:t>Compare features with Big Five model.</a:t>
            </a:r>
          </a:p>
        </p:txBody>
      </p:sp>
      <p:sp>
        <p:nvSpPr>
          <p:cNvPr id="4" name="Title 1"/>
          <p:cNvSpPr txBox="1">
            <a:spLocks/>
          </p:cNvSpPr>
          <p:nvPr/>
        </p:nvSpPr>
        <p:spPr>
          <a:xfrm>
            <a:off x="838200" y="2973860"/>
            <a:ext cx="10515600" cy="1176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Previous studies conclusion</a:t>
            </a:r>
          </a:p>
        </p:txBody>
      </p:sp>
      <p:sp>
        <p:nvSpPr>
          <p:cNvPr id="5" name="Content Placeholder 2"/>
          <p:cNvSpPr txBox="1">
            <a:spLocks/>
          </p:cNvSpPr>
          <p:nvPr/>
        </p:nvSpPr>
        <p:spPr>
          <a:xfrm>
            <a:off x="820270" y="4204453"/>
            <a:ext cx="10515600" cy="203498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Personality traits are predictable from images, demonstrating correlation between personality and profile picture.</a:t>
            </a:r>
          </a:p>
          <a:p>
            <a:r>
              <a:rPr lang="en-US" dirty="0"/>
              <a:t>features of the models provide no interpretability and thus are not useful for psychologists who wish to understand the underlying correlations and generate hypotheses for further testing.</a:t>
            </a:r>
          </a:p>
          <a:p>
            <a:r>
              <a:rPr lang="en-US" dirty="0"/>
              <a:t>Data set was very limited size and user diversity</a:t>
            </a:r>
          </a:p>
          <a:p>
            <a:endParaRPr lang="en-US" dirty="0"/>
          </a:p>
        </p:txBody>
      </p:sp>
    </p:spTree>
    <p:extLst>
      <p:ext uri="{BB962C8B-B14F-4D97-AF65-F5344CB8AC3E}">
        <p14:creationId xmlns:p14="http://schemas.microsoft.com/office/powerpoint/2010/main" val="14002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Related Work</a:t>
            </a:r>
          </a:p>
        </p:txBody>
      </p:sp>
      <p:sp>
        <p:nvSpPr>
          <p:cNvPr id="3" name="Content Placeholder 2"/>
          <p:cNvSpPr>
            <a:spLocks noGrp="1"/>
          </p:cNvSpPr>
          <p:nvPr>
            <p:ph idx="1"/>
          </p:nvPr>
        </p:nvSpPr>
        <p:spPr>
          <a:xfrm>
            <a:off x="838200" y="1550894"/>
            <a:ext cx="10515600" cy="4626069"/>
          </a:xfrm>
        </p:spPr>
        <p:txBody>
          <a:bodyPr>
            <a:normAutofit fontScale="92500" lnSpcReduction="20000"/>
          </a:bodyPr>
          <a:lstStyle/>
          <a:p>
            <a:r>
              <a:rPr lang="en-US" dirty="0"/>
              <a:t>Most studies in psychology focused on facial expressions  as people frequently use facial characteristics for personality attributions, while some studies consider pose of person</a:t>
            </a:r>
          </a:p>
          <a:p>
            <a:r>
              <a:rPr lang="en-US" dirty="0"/>
              <a:t>Due to recent advancement in computer science, automatic personality detection became important research topic.</a:t>
            </a:r>
          </a:p>
          <a:p>
            <a:r>
              <a:rPr lang="en-US" dirty="0"/>
              <a:t>Personality influences a wide range of behaviors, many of which can be directly observed through social media usage.</a:t>
            </a:r>
          </a:p>
          <a:p>
            <a:r>
              <a:rPr lang="en-US" dirty="0"/>
              <a:t>Most computer vision work focus on object, for personality subject of interest is person face.</a:t>
            </a:r>
          </a:p>
          <a:p>
            <a:r>
              <a:rPr lang="en-US" dirty="0"/>
              <a:t>computer vision framework for object recognition relies on thousands of low level features either pre-determined or, </a:t>
            </a:r>
            <a:r>
              <a:rPr lang="en-US" dirty="0" err="1"/>
              <a:t>morerecently</a:t>
            </a:r>
            <a:r>
              <a:rPr lang="en-US" dirty="0"/>
              <a:t>, automatically extracted by deep neural networks</a:t>
            </a:r>
          </a:p>
          <a:p>
            <a:r>
              <a:rPr lang="en-US" dirty="0"/>
              <a:t>Celli Bruni and </a:t>
            </a:r>
            <a:r>
              <a:rPr lang="en-US" dirty="0" err="1"/>
              <a:t>Lepri</a:t>
            </a:r>
            <a:r>
              <a:rPr lang="en-US" dirty="0"/>
              <a:t>(2014) used 100 </a:t>
            </a:r>
            <a:r>
              <a:rPr lang="en-US" dirty="0" err="1"/>
              <a:t>facebook</a:t>
            </a:r>
            <a:r>
              <a:rPr lang="en-US" dirty="0"/>
              <a:t> user with self assessed personalities and interaction styles</a:t>
            </a:r>
          </a:p>
        </p:txBody>
      </p:sp>
    </p:spTree>
    <p:extLst>
      <p:ext uri="{BB962C8B-B14F-4D97-AF65-F5344CB8AC3E}">
        <p14:creationId xmlns:p14="http://schemas.microsoft.com/office/powerpoint/2010/main" val="244685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b="1" dirty="0"/>
              <a:t>Related Work contd.</a:t>
            </a:r>
          </a:p>
        </p:txBody>
      </p:sp>
      <p:sp>
        <p:nvSpPr>
          <p:cNvPr id="3" name="Content Placeholder 2"/>
          <p:cNvSpPr>
            <a:spLocks noGrp="1"/>
          </p:cNvSpPr>
          <p:nvPr>
            <p:ph idx="1"/>
          </p:nvPr>
        </p:nvSpPr>
        <p:spPr>
          <a:xfrm>
            <a:off x="838200" y="1550894"/>
            <a:ext cx="10515600" cy="4626069"/>
          </a:xfrm>
        </p:spPr>
        <p:txBody>
          <a:bodyPr>
            <a:normAutofit fontScale="85000" lnSpcReduction="10000"/>
          </a:bodyPr>
          <a:lstStyle/>
          <a:p>
            <a:r>
              <a:rPr lang="en-US" dirty="0"/>
              <a:t>They used bag-of-visual-words features defined on local SIFT (Lowe 2004) features and combined different machine learning algorithms to test the effectiveness of classifying users as being high or low in each personality trait.</a:t>
            </a:r>
          </a:p>
          <a:p>
            <a:r>
              <a:rPr lang="en-US" dirty="0"/>
              <a:t>Classify personality traits with nearly 65% accuracy</a:t>
            </a:r>
          </a:p>
          <a:p>
            <a:r>
              <a:rPr lang="en-US" dirty="0"/>
              <a:t>To interpret the results, they performed clustering on correctly classified images from each personality trait to find the most important characteristics of each personality trait and observed that extroverted and emotionally stable people tend to have pictures in which they are smiling or appear with other people.</a:t>
            </a:r>
          </a:p>
          <a:p>
            <a:r>
              <a:rPr lang="en-US" dirty="0"/>
              <a:t>Al </a:t>
            </a:r>
            <a:r>
              <a:rPr lang="en-US" dirty="0" err="1"/>
              <a:t>Moubayed</a:t>
            </a:r>
            <a:r>
              <a:rPr lang="en-US" dirty="0"/>
              <a:t>, </a:t>
            </a:r>
            <a:r>
              <a:rPr lang="en-US" dirty="0" err="1"/>
              <a:t>Noura</a:t>
            </a:r>
            <a:r>
              <a:rPr lang="en-US" dirty="0"/>
              <a:t> and Vazquez-Alvarez, Yolanda and McKay, Alex and </a:t>
            </a:r>
            <a:r>
              <a:rPr lang="en-US" dirty="0" err="1"/>
              <a:t>Vinciarelli</a:t>
            </a:r>
            <a:r>
              <a:rPr lang="en-US" dirty="0"/>
              <a:t>, Alessandro (2014) used the FERET corpus consisting of 829 individuals whose personality was assessed by 11 independent judges. They used the first 103 eigenfaces as features for classification and reported around 70% accuracy in predicting personalities being above or below the median.</a:t>
            </a:r>
          </a:p>
        </p:txBody>
      </p:sp>
    </p:spTree>
    <p:extLst>
      <p:ext uri="{BB962C8B-B14F-4D97-AF65-F5344CB8AC3E}">
        <p14:creationId xmlns:p14="http://schemas.microsoft.com/office/powerpoint/2010/main" val="823306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8321</TotalTime>
  <Words>1324</Words>
  <Application>Microsoft Office PowerPoint</Application>
  <PresentationFormat>Widescreen</PresentationFormat>
  <Paragraphs>108</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Algerian</vt:lpstr>
      <vt:lpstr>Arial</vt:lpstr>
      <vt:lpstr>Calibri</vt:lpstr>
      <vt:lpstr>Calibri Light</vt:lpstr>
      <vt:lpstr>Office Theme</vt:lpstr>
      <vt:lpstr>PowerPoint Presentation</vt:lpstr>
      <vt:lpstr>Analyzing Personality through Social Media Profile Picture Choice</vt:lpstr>
      <vt:lpstr>Motivation</vt:lpstr>
      <vt:lpstr>Introduction</vt:lpstr>
      <vt:lpstr>Relation between Personality and Picture</vt:lpstr>
      <vt:lpstr>Relation between Personality and Picture</vt:lpstr>
      <vt:lpstr>Features</vt:lpstr>
      <vt:lpstr>Related Work</vt:lpstr>
      <vt:lpstr>Related Work contd.</vt:lpstr>
      <vt:lpstr>Data</vt:lpstr>
      <vt:lpstr>Text Analysis</vt:lpstr>
      <vt:lpstr>Prediction outcome</vt:lpstr>
      <vt:lpstr>PowerPoint Presentation</vt:lpstr>
      <vt:lpstr>Image Extraction</vt:lpstr>
      <vt:lpstr>Feature Categories</vt:lpstr>
      <vt:lpstr>Feature Categories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Khasgiwala</dc:creator>
  <cp:lastModifiedBy>Anuj Khasgiwala</cp:lastModifiedBy>
  <cp:revision>51</cp:revision>
  <dcterms:created xsi:type="dcterms:W3CDTF">2017-02-09T05:19:25Z</dcterms:created>
  <dcterms:modified xsi:type="dcterms:W3CDTF">2017-02-20T06:29:48Z</dcterms:modified>
</cp:coreProperties>
</file>