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notesMasterIdLst>
    <p:notesMasterId r:id="rId16"/>
  </p:notesMasterIdLst>
  <p:sldIdLst>
    <p:sldId id="256" r:id="rId2"/>
    <p:sldId id="270" r:id="rId3"/>
    <p:sldId id="257" r:id="rId4"/>
    <p:sldId id="258" r:id="rId5"/>
    <p:sldId id="259" r:id="rId6"/>
    <p:sldId id="260" r:id="rId7"/>
    <p:sldId id="269" r:id="rId8"/>
    <p:sldId id="263" r:id="rId9"/>
    <p:sldId id="264" r:id="rId10"/>
    <p:sldId id="266" r:id="rId11"/>
    <p:sldId id="267" r:id="rId12"/>
    <p:sldId id="268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68581-1F34-4179-959E-74DFB7847F0E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7920D-E35B-4A95-A2E4-72241AA08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254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7920D-E35B-4A95-A2E4-72241AA08B5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124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7920D-E35B-4A95-A2E4-72241AA08B5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873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85E0580-F557-4EAB-B7EC-B087211364BC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B92B6C8-E3E9-4A09-A35D-4DC86EBD1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48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0580-F557-4EAB-B7EC-B087211364BC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B6C8-E3E9-4A09-A35D-4DC86EBD1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91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0580-F557-4EAB-B7EC-B087211364BC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B6C8-E3E9-4A09-A35D-4DC86EBD1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58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0580-F557-4EAB-B7EC-B087211364BC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B6C8-E3E9-4A09-A35D-4DC86EBD1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0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0580-F557-4EAB-B7EC-B087211364BC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B6C8-E3E9-4A09-A35D-4DC86EBD1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5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0580-F557-4EAB-B7EC-B087211364BC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B6C8-E3E9-4A09-A35D-4DC86EBD1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48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0580-F557-4EAB-B7EC-B087211364BC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B6C8-E3E9-4A09-A35D-4DC86EBD1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07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0580-F557-4EAB-B7EC-B087211364BC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B6C8-E3E9-4A09-A35D-4DC86EBD1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3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0580-F557-4EAB-B7EC-B087211364BC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B6C8-E3E9-4A09-A35D-4DC86EBD1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03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0580-F557-4EAB-B7EC-B087211364BC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B92B6C8-E3E9-4A09-A35D-4DC86EBD1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97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85E0580-F557-4EAB-B7EC-B087211364BC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B92B6C8-E3E9-4A09-A35D-4DC86EBD1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741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85E0580-F557-4EAB-B7EC-B087211364BC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B92B6C8-E3E9-4A09-A35D-4DC86EBD1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49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72EE-CFC7-42D6-A03B-6F40E2C1E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3A971-B752-4E4E-8208-06EC13DF7F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Credit Card Fraud Detection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3937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03"/>
    </mc:Choice>
    <mc:Fallback>
      <p:transition spd="slow" advTm="1510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D807-1A45-4179-A778-36A0F58B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– Decision 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843B0-EE59-4F81-ABF0-8FAEA5D05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1"/>
            <a:ext cx="4504944" cy="2430555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Train Set</a:t>
            </a:r>
          </a:p>
          <a:p>
            <a:r>
              <a:rPr lang="en-IN" dirty="0"/>
              <a:t>Accuracy:  1.0</a:t>
            </a:r>
          </a:p>
          <a:p>
            <a:r>
              <a:rPr lang="en-IN" dirty="0"/>
              <a:t>F1 score:  1.0</a:t>
            </a:r>
          </a:p>
          <a:p>
            <a:r>
              <a:rPr lang="en-IN" dirty="0"/>
              <a:t>Recall:  1.0</a:t>
            </a:r>
          </a:p>
          <a:p>
            <a:r>
              <a:rPr lang="en-IN" dirty="0"/>
              <a:t>Precision:  1.0</a:t>
            </a:r>
          </a:p>
          <a:p>
            <a:r>
              <a:rPr lang="en-IN" dirty="0"/>
              <a:t>ROC AUC :  1.0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61244F-E98B-4A40-BDBB-16BF8C26FAAA}"/>
              </a:ext>
            </a:extLst>
          </p:cNvPr>
          <p:cNvSpPr txBox="1"/>
          <p:nvPr/>
        </p:nvSpPr>
        <p:spPr>
          <a:xfrm>
            <a:off x="5872480" y="2011681"/>
            <a:ext cx="4958080" cy="2359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indent="-91440" defTabSz="914400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 Set</a:t>
            </a:r>
          </a:p>
          <a:p>
            <a:pPr marL="91440" indent="-91440" defTabSz="914400">
              <a:lnSpc>
                <a:spcPct val="65000"/>
              </a:lnSpc>
              <a:spcBef>
                <a:spcPts val="1300"/>
              </a:spcBef>
              <a:buFont typeface="Arial" pitchFamily="34" charset="0"/>
              <a:buChar char=" "/>
            </a:pPr>
            <a:r>
              <a:rPr lang="en-IN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Accuracy:  0.99</a:t>
            </a:r>
          </a:p>
          <a:p>
            <a:pPr marL="91440" indent="-91440" defTabSz="914400">
              <a:lnSpc>
                <a:spcPct val="65000"/>
              </a:lnSpc>
              <a:spcBef>
                <a:spcPts val="1300"/>
              </a:spcBef>
              <a:buFont typeface="Arial" pitchFamily="34" charset="0"/>
              <a:buChar char=" "/>
            </a:pPr>
            <a:r>
              <a:rPr lang="en-IN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F1 score:  0.54</a:t>
            </a:r>
          </a:p>
          <a:p>
            <a:pPr marL="91440" indent="-91440" defTabSz="914400">
              <a:lnSpc>
                <a:spcPct val="65000"/>
              </a:lnSpc>
              <a:spcBef>
                <a:spcPts val="1300"/>
              </a:spcBef>
              <a:buFont typeface="Arial" pitchFamily="34" charset="0"/>
              <a:buChar char=" "/>
            </a:pPr>
            <a:r>
              <a:rPr lang="en-IN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Recall:  0.63</a:t>
            </a:r>
          </a:p>
          <a:p>
            <a:pPr marL="91440" indent="-91440" defTabSz="914400">
              <a:lnSpc>
                <a:spcPct val="65000"/>
              </a:lnSpc>
              <a:spcBef>
                <a:spcPts val="1300"/>
              </a:spcBef>
              <a:buFont typeface="Arial" pitchFamily="34" charset="0"/>
              <a:buChar char=" "/>
            </a:pPr>
            <a:r>
              <a:rPr lang="en-IN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Precision:  0.48</a:t>
            </a:r>
          </a:p>
          <a:p>
            <a:pPr marL="91440" indent="-91440" defTabSz="914400">
              <a:lnSpc>
                <a:spcPct val="65000"/>
              </a:lnSpc>
              <a:spcBef>
                <a:spcPts val="1300"/>
              </a:spcBef>
              <a:buFont typeface="Arial" pitchFamily="34" charset="0"/>
              <a:buChar char=" "/>
            </a:pPr>
            <a:r>
              <a:rPr lang="en-IN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ROC AUC :  0.81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D1C2AE-7D78-47B0-990B-3EE7170066DB}"/>
              </a:ext>
            </a:extLst>
          </p:cNvPr>
          <p:cNvSpPr txBox="1"/>
          <p:nvPr/>
        </p:nvSpPr>
        <p:spPr>
          <a:xfrm>
            <a:off x="817880" y="4700270"/>
            <a:ext cx="10109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Observation: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and Test accuracy is good.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Recall value on Test set is around 63%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746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152"/>
    </mc:Choice>
    <mc:Fallback>
      <p:transition spd="slow" advTm="2815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D807-1A45-4179-A778-36A0F58B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– Random Forest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843B0-EE59-4F81-ABF0-8FAEA5D05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1"/>
            <a:ext cx="4504944" cy="2430555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Train Set</a:t>
            </a:r>
          </a:p>
          <a:p>
            <a:r>
              <a:rPr lang="en-IN" dirty="0"/>
              <a:t>Accuracy:  0.99</a:t>
            </a:r>
          </a:p>
          <a:p>
            <a:r>
              <a:rPr lang="en-IN" dirty="0"/>
              <a:t>F1 score:  0.99</a:t>
            </a:r>
          </a:p>
          <a:p>
            <a:r>
              <a:rPr lang="en-IN" dirty="0"/>
              <a:t>Recall:  0.99</a:t>
            </a:r>
          </a:p>
          <a:p>
            <a:r>
              <a:rPr lang="en-IN" dirty="0"/>
              <a:t>Precision:  1.0</a:t>
            </a:r>
          </a:p>
          <a:p>
            <a:r>
              <a:rPr lang="en-IN" dirty="0"/>
              <a:t>ROC AUC :  0.99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61244F-E98B-4A40-BDBB-16BF8C26FAAA}"/>
              </a:ext>
            </a:extLst>
          </p:cNvPr>
          <p:cNvSpPr txBox="1"/>
          <p:nvPr/>
        </p:nvSpPr>
        <p:spPr>
          <a:xfrm>
            <a:off x="5872480" y="2011681"/>
            <a:ext cx="4958080" cy="2359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indent="-91440" defTabSz="914400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 Set</a:t>
            </a:r>
          </a:p>
          <a:p>
            <a:pPr marL="91440" indent="-91440" defTabSz="914400">
              <a:lnSpc>
                <a:spcPct val="65000"/>
              </a:lnSpc>
              <a:spcBef>
                <a:spcPts val="1300"/>
              </a:spcBef>
              <a:buFont typeface="Arial" pitchFamily="34" charset="0"/>
              <a:buChar char=" "/>
            </a:pPr>
            <a:r>
              <a:rPr lang="en-IN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Accuracy:  0.99</a:t>
            </a:r>
          </a:p>
          <a:p>
            <a:pPr marL="91440" indent="-91440" defTabSz="914400">
              <a:lnSpc>
                <a:spcPct val="65000"/>
              </a:lnSpc>
              <a:spcBef>
                <a:spcPts val="1300"/>
              </a:spcBef>
              <a:buFont typeface="Arial" pitchFamily="34" charset="0"/>
              <a:buChar char=" "/>
            </a:pPr>
            <a:r>
              <a:rPr lang="en-IN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F1 score:  0.59</a:t>
            </a:r>
          </a:p>
          <a:p>
            <a:pPr marL="91440" indent="-91440" defTabSz="914400">
              <a:lnSpc>
                <a:spcPct val="65000"/>
              </a:lnSpc>
              <a:spcBef>
                <a:spcPts val="1300"/>
              </a:spcBef>
              <a:buFont typeface="Arial" pitchFamily="34" charset="0"/>
              <a:buChar char=" "/>
            </a:pPr>
            <a:r>
              <a:rPr lang="en-IN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Recall:  0.59</a:t>
            </a:r>
          </a:p>
          <a:p>
            <a:pPr marL="91440" indent="-91440" defTabSz="914400">
              <a:lnSpc>
                <a:spcPct val="65000"/>
              </a:lnSpc>
              <a:spcBef>
                <a:spcPts val="1300"/>
              </a:spcBef>
              <a:buFont typeface="Arial" pitchFamily="34" charset="0"/>
              <a:buChar char=" "/>
            </a:pPr>
            <a:r>
              <a:rPr lang="en-IN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Precision:  0.58</a:t>
            </a:r>
          </a:p>
          <a:p>
            <a:pPr marL="91440" indent="-91440" defTabSz="914400">
              <a:lnSpc>
                <a:spcPct val="65000"/>
              </a:lnSpc>
              <a:spcBef>
                <a:spcPts val="1300"/>
              </a:spcBef>
              <a:buFont typeface="Arial" pitchFamily="34" charset="0"/>
              <a:buChar char=" "/>
            </a:pPr>
            <a:r>
              <a:rPr lang="en-IN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ROC AUC :  0.79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D1C2AE-7D78-47B0-990B-3EE7170066DB}"/>
              </a:ext>
            </a:extLst>
          </p:cNvPr>
          <p:cNvSpPr txBox="1"/>
          <p:nvPr/>
        </p:nvSpPr>
        <p:spPr>
          <a:xfrm>
            <a:off x="817880" y="4751070"/>
            <a:ext cx="10109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Observation: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and Test accuracy is good.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Recall value on Test set is around 59%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4918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573"/>
    </mc:Choice>
    <mc:Fallback>
      <p:transition spd="slow" advTm="1157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6247-0D8D-4785-8273-AB792737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– Benefit Analysis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A2CC47F-F8F6-411B-B01D-CC4A8A9C46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789990"/>
              </p:ext>
            </p:extLst>
          </p:nvPr>
        </p:nvGraphicFramePr>
        <p:xfrm>
          <a:off x="762000" y="1991359"/>
          <a:ext cx="10525759" cy="1098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5920">
                  <a:extLst>
                    <a:ext uri="{9D8B030D-6E8A-4147-A177-3AD203B41FA5}">
                      <a16:colId xmlns:a16="http://schemas.microsoft.com/office/drawing/2014/main" val="2004434066"/>
                    </a:ext>
                  </a:extLst>
                </a:gridCol>
                <a:gridCol w="5987911">
                  <a:extLst>
                    <a:ext uri="{9D8B030D-6E8A-4147-A177-3AD203B41FA5}">
                      <a16:colId xmlns:a16="http://schemas.microsoft.com/office/drawing/2014/main" val="3122044501"/>
                    </a:ext>
                  </a:extLst>
                </a:gridCol>
                <a:gridCol w="3701928">
                  <a:extLst>
                    <a:ext uri="{9D8B030D-6E8A-4147-A177-3AD203B41FA5}">
                      <a16:colId xmlns:a16="http://schemas.microsoft.com/office/drawing/2014/main" val="1941323969"/>
                    </a:ext>
                  </a:extLst>
                </a:gridCol>
              </a:tblGrid>
              <a:tr h="18159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Cost Benefit Analysis – Part I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56610"/>
                  </a:ext>
                </a:extLst>
              </a:tr>
              <a:tr h="1878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S. No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Questions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Answer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9721414"/>
                  </a:ext>
                </a:extLst>
              </a:tr>
              <a:tr h="1815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a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Average number of transactions per month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77183.08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42020596"/>
                  </a:ext>
                </a:extLst>
              </a:tr>
              <a:tr h="1815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b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Average number of fraudulent transaction per month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402.13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6684989"/>
                  </a:ext>
                </a:extLst>
              </a:tr>
              <a:tr h="1815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c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Average amount per fraud transaction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530.66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9277639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9258686-8D7C-4219-B3D3-41B86461A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46780"/>
              </p:ext>
            </p:extLst>
          </p:nvPr>
        </p:nvGraphicFramePr>
        <p:xfrm>
          <a:off x="762000" y="3312160"/>
          <a:ext cx="10525759" cy="24147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219">
                  <a:extLst>
                    <a:ext uri="{9D8B030D-6E8A-4147-A177-3AD203B41FA5}">
                      <a16:colId xmlns:a16="http://schemas.microsoft.com/office/drawing/2014/main" val="2672775423"/>
                    </a:ext>
                  </a:extLst>
                </a:gridCol>
                <a:gridCol w="7312530">
                  <a:extLst>
                    <a:ext uri="{9D8B030D-6E8A-4147-A177-3AD203B41FA5}">
                      <a16:colId xmlns:a16="http://schemas.microsoft.com/office/drawing/2014/main" val="34354672"/>
                    </a:ext>
                  </a:extLst>
                </a:gridCol>
                <a:gridCol w="2814010">
                  <a:extLst>
                    <a:ext uri="{9D8B030D-6E8A-4147-A177-3AD203B41FA5}">
                      <a16:colId xmlns:a16="http://schemas.microsoft.com/office/drawing/2014/main" val="2219973756"/>
                    </a:ext>
                  </a:extLst>
                </a:gridCol>
              </a:tblGrid>
              <a:tr h="22010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Cost Benefit Analysis – Part II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034982"/>
                  </a:ext>
                </a:extLst>
              </a:tr>
              <a:tr h="22010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S. No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Questions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Answer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75145312"/>
                  </a:ext>
                </a:extLst>
              </a:tr>
              <a:tr h="22010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Cost incurred per month before the model was deployed (b*c)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213392.22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3049481"/>
                  </a:ext>
                </a:extLst>
              </a:tr>
              <a:tr h="22010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Average number of transactions per month detected as fraudulent by the model (TF)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5363.86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25299156"/>
                  </a:ext>
                </a:extLst>
              </a:tr>
              <a:tr h="22010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Cost of providing customer executive support per fraudulent transaction detected by the model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1.50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64337473"/>
                  </a:ext>
                </a:extLst>
              </a:tr>
              <a:tr h="433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Total cost of providing customer support per month for fraudulent transactions detected by the model (TF*$1.5)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8045.79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7718504"/>
                  </a:ext>
                </a:extLst>
              </a:tr>
              <a:tr h="22010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Average number of transactions per month that are fraudulent but not detected by the model (FN)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75.86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86349388"/>
                  </a:ext>
                </a:extLst>
              </a:tr>
              <a:tr h="22010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Cost incurred due to fraudulent transactions left undetected by the model (FN*c)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40254.46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0497628"/>
                  </a:ext>
                </a:extLst>
              </a:tr>
              <a:tr h="22010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Cost incurred per month after the model is built and deployed (4+6)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48300.24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281310"/>
                  </a:ext>
                </a:extLst>
              </a:tr>
              <a:tr h="22010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8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Final savings = Cost incurred before - Cost incurred after(1-7)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165091.98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7955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968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426"/>
    </mc:Choice>
    <mc:Fallback>
      <p:transition spd="slow" advTm="4642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11257-D0D1-4091-B6BB-0292FB86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Recommendation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9788C-2B5F-424E-8C1C-773037C9D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Logistic Regression Model holds good to identify the appropriate fraudulent transactions with a recall value of 75%.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After model deployment, yearly cost savings of </a:t>
            </a:r>
            <a:r>
              <a:rPr lang="en-US" dirty="0" err="1"/>
              <a:t>Finex</a:t>
            </a:r>
            <a:r>
              <a:rPr lang="en-US" dirty="0"/>
              <a:t> will be approximately $2Mn.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Finex</a:t>
            </a:r>
            <a:r>
              <a:rPr lang="en-US" dirty="0"/>
              <a:t> should deploy the model to achieve long term benefits with increased revenue and lower cost.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3024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505"/>
    </mc:Choice>
    <mc:Fallback>
      <p:transition spd="slow" advTm="4150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9CF858-9F74-4053-9A8C-D29CB3EE8F20}"/>
              </a:ext>
            </a:extLst>
          </p:cNvPr>
          <p:cNvSpPr/>
          <p:nvPr/>
        </p:nvSpPr>
        <p:spPr>
          <a:xfrm>
            <a:off x="3987475" y="2723495"/>
            <a:ext cx="421705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63421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46"/>
    </mc:Choice>
    <mc:Fallback>
      <p:transition spd="slow" advTm="404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3E07-6DA1-436D-A9F5-7EF90097B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5F3F6-D8D2-4983-B4D1-EDF17B5D9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62480"/>
            <a:ext cx="10753725" cy="3766185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Solution Methodology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Cost-Benefit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Conclusion and Recommendation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594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791"/>
    </mc:Choice>
    <mc:Fallback>
      <p:transition spd="slow" advTm="2179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7F8D-7562-4197-A659-829678B9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234C9-0C54-4905-9E0A-AB0958F8D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Finex</a:t>
            </a:r>
            <a:r>
              <a:rPr lang="en-US" dirty="0"/>
              <a:t> is facing the issue of increase in fraudulent transactions made through credit cards/debit cards day by day, and no proper action is being taken when an unauthorized transaction is made.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As </a:t>
            </a:r>
            <a:r>
              <a:rPr lang="en-US" dirty="0" err="1"/>
              <a:t>Finex</a:t>
            </a:r>
            <a:r>
              <a:rPr lang="en-US" dirty="0"/>
              <a:t> is also not equipped with the latest financial technologies, it is becoming difficult for the bank to track the data breaches on time to prevent losses.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Finex</a:t>
            </a:r>
            <a:r>
              <a:rPr lang="en-US" dirty="0"/>
              <a:t> wants to identify the possible root causes and action areas to come up with a long-term solution that would help the bank generate high revenue with minimal losses.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16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541"/>
    </mc:Choice>
    <mc:Fallback>
      <p:transition spd="slow" advTm="4754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61805-8C7E-4EAA-A921-F3F31302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E0CD3-A33B-4890-BE91-482819E3C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Read and understand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Cleaning and Data Preparation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Check for Duplicates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Remove insignificant Columns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Create Derived Features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EDA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Label Encoding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Splitting the Dataset into Train and Test set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Handle Class Imbalance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Modelling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Decision Tree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Random Forest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Model Validation and Analysis of Different Metrics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Conclusions and Recommendations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0672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914"/>
    </mc:Choice>
    <mc:Fallback>
      <p:transition spd="slow" advTm="3191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5694-BAF2-414D-BABD-DAFBDFF03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Analysis[1/4]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65D3FF-B636-4311-8C1A-3979625663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4" y="1838960"/>
            <a:ext cx="10904855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641F1F-E7D3-4D02-932A-02C9DB2D8D09}"/>
              </a:ext>
            </a:extLst>
          </p:cNvPr>
          <p:cNvSpPr txBox="1">
            <a:spLocks/>
          </p:cNvSpPr>
          <p:nvPr/>
        </p:nvSpPr>
        <p:spPr>
          <a:xfrm>
            <a:off x="676656" y="4592320"/>
            <a:ext cx="10885423" cy="11855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Char char="•"/>
            </a:pPr>
            <a:r>
              <a:rPr lang="en-IN"/>
              <a:t>Maximum number of fraudulent transaction occurs in categories like 'grocery_pos', 'shopping_net', 'misc_net', 'shopping_pos', 'gas_transport'.</a:t>
            </a:r>
          </a:p>
          <a:p>
            <a:pPr lvl="1">
              <a:buFont typeface="Arial" pitchFamily="34" charset="0"/>
              <a:buChar char="•"/>
            </a:pPr>
            <a:r>
              <a:rPr lang="en-IN"/>
              <a:t>Minimum number of fraudulent transaction occurs in categories like 'travel', 'grocery_net, 'health_fitness'.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5012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46"/>
    </mc:Choice>
    <mc:Fallback>
      <p:transition spd="slow" advTm="2504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14AC-4E0B-414F-85B0-D12B80A6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Analysis[2/4]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A6CB2-9739-418B-A1C5-DCD1A6E47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Maximum number of fraudulent transaction occurs for merchants like '</a:t>
            </a:r>
            <a:r>
              <a:rPr lang="en-IN" dirty="0" err="1"/>
              <a:t>fraud_Kilback</a:t>
            </a:r>
            <a:r>
              <a:rPr lang="en-IN" dirty="0"/>
              <a:t> LLC', '</a:t>
            </a:r>
            <a:r>
              <a:rPr lang="en-IN" dirty="0" err="1"/>
              <a:t>fraud_Kozey</a:t>
            </a:r>
            <a:r>
              <a:rPr lang="en-IN" dirty="0"/>
              <a:t>-Boehm', '</a:t>
            </a:r>
            <a:r>
              <a:rPr lang="en-IN" dirty="0" err="1"/>
              <a:t>fraud_Rau</a:t>
            </a:r>
            <a:r>
              <a:rPr lang="en-IN" dirty="0"/>
              <a:t> and Sons'.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Maximum number of fraud happens in 'NY', 'TX', 'PA', 'CA' states and minimum number of fraud happens in 'HI', 'RI' and 'DE' states.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Maximum fraudulent transaction occurs for customers falling in job categories like 'Quantity surveyor', 'Naval architect', 'Materials engineer’.</a:t>
            </a:r>
          </a:p>
        </p:txBody>
      </p:sp>
    </p:spTree>
    <p:extLst>
      <p:ext uri="{BB962C8B-B14F-4D97-AF65-F5344CB8AC3E}">
        <p14:creationId xmlns:p14="http://schemas.microsoft.com/office/powerpoint/2010/main" val="1475089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230"/>
    </mc:Choice>
    <mc:Fallback>
      <p:transition spd="slow" advTm="5123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14AC-4E0B-414F-85B0-D12B80A6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Analysis[3/4]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A6CB2-9739-418B-A1C5-DCD1A6E47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Similar number of fraudulent transaction happened in both Male and Female.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 fraudulent transactions found in 8 merchants and 19 cities.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Maximum fraudulent transaction occurs for customers falling in job categories like 'Quantity surveyor', 'Naval architect', 'Materials engineer’.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8156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884"/>
    </mc:Choice>
    <mc:Fallback>
      <p:transition spd="slow" advTm="3588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D2D3-33C1-4B0C-A095-224C3B3F0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Analysis[4/4]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D6DD134-7460-4BBD-A91B-800CC17A72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4" y="1995692"/>
            <a:ext cx="3691256" cy="226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A581B1-FA4D-4E9B-A95B-D6208D75DF6D}"/>
              </a:ext>
            </a:extLst>
          </p:cNvPr>
          <p:cNvSpPr txBox="1"/>
          <p:nvPr/>
        </p:nvSpPr>
        <p:spPr>
          <a:xfrm>
            <a:off x="657224" y="4271556"/>
            <a:ext cx="3691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number of transactions and fraudulent transactions are highest in the age group of '55+'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number of transactions and fraudulent transactions are highest in the age group of '&lt;25'</a:t>
            </a:r>
            <a:endParaRPr lang="en-IN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94D818A-4619-4713-B093-06972B8B9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761" y="1995692"/>
            <a:ext cx="6851016" cy="226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1C2563-C0F9-4653-ABFC-273CDE8605DD}"/>
              </a:ext>
            </a:extLst>
          </p:cNvPr>
          <p:cNvSpPr txBox="1"/>
          <p:nvPr/>
        </p:nvSpPr>
        <p:spPr>
          <a:xfrm>
            <a:off x="4683761" y="4389735"/>
            <a:ext cx="67767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Outliers are present in 'amt' and '</a:t>
            </a:r>
            <a:r>
              <a:rPr lang="en-US" dirty="0" err="1"/>
              <a:t>city_pop</a:t>
            </a:r>
            <a:r>
              <a:rPr lang="en-US" dirty="0"/>
              <a:t>' column.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mean distance is almost same for both fraudulent and non-fraudulent transactions.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4394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141"/>
    </mc:Choice>
    <mc:Fallback>
      <p:transition spd="slow" advTm="3314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D807-1A45-4179-A778-36A0F58B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– Logistic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843B0-EE59-4F81-ABF0-8FAEA5D05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1"/>
            <a:ext cx="4504944" cy="2430555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Train Set</a:t>
            </a:r>
          </a:p>
          <a:p>
            <a:r>
              <a:rPr lang="en-IN" dirty="0"/>
              <a:t>Accuracy:  0.84</a:t>
            </a:r>
          </a:p>
          <a:p>
            <a:r>
              <a:rPr lang="en-IN" dirty="0"/>
              <a:t>F1 score:  0.83</a:t>
            </a:r>
          </a:p>
          <a:p>
            <a:r>
              <a:rPr lang="en-IN" dirty="0"/>
              <a:t>Recall:  0.75</a:t>
            </a:r>
          </a:p>
          <a:p>
            <a:r>
              <a:rPr lang="en-IN" dirty="0"/>
              <a:t>Precision:  0.92</a:t>
            </a:r>
          </a:p>
          <a:p>
            <a:r>
              <a:rPr lang="en-IN" dirty="0"/>
              <a:t>ROC AUC :  0.85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61244F-E98B-4A40-BDBB-16BF8C26FAAA}"/>
              </a:ext>
            </a:extLst>
          </p:cNvPr>
          <p:cNvSpPr txBox="1"/>
          <p:nvPr/>
        </p:nvSpPr>
        <p:spPr>
          <a:xfrm>
            <a:off x="5872480" y="2011681"/>
            <a:ext cx="4958080" cy="2359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indent="-91440" defTabSz="914400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 Set</a:t>
            </a:r>
          </a:p>
          <a:p>
            <a:pPr marL="91440" indent="-91440" defTabSz="914400">
              <a:lnSpc>
                <a:spcPct val="65000"/>
              </a:lnSpc>
              <a:spcBef>
                <a:spcPts val="1300"/>
              </a:spcBef>
              <a:buFont typeface="Arial" pitchFamily="34" charset="0"/>
              <a:buChar char=" "/>
            </a:pPr>
            <a:r>
              <a:rPr lang="en-IN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Accuracy:  0.93</a:t>
            </a:r>
          </a:p>
          <a:p>
            <a:pPr marL="91440" indent="-91440" defTabSz="914400">
              <a:lnSpc>
                <a:spcPct val="65000"/>
              </a:lnSpc>
              <a:spcBef>
                <a:spcPts val="1300"/>
              </a:spcBef>
              <a:buFont typeface="Arial" pitchFamily="34" charset="0"/>
              <a:buChar char=" "/>
            </a:pPr>
            <a:r>
              <a:rPr lang="en-IN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F1 score:  0.08</a:t>
            </a:r>
          </a:p>
          <a:p>
            <a:pPr marL="91440" indent="-91440" defTabSz="914400">
              <a:lnSpc>
                <a:spcPct val="65000"/>
              </a:lnSpc>
              <a:spcBef>
                <a:spcPts val="1300"/>
              </a:spcBef>
              <a:buFont typeface="Arial" pitchFamily="34" charset="0"/>
              <a:buChar char=" "/>
            </a:pPr>
            <a:r>
              <a:rPr lang="en-IN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Recall:  0.75</a:t>
            </a:r>
          </a:p>
          <a:p>
            <a:pPr marL="91440" indent="-91440" defTabSz="914400">
              <a:lnSpc>
                <a:spcPct val="65000"/>
              </a:lnSpc>
              <a:spcBef>
                <a:spcPts val="1300"/>
              </a:spcBef>
              <a:buFont typeface="Arial" pitchFamily="34" charset="0"/>
              <a:buChar char=" "/>
            </a:pPr>
            <a:r>
              <a:rPr lang="en-IN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Precision:  0.04</a:t>
            </a:r>
          </a:p>
          <a:p>
            <a:pPr marL="91440" indent="-91440" defTabSz="914400">
              <a:lnSpc>
                <a:spcPct val="65000"/>
              </a:lnSpc>
              <a:spcBef>
                <a:spcPts val="1300"/>
              </a:spcBef>
              <a:buFont typeface="Arial" pitchFamily="34" charset="0"/>
              <a:buChar char=" "/>
            </a:pPr>
            <a:r>
              <a:rPr lang="en-IN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ROC AUC :  0.84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D1C2AE-7D78-47B0-990B-3EE7170066DB}"/>
              </a:ext>
            </a:extLst>
          </p:cNvPr>
          <p:cNvSpPr txBox="1"/>
          <p:nvPr/>
        </p:nvSpPr>
        <p:spPr>
          <a:xfrm>
            <a:off x="873760" y="4684375"/>
            <a:ext cx="10109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Observation: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is good in case of test set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Recall value is almost same in both train and test 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0377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952"/>
    </mc:Choice>
    <mc:Fallback>
      <p:transition spd="slow" advTm="21952"/>
    </mc:Fallback>
  </mc:AlternateContent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5125</TotalTime>
  <Words>841</Words>
  <Application>Microsoft Office PowerPoint</Application>
  <PresentationFormat>Widescreen</PresentationFormat>
  <Paragraphs>140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Metropolitan</vt:lpstr>
      <vt:lpstr>Capstone Project</vt:lpstr>
      <vt:lpstr>Agenda</vt:lpstr>
      <vt:lpstr>Problem Statement</vt:lpstr>
      <vt:lpstr>Solution Methodology</vt:lpstr>
      <vt:lpstr>Data Analysis[1/4]</vt:lpstr>
      <vt:lpstr>Data Analysis[2/4]</vt:lpstr>
      <vt:lpstr>Data Analysis[3/4]</vt:lpstr>
      <vt:lpstr>Data Analysis[4/4]</vt:lpstr>
      <vt:lpstr>Modelling – Logistic Regression</vt:lpstr>
      <vt:lpstr>Modelling – Decision Tree</vt:lpstr>
      <vt:lpstr>Modelling – Random Forest</vt:lpstr>
      <vt:lpstr>Cost – Benefit Analysis</vt:lpstr>
      <vt:lpstr>Conclusion and Recommendation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sandhyarani sahoo</dc:creator>
  <cp:lastModifiedBy>sandhyarani sahoo</cp:lastModifiedBy>
  <cp:revision>20</cp:revision>
  <dcterms:created xsi:type="dcterms:W3CDTF">2021-03-30T19:31:39Z</dcterms:created>
  <dcterms:modified xsi:type="dcterms:W3CDTF">2021-04-05T06:15:45Z</dcterms:modified>
</cp:coreProperties>
</file>