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73" r:id="rId2"/>
    <p:sldId id="281" r:id="rId3"/>
    <p:sldId id="274" r:id="rId4"/>
    <p:sldId id="275" r:id="rId5"/>
    <p:sldId id="256" r:id="rId6"/>
    <p:sldId id="265" r:id="rId7"/>
    <p:sldId id="276" r:id="rId8"/>
    <p:sldId id="267" r:id="rId9"/>
    <p:sldId id="262" r:id="rId10"/>
    <p:sldId id="278" r:id="rId11"/>
    <p:sldId id="260" r:id="rId12"/>
    <p:sldId id="261" r:id="rId13"/>
    <p:sldId id="264" r:id="rId14"/>
    <p:sldId id="268" r:id="rId15"/>
    <p:sldId id="258" r:id="rId16"/>
    <p:sldId id="259" r:id="rId17"/>
    <p:sldId id="269" r:id="rId18"/>
    <p:sldId id="272" r:id="rId19"/>
    <p:sldId id="280" r:id="rId20"/>
    <p:sldId id="279" r:id="rId21"/>
    <p:sldId id="25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4FD76-E3BB-4812-B6AD-BE26A7FD182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EAB8C-C0F5-4557-A24B-EE498AB316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76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FD76-E3BB-4812-B6AD-BE26A7FD182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1957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FD76-E3BB-4812-B6AD-BE26A7FD182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70110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4FD76-E3BB-4812-B6AD-BE26A7FD182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278882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4FD76-E3BB-4812-B6AD-BE26A7FD182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EAB8C-C0F5-4557-A24B-EE498AB316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71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4FD76-E3BB-4812-B6AD-BE26A7FD1822}"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369152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4FD76-E3BB-4812-B6AD-BE26A7FD1822}"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53882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4FD76-E3BB-4812-B6AD-BE26A7FD1822}"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84366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94FD76-E3BB-4812-B6AD-BE26A7FD1822}" type="datetimeFigureOut">
              <a:rPr lang="en-IN" smtClean="0"/>
              <a:t>29-06-2021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308905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94FD76-E3BB-4812-B6AD-BE26A7FD1822}" type="datetimeFigureOut">
              <a:rPr lang="en-IN" smtClean="0"/>
              <a:t>29-06-2021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CEAB8C-C0F5-4557-A24B-EE498AB31627}" type="slidenum">
              <a:rPr lang="en-IN" smtClean="0"/>
              <a:t>‹#›</a:t>
            </a:fld>
            <a:endParaRPr lang="en-IN"/>
          </a:p>
        </p:txBody>
      </p:sp>
    </p:spTree>
    <p:extLst>
      <p:ext uri="{BB962C8B-B14F-4D97-AF65-F5344CB8AC3E}">
        <p14:creationId xmlns:p14="http://schemas.microsoft.com/office/powerpoint/2010/main" val="371868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4FD76-E3BB-4812-B6AD-BE26A7FD1822}"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EAB8C-C0F5-4557-A24B-EE498AB31627}" type="slidenum">
              <a:rPr lang="en-IN" smtClean="0"/>
              <a:t>‹#›</a:t>
            </a:fld>
            <a:endParaRPr lang="en-IN"/>
          </a:p>
        </p:txBody>
      </p:sp>
    </p:spTree>
    <p:extLst>
      <p:ext uri="{BB962C8B-B14F-4D97-AF65-F5344CB8AC3E}">
        <p14:creationId xmlns:p14="http://schemas.microsoft.com/office/powerpoint/2010/main" val="212126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94FD76-E3BB-4812-B6AD-BE26A7FD1822}" type="datetimeFigureOut">
              <a:rPr lang="en-IN" smtClean="0"/>
              <a:t>29-06-2021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CEAB8C-C0F5-4557-A24B-EE498AB3162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7533"/>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551D-AC93-42D4-A3D0-F1B55DCB8076}"/>
              </a:ext>
            </a:extLst>
          </p:cNvPr>
          <p:cNvSpPr>
            <a:spLocks noGrp="1"/>
          </p:cNvSpPr>
          <p:nvPr>
            <p:ph type="ctrTitle"/>
          </p:nvPr>
        </p:nvSpPr>
        <p:spPr/>
        <p:txBody>
          <a:bodyPr>
            <a:normAutofit/>
          </a:bodyPr>
          <a:lstStyle/>
          <a:p>
            <a:r>
              <a:rPr lang="en-US" dirty="0"/>
              <a:t>Mortgage Insurance Cross Sell</a:t>
            </a:r>
            <a:endParaRPr lang="en-IN" dirty="0"/>
          </a:p>
        </p:txBody>
      </p:sp>
      <p:sp>
        <p:nvSpPr>
          <p:cNvPr id="3" name="Subtitle 2">
            <a:extLst>
              <a:ext uri="{FF2B5EF4-FFF2-40B4-BE49-F238E27FC236}">
                <a16:creationId xmlns:a16="http://schemas.microsoft.com/office/drawing/2014/main" id="{BE2E7FD3-46ED-46D6-ADC0-FF54ED29E0A1}"/>
              </a:ext>
            </a:extLst>
          </p:cNvPr>
          <p:cNvSpPr>
            <a:spLocks noGrp="1"/>
          </p:cNvSpPr>
          <p:nvPr>
            <p:ph type="subTitle" idx="1"/>
          </p:nvPr>
        </p:nvSpPr>
        <p:spPr/>
        <p:txBody>
          <a:bodyPr/>
          <a:lstStyle/>
          <a:p>
            <a:r>
              <a:rPr lang="en-US" dirty="0"/>
              <a:t>Presented BY –</a:t>
            </a:r>
          </a:p>
          <a:p>
            <a:r>
              <a:rPr lang="en-US" dirty="0"/>
              <a:t>Sandhyarani sahoo</a:t>
            </a:r>
            <a:endParaRPr lang="en-IN" dirty="0"/>
          </a:p>
        </p:txBody>
      </p:sp>
    </p:spTree>
    <p:extLst>
      <p:ext uri="{BB962C8B-B14F-4D97-AF65-F5344CB8AC3E}">
        <p14:creationId xmlns:p14="http://schemas.microsoft.com/office/powerpoint/2010/main" val="273968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C12-943A-45F0-B8E5-0A05DF2F2FB2}"/>
              </a:ext>
            </a:extLst>
          </p:cNvPr>
          <p:cNvSpPr>
            <a:spLocks noGrp="1"/>
          </p:cNvSpPr>
          <p:nvPr>
            <p:ph type="title"/>
          </p:nvPr>
        </p:nvSpPr>
        <p:spPr>
          <a:xfrm>
            <a:off x="1097280" y="304800"/>
            <a:ext cx="10058400" cy="1432560"/>
          </a:xfrm>
        </p:spPr>
        <p:txBody>
          <a:bodyPr>
            <a:normAutofit/>
          </a:bodyPr>
          <a:lstStyle/>
          <a:p>
            <a:r>
              <a:rPr lang="en-US" sz="4000" dirty="0"/>
              <a:t>Data Analysis – Loan Type &amp; Term</a:t>
            </a:r>
            <a:endParaRPr lang="en-IN" sz="4000" dirty="0"/>
          </a:p>
        </p:txBody>
      </p:sp>
      <p:sp>
        <p:nvSpPr>
          <p:cNvPr id="3" name="Content Placeholder 2">
            <a:extLst>
              <a:ext uri="{FF2B5EF4-FFF2-40B4-BE49-F238E27FC236}">
                <a16:creationId xmlns:a16="http://schemas.microsoft.com/office/drawing/2014/main" id="{B4A893D7-EADD-4CDD-B358-9E81B5287773}"/>
              </a:ext>
            </a:extLst>
          </p:cNvPr>
          <p:cNvSpPr>
            <a:spLocks noGrp="1"/>
          </p:cNvSpPr>
          <p:nvPr>
            <p:ph idx="1"/>
          </p:nvPr>
        </p:nvSpPr>
        <p:spPr>
          <a:xfrm>
            <a:off x="838200" y="4851399"/>
            <a:ext cx="5257800" cy="1325563"/>
          </a:xfrm>
        </p:spPr>
        <p:txBody>
          <a:bodyPr>
            <a:noAutofit/>
          </a:bodyPr>
          <a:lstStyle/>
          <a:p>
            <a:pPr lvl="1">
              <a:lnSpc>
                <a:spcPct val="130000"/>
              </a:lnSpc>
              <a:buFont typeface="Arial" panose="020B0604020202020204" pitchFamily="34" charset="0"/>
              <a:buChar char="•"/>
            </a:pPr>
            <a:r>
              <a:rPr lang="en-US" sz="1400" dirty="0"/>
              <a:t>If the '</a:t>
            </a:r>
            <a:r>
              <a:rPr lang="en-US" sz="1400" dirty="0" err="1"/>
              <a:t>Loan_Type</a:t>
            </a:r>
            <a:r>
              <a:rPr lang="en-US" sz="1400" dirty="0"/>
              <a:t>' is 'Unsecured', customers are more likely to buy PPI.</a:t>
            </a:r>
            <a:endParaRPr lang="en-IN" sz="1400" dirty="0"/>
          </a:p>
        </p:txBody>
      </p:sp>
      <p:sp>
        <p:nvSpPr>
          <p:cNvPr id="6" name="Content Placeholder 2">
            <a:extLst>
              <a:ext uri="{FF2B5EF4-FFF2-40B4-BE49-F238E27FC236}">
                <a16:creationId xmlns:a16="http://schemas.microsoft.com/office/drawing/2014/main" id="{190A73F0-56B5-44FD-BBD0-1B50A5DA9185}"/>
              </a:ext>
            </a:extLst>
          </p:cNvPr>
          <p:cNvSpPr txBox="1">
            <a:spLocks/>
          </p:cNvSpPr>
          <p:nvPr/>
        </p:nvSpPr>
        <p:spPr>
          <a:xfrm>
            <a:off x="6375400" y="4851399"/>
            <a:ext cx="52578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a:lnSpc>
                <a:spcPct val="130000"/>
              </a:lnSpc>
              <a:spcBef>
                <a:spcPts val="200"/>
              </a:spcBef>
              <a:spcAft>
                <a:spcPts val="400"/>
              </a:spcAft>
              <a:buClr>
                <a:schemeClr val="accent1"/>
              </a:buClr>
            </a:pPr>
            <a:r>
              <a:rPr lang="en-US" sz="1400" dirty="0">
                <a:solidFill>
                  <a:schemeClr val="tx1">
                    <a:lumMod val="75000"/>
                    <a:lumOff val="25000"/>
                  </a:schemeClr>
                </a:solidFill>
              </a:rPr>
              <a:t>Most of the customers fall under 'Medium Term'.</a:t>
            </a:r>
          </a:p>
        </p:txBody>
      </p:sp>
      <p:pic>
        <p:nvPicPr>
          <p:cNvPr id="12290" name="Picture 2">
            <a:extLst>
              <a:ext uri="{FF2B5EF4-FFF2-40B4-BE49-F238E27FC236}">
                <a16:creationId xmlns:a16="http://schemas.microsoft.com/office/drawing/2014/main" id="{DC1744CB-C3CF-4F19-BB5D-1F2C3A022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3" y="1838961"/>
            <a:ext cx="5003798" cy="284257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3DC6CF0-8B70-4FFD-890A-97192C648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401" y="1910080"/>
            <a:ext cx="4724396" cy="277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0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59CF-AC1C-4976-8135-E2E5798EA362}"/>
              </a:ext>
            </a:extLst>
          </p:cNvPr>
          <p:cNvSpPr>
            <a:spLocks noGrp="1"/>
          </p:cNvSpPr>
          <p:nvPr>
            <p:ph type="title"/>
          </p:nvPr>
        </p:nvSpPr>
        <p:spPr/>
        <p:txBody>
          <a:bodyPr>
            <a:normAutofit/>
          </a:bodyPr>
          <a:lstStyle/>
          <a:p>
            <a:r>
              <a:rPr lang="en-US" sz="4000" dirty="0"/>
              <a:t>Data Analysis – Mosaic Class &amp; Worst Current Status</a:t>
            </a:r>
            <a:endParaRPr lang="en-IN" sz="4000" dirty="0"/>
          </a:p>
        </p:txBody>
      </p:sp>
      <p:sp>
        <p:nvSpPr>
          <p:cNvPr id="3" name="Content Placeholder 2">
            <a:extLst>
              <a:ext uri="{FF2B5EF4-FFF2-40B4-BE49-F238E27FC236}">
                <a16:creationId xmlns:a16="http://schemas.microsoft.com/office/drawing/2014/main" id="{E4BAE879-CFB9-4256-A949-284C560ECF99}"/>
              </a:ext>
            </a:extLst>
          </p:cNvPr>
          <p:cNvSpPr>
            <a:spLocks noGrp="1"/>
          </p:cNvSpPr>
          <p:nvPr>
            <p:ph idx="1"/>
          </p:nvPr>
        </p:nvSpPr>
        <p:spPr>
          <a:xfrm>
            <a:off x="838200" y="4805681"/>
            <a:ext cx="5257800" cy="1290320"/>
          </a:xfrm>
        </p:spPr>
        <p:txBody>
          <a:bodyPr>
            <a:normAutofit/>
          </a:bodyPr>
          <a:lstStyle/>
          <a:p>
            <a:pPr lvl="1">
              <a:lnSpc>
                <a:spcPct val="130000"/>
              </a:lnSpc>
              <a:buFont typeface="Arial" panose="020B0604020202020204" pitchFamily="34" charset="0"/>
              <a:buChar char="•"/>
            </a:pPr>
            <a:r>
              <a:rPr lang="en-US" sz="1400" dirty="0"/>
              <a:t>Customers falling under Mosaic Class of 4 and 8 are prospective buyers of PPI.</a:t>
            </a:r>
          </a:p>
          <a:p>
            <a:pPr lvl="1">
              <a:lnSpc>
                <a:spcPct val="130000"/>
              </a:lnSpc>
              <a:buFont typeface="Arial" panose="020B0604020202020204" pitchFamily="34" charset="0"/>
              <a:buChar char="•"/>
            </a:pPr>
            <a:r>
              <a:rPr lang="en-US" sz="1400" dirty="0"/>
              <a:t>Customers falling under Mosaic Class of 5,6,9,10,11 and 99 are least likely to buy PPI.</a:t>
            </a:r>
          </a:p>
        </p:txBody>
      </p:sp>
      <p:pic>
        <p:nvPicPr>
          <p:cNvPr id="2050" name="Picture 2">
            <a:extLst>
              <a:ext uri="{FF2B5EF4-FFF2-40B4-BE49-F238E27FC236}">
                <a16:creationId xmlns:a16="http://schemas.microsoft.com/office/drawing/2014/main" id="{E166A563-8BF1-41B6-8008-60A6459E2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013960" cy="260191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C1C262A-EF7F-4596-8138-4777620DD0E1}"/>
              </a:ext>
            </a:extLst>
          </p:cNvPr>
          <p:cNvSpPr txBox="1">
            <a:spLocks/>
          </p:cNvSpPr>
          <p:nvPr/>
        </p:nvSpPr>
        <p:spPr>
          <a:xfrm>
            <a:off x="6578600" y="4724401"/>
            <a:ext cx="5257800" cy="1290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a:lnSpc>
                <a:spcPct val="130000"/>
              </a:lnSpc>
              <a:spcBef>
                <a:spcPts val="200"/>
              </a:spcBef>
              <a:spcAft>
                <a:spcPts val="400"/>
              </a:spcAft>
              <a:buClr>
                <a:schemeClr val="accent1"/>
              </a:buClr>
            </a:pPr>
            <a:r>
              <a:rPr lang="en-US" sz="1400" dirty="0">
                <a:solidFill>
                  <a:schemeClr val="tx1">
                    <a:lumMod val="75000"/>
                    <a:lumOff val="25000"/>
                  </a:schemeClr>
                </a:solidFill>
              </a:rPr>
              <a:t>Worst Current status 0 &amp; 1 are likely to buy PPI insurance</a:t>
            </a:r>
          </a:p>
        </p:txBody>
      </p:sp>
      <p:pic>
        <p:nvPicPr>
          <p:cNvPr id="8" name="Picture 6">
            <a:extLst>
              <a:ext uri="{FF2B5EF4-FFF2-40B4-BE49-F238E27FC236}">
                <a16:creationId xmlns:a16="http://schemas.microsoft.com/office/drawing/2014/main" id="{4DB8D06A-5AD1-40C9-A9AD-6F9573156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00" y="1874521"/>
            <a:ext cx="4698999" cy="280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99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0E5B-872E-4D28-8752-119400D78BB2}"/>
              </a:ext>
            </a:extLst>
          </p:cNvPr>
          <p:cNvSpPr>
            <a:spLocks noGrp="1"/>
          </p:cNvSpPr>
          <p:nvPr>
            <p:ph type="title"/>
          </p:nvPr>
        </p:nvSpPr>
        <p:spPr>
          <a:xfrm>
            <a:off x="1097280" y="193041"/>
            <a:ext cx="10058400" cy="1544320"/>
          </a:xfrm>
        </p:spPr>
        <p:txBody>
          <a:bodyPr>
            <a:normAutofit/>
          </a:bodyPr>
          <a:lstStyle/>
          <a:p>
            <a:r>
              <a:rPr lang="en-US" sz="4000" dirty="0"/>
              <a:t>Data Analysis – Time with Bank &amp; Final Grade</a:t>
            </a:r>
            <a:endParaRPr lang="en-IN" sz="4000" dirty="0"/>
          </a:p>
        </p:txBody>
      </p:sp>
      <p:sp>
        <p:nvSpPr>
          <p:cNvPr id="3" name="Content Placeholder 2">
            <a:extLst>
              <a:ext uri="{FF2B5EF4-FFF2-40B4-BE49-F238E27FC236}">
                <a16:creationId xmlns:a16="http://schemas.microsoft.com/office/drawing/2014/main" id="{CCC1A428-9439-498F-8702-59A6DA750098}"/>
              </a:ext>
            </a:extLst>
          </p:cNvPr>
          <p:cNvSpPr>
            <a:spLocks noGrp="1"/>
          </p:cNvSpPr>
          <p:nvPr>
            <p:ph idx="1"/>
          </p:nvPr>
        </p:nvSpPr>
        <p:spPr>
          <a:xfrm>
            <a:off x="838200" y="4981990"/>
            <a:ext cx="4993640" cy="812483"/>
          </a:xfrm>
        </p:spPr>
        <p:txBody>
          <a:bodyPr>
            <a:normAutofit/>
          </a:bodyPr>
          <a:lstStyle/>
          <a:p>
            <a:pPr lvl="1">
              <a:lnSpc>
                <a:spcPct val="130000"/>
              </a:lnSpc>
              <a:buFont typeface="Arial" panose="020B0604020202020204" pitchFamily="34" charset="0"/>
              <a:buChar char="•"/>
            </a:pPr>
            <a:r>
              <a:rPr lang="en-US" sz="1400" dirty="0"/>
              <a:t>Customers who have stayed with the bank from past 100 to 300 months are more likely to buy PPI.</a:t>
            </a:r>
            <a:endParaRPr lang="en-IN" sz="1400" dirty="0"/>
          </a:p>
        </p:txBody>
      </p:sp>
      <p:pic>
        <p:nvPicPr>
          <p:cNvPr id="3074" name="Picture 2">
            <a:extLst>
              <a:ext uri="{FF2B5EF4-FFF2-40B4-BE49-F238E27FC236}">
                <a16:creationId xmlns:a16="http://schemas.microsoft.com/office/drawing/2014/main" id="{9FB86E3D-72F5-473A-8B26-67EFAF8D6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33" y="1940561"/>
            <a:ext cx="5213667" cy="27409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B3F887-53CC-441A-924C-A24B885E5C13}"/>
              </a:ext>
            </a:extLst>
          </p:cNvPr>
          <p:cNvSpPr txBox="1"/>
          <p:nvPr/>
        </p:nvSpPr>
        <p:spPr>
          <a:xfrm>
            <a:off x="6609080" y="4981990"/>
            <a:ext cx="4744720" cy="629852"/>
          </a:xfrm>
          <a:prstGeom prst="rect">
            <a:avLst/>
          </a:prstGeom>
          <a:noFill/>
        </p:spPr>
        <p:txBody>
          <a:bodyPr wrap="square">
            <a:spAutoFit/>
          </a:bodyPr>
          <a:lstStyle/>
          <a:p>
            <a:pPr marL="384048" lvl="1" indent="-182880" defTabSz="914400">
              <a:lnSpc>
                <a:spcPct val="130000"/>
              </a:lnSpc>
              <a:spcBef>
                <a:spcPts val="200"/>
              </a:spcBef>
              <a:spcAft>
                <a:spcPts val="400"/>
              </a:spcAft>
              <a:buClr>
                <a:schemeClr val="accent1"/>
              </a:buClr>
              <a:buFont typeface="Arial" panose="020B0604020202020204" pitchFamily="34" charset="0"/>
              <a:buChar char="•"/>
            </a:pPr>
            <a:r>
              <a:rPr lang="en-US" sz="1400" dirty="0">
                <a:solidFill>
                  <a:schemeClr val="tx1">
                    <a:lumMod val="75000"/>
                    <a:lumOff val="25000"/>
                  </a:schemeClr>
                </a:solidFill>
              </a:rPr>
              <a:t>Customers with '</a:t>
            </a:r>
            <a:r>
              <a:rPr lang="en-US" sz="1400" dirty="0" err="1">
                <a:solidFill>
                  <a:schemeClr val="tx1">
                    <a:lumMod val="75000"/>
                    <a:lumOff val="25000"/>
                  </a:schemeClr>
                </a:solidFill>
              </a:rPr>
              <a:t>Final_Grade</a:t>
            </a:r>
            <a:r>
              <a:rPr lang="en-US" sz="1400" dirty="0">
                <a:solidFill>
                  <a:schemeClr val="tx1">
                    <a:lumMod val="75000"/>
                    <a:lumOff val="25000"/>
                  </a:schemeClr>
                </a:solidFill>
              </a:rPr>
              <a:t>' values 'A' and 'X' are more likely to buy PPI.</a:t>
            </a:r>
          </a:p>
        </p:txBody>
      </p:sp>
      <p:pic>
        <p:nvPicPr>
          <p:cNvPr id="9" name="Picture 2">
            <a:extLst>
              <a:ext uri="{FF2B5EF4-FFF2-40B4-BE49-F238E27FC236}">
                <a16:creationId xmlns:a16="http://schemas.microsoft.com/office/drawing/2014/main" id="{D116B1D2-3A9F-4E2D-8A81-6C8668A34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160" y="1940559"/>
            <a:ext cx="5582920" cy="274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13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8A23-E76C-4574-B0F8-CD8F14A470FA}"/>
              </a:ext>
            </a:extLst>
          </p:cNvPr>
          <p:cNvSpPr>
            <a:spLocks noGrp="1"/>
          </p:cNvSpPr>
          <p:nvPr>
            <p:ph type="title"/>
          </p:nvPr>
        </p:nvSpPr>
        <p:spPr>
          <a:xfrm>
            <a:off x="1097280" y="274321"/>
            <a:ext cx="10058400" cy="1463040"/>
          </a:xfrm>
        </p:spPr>
        <p:txBody>
          <a:bodyPr>
            <a:normAutofit/>
          </a:bodyPr>
          <a:lstStyle/>
          <a:p>
            <a:r>
              <a:rPr lang="en-US" sz="4000" dirty="0"/>
              <a:t>Data Analysis – Searches and Accounts</a:t>
            </a:r>
            <a:endParaRPr lang="en-IN" sz="4000" dirty="0"/>
          </a:p>
        </p:txBody>
      </p:sp>
      <p:sp>
        <p:nvSpPr>
          <p:cNvPr id="3" name="Content Placeholder 2">
            <a:extLst>
              <a:ext uri="{FF2B5EF4-FFF2-40B4-BE49-F238E27FC236}">
                <a16:creationId xmlns:a16="http://schemas.microsoft.com/office/drawing/2014/main" id="{ACFA8E43-E0EB-4575-9CE3-ED02412520D7}"/>
              </a:ext>
            </a:extLst>
          </p:cNvPr>
          <p:cNvSpPr>
            <a:spLocks noGrp="1"/>
          </p:cNvSpPr>
          <p:nvPr>
            <p:ph idx="1"/>
          </p:nvPr>
        </p:nvSpPr>
        <p:spPr>
          <a:xfrm>
            <a:off x="838200" y="5130801"/>
            <a:ext cx="4739640" cy="629602"/>
          </a:xfrm>
        </p:spPr>
        <p:txBody>
          <a:bodyPr>
            <a:normAutofit/>
          </a:bodyPr>
          <a:lstStyle/>
          <a:p>
            <a:pPr lvl="1">
              <a:lnSpc>
                <a:spcPct val="130000"/>
              </a:lnSpc>
              <a:buFont typeface="Arial" panose="020B0604020202020204" pitchFamily="34" charset="0"/>
              <a:buChar char="•"/>
            </a:pPr>
            <a:r>
              <a:rPr lang="en-US" sz="1400" dirty="0"/>
              <a:t>If the customer search is in 0 to 4 within last 6 months, then they are the prospects.</a:t>
            </a:r>
            <a:endParaRPr lang="en-IN" sz="1400" dirty="0"/>
          </a:p>
        </p:txBody>
      </p:sp>
      <p:pic>
        <p:nvPicPr>
          <p:cNvPr id="6146" name="Picture 2">
            <a:extLst>
              <a:ext uri="{FF2B5EF4-FFF2-40B4-BE49-F238E27FC236}">
                <a16:creationId xmlns:a16="http://schemas.microsoft.com/office/drawing/2014/main" id="{701FC6C6-4AA8-4E74-B757-93F8EE1C5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24369"/>
            <a:ext cx="5257799"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07A112F-E68E-4D66-966E-4C7EFD63D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924369"/>
            <a:ext cx="4846320" cy="29908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42F08CA-C81B-44B2-A6D3-E00AD882007F}"/>
              </a:ext>
            </a:extLst>
          </p:cNvPr>
          <p:cNvSpPr txBox="1">
            <a:spLocks/>
          </p:cNvSpPr>
          <p:nvPr/>
        </p:nvSpPr>
        <p:spPr>
          <a:xfrm>
            <a:off x="6751320" y="5130801"/>
            <a:ext cx="4739640" cy="5587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a:lnSpc>
                <a:spcPct val="130000"/>
              </a:lnSpc>
              <a:spcBef>
                <a:spcPts val="200"/>
              </a:spcBef>
              <a:spcAft>
                <a:spcPts val="400"/>
              </a:spcAft>
              <a:buClr>
                <a:schemeClr val="accent1"/>
              </a:buClr>
            </a:pPr>
            <a:r>
              <a:rPr lang="en-US" sz="1400" dirty="0">
                <a:solidFill>
                  <a:schemeClr val="tx1">
                    <a:lumMod val="75000"/>
                    <a:lumOff val="25000"/>
                  </a:schemeClr>
                </a:solidFill>
              </a:rPr>
              <a:t>If a customer has 9 accounts, they are the likely PPI buyers.</a:t>
            </a:r>
            <a:endParaRPr lang="en-IN" sz="1400" dirty="0">
              <a:solidFill>
                <a:schemeClr val="tx1">
                  <a:lumMod val="75000"/>
                  <a:lumOff val="25000"/>
                </a:schemeClr>
              </a:solidFill>
            </a:endParaRPr>
          </a:p>
        </p:txBody>
      </p:sp>
    </p:spTree>
    <p:extLst>
      <p:ext uri="{BB962C8B-B14F-4D97-AF65-F5344CB8AC3E}">
        <p14:creationId xmlns:p14="http://schemas.microsoft.com/office/powerpoint/2010/main" val="347065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5DE9-D735-4C1F-8350-F1354DAB5BCC}"/>
              </a:ext>
            </a:extLst>
          </p:cNvPr>
          <p:cNvSpPr>
            <a:spLocks noGrp="1"/>
          </p:cNvSpPr>
          <p:nvPr>
            <p:ph type="title"/>
          </p:nvPr>
        </p:nvSpPr>
        <p:spPr/>
        <p:txBody>
          <a:bodyPr/>
          <a:lstStyle/>
          <a:p>
            <a:r>
              <a:rPr lang="en-US" dirty="0"/>
              <a:t>Data Analysis – Card Features</a:t>
            </a:r>
            <a:endParaRPr lang="en-IN" dirty="0"/>
          </a:p>
        </p:txBody>
      </p:sp>
      <p:sp>
        <p:nvSpPr>
          <p:cNvPr id="3" name="Content Placeholder 2">
            <a:extLst>
              <a:ext uri="{FF2B5EF4-FFF2-40B4-BE49-F238E27FC236}">
                <a16:creationId xmlns:a16="http://schemas.microsoft.com/office/drawing/2014/main" id="{ECD35A0F-D4CD-4EE3-B358-55EB674BFCBA}"/>
              </a:ext>
            </a:extLst>
          </p:cNvPr>
          <p:cNvSpPr>
            <a:spLocks noGrp="1"/>
          </p:cNvSpPr>
          <p:nvPr>
            <p:ph idx="1"/>
          </p:nvPr>
        </p:nvSpPr>
        <p:spPr>
          <a:xfrm>
            <a:off x="838200" y="5913120"/>
            <a:ext cx="10515600" cy="304800"/>
          </a:xfrm>
        </p:spPr>
        <p:txBody>
          <a:bodyPr>
            <a:normAutofit/>
          </a:bodyPr>
          <a:lstStyle/>
          <a:p>
            <a:pPr lvl="1">
              <a:buFont typeface="Arial" panose="020B0604020202020204" pitchFamily="34" charset="0"/>
              <a:buChar char="•"/>
            </a:pPr>
            <a:r>
              <a:rPr lang="en-US" sz="1400" dirty="0"/>
              <a:t>Customers using/having </a:t>
            </a:r>
            <a:r>
              <a:rPr lang="en-US" sz="1400" dirty="0" err="1"/>
              <a:t>VISA_Card</a:t>
            </a:r>
            <a:r>
              <a:rPr lang="en-US" sz="1400" dirty="0"/>
              <a:t> and </a:t>
            </a:r>
            <a:r>
              <a:rPr lang="en-US" sz="1400" dirty="0" err="1"/>
              <a:t>Cheque_Guarantee</a:t>
            </a:r>
            <a:r>
              <a:rPr lang="en-US" sz="1400" dirty="0"/>
              <a:t> are more likely to buy PPI.</a:t>
            </a:r>
            <a:endParaRPr lang="en-IN" sz="1400" dirty="0"/>
          </a:p>
        </p:txBody>
      </p:sp>
      <p:pic>
        <p:nvPicPr>
          <p:cNvPr id="10242" name="Picture 2">
            <a:extLst>
              <a:ext uri="{FF2B5EF4-FFF2-40B4-BE49-F238E27FC236}">
                <a16:creationId xmlns:a16="http://schemas.microsoft.com/office/drawing/2014/main" id="{EF678D9E-A9E8-447F-8CF0-78864BB6E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 y="1751648"/>
            <a:ext cx="10419080" cy="40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60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2640-7FC1-4B83-96F8-AA04AB8A0666}"/>
              </a:ext>
            </a:extLst>
          </p:cNvPr>
          <p:cNvSpPr>
            <a:spLocks noGrp="1"/>
          </p:cNvSpPr>
          <p:nvPr>
            <p:ph type="title"/>
          </p:nvPr>
        </p:nvSpPr>
        <p:spPr/>
        <p:txBody>
          <a:bodyPr/>
          <a:lstStyle/>
          <a:p>
            <a:r>
              <a:rPr lang="en-US" dirty="0"/>
              <a:t>Risk-Related Features</a:t>
            </a:r>
            <a:endParaRPr lang="en-IN" dirty="0"/>
          </a:p>
        </p:txBody>
      </p:sp>
      <p:sp>
        <p:nvSpPr>
          <p:cNvPr id="3" name="Content Placeholder 2">
            <a:extLst>
              <a:ext uri="{FF2B5EF4-FFF2-40B4-BE49-F238E27FC236}">
                <a16:creationId xmlns:a16="http://schemas.microsoft.com/office/drawing/2014/main" id="{931A57A0-5A97-45D0-83FE-C4DE50176AD0}"/>
              </a:ext>
            </a:extLst>
          </p:cNvPr>
          <p:cNvSpPr>
            <a:spLocks noGrp="1"/>
          </p:cNvSpPr>
          <p:nvPr>
            <p:ph idx="1"/>
          </p:nvPr>
        </p:nvSpPr>
        <p:spPr/>
        <p:txBody>
          <a:bodyPr/>
          <a:lstStyle/>
          <a:p>
            <a:pPr lvl="1">
              <a:buFont typeface="Arial" panose="020B0604020202020204" pitchFamily="34" charset="0"/>
              <a:buChar char="•"/>
            </a:pPr>
            <a:r>
              <a:rPr lang="en-US" sz="1400" dirty="0"/>
              <a:t>Features having CIFAS, CCJ, Bankruptcy are related to risk. So the bank should flag the customers falling under these buckets to the risk team for further analysis before doing any proactive selling.</a:t>
            </a:r>
          </a:p>
          <a:p>
            <a:pPr lvl="1">
              <a:buFont typeface="Arial" panose="020B0604020202020204" pitchFamily="34" charset="0"/>
              <a:buChar char="•"/>
            </a:pPr>
            <a:r>
              <a:rPr lang="en-US" sz="1400" dirty="0"/>
              <a:t>Bank can sell to those customers where </a:t>
            </a:r>
            <a:r>
              <a:rPr lang="en-US" sz="1400" dirty="0" err="1"/>
              <a:t>CIFAS_Detected</a:t>
            </a:r>
            <a:r>
              <a:rPr lang="en-US" sz="1400" dirty="0"/>
              <a:t> or </a:t>
            </a:r>
            <a:r>
              <a:rPr lang="en-US" sz="1400" dirty="0" err="1"/>
              <a:t>Bankruptcy_Detected__SP</a:t>
            </a:r>
            <a:r>
              <a:rPr lang="en-US" sz="1400" dirty="0"/>
              <a:t>_ is 'N'.</a:t>
            </a:r>
          </a:p>
          <a:p>
            <a:pPr lvl="1">
              <a:buFont typeface="Arial" panose="020B0604020202020204" pitchFamily="34" charset="0"/>
              <a:buChar char="•"/>
            </a:pPr>
            <a:r>
              <a:rPr lang="en-US" sz="1400" dirty="0"/>
              <a:t>Bank should flag those customers where </a:t>
            </a:r>
            <a:r>
              <a:rPr lang="en-US" sz="1400" dirty="0" err="1"/>
              <a:t>CIFAS_Detected</a:t>
            </a:r>
            <a:r>
              <a:rPr lang="en-US" sz="1400" dirty="0"/>
              <a:t> or  </a:t>
            </a:r>
            <a:r>
              <a:rPr lang="en-US" sz="1400" dirty="0" err="1"/>
              <a:t>Bankruptcy_Detected__SP</a:t>
            </a:r>
            <a:r>
              <a:rPr lang="en-US" sz="1400" dirty="0"/>
              <a:t>_ is 'Y' to the risk team before any sales pitch.</a:t>
            </a:r>
          </a:p>
          <a:p>
            <a:pPr lvl="1">
              <a:buFont typeface="Arial" panose="020B0604020202020204" pitchFamily="34" charset="0"/>
              <a:buChar char="•"/>
            </a:pPr>
            <a:r>
              <a:rPr lang="en-US" sz="1400" dirty="0"/>
              <a:t>13.87% of the data needs the attention of the Risk team before any sales pitch.</a:t>
            </a:r>
            <a:endParaRPr lang="en-IN" sz="1400" dirty="0"/>
          </a:p>
        </p:txBody>
      </p:sp>
    </p:spTree>
    <p:extLst>
      <p:ext uri="{BB962C8B-B14F-4D97-AF65-F5344CB8AC3E}">
        <p14:creationId xmlns:p14="http://schemas.microsoft.com/office/powerpoint/2010/main" val="283963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C433-E9CA-4FDB-976F-5ED4F3AC75FB}"/>
              </a:ext>
            </a:extLst>
          </p:cNvPr>
          <p:cNvSpPr>
            <a:spLocks noGrp="1"/>
          </p:cNvSpPr>
          <p:nvPr>
            <p:ph type="title"/>
          </p:nvPr>
        </p:nvSpPr>
        <p:spPr/>
        <p:txBody>
          <a:bodyPr>
            <a:normAutofit/>
          </a:bodyPr>
          <a:lstStyle/>
          <a:p>
            <a:r>
              <a:rPr lang="en-US" sz="4000" dirty="0"/>
              <a:t>Inferences</a:t>
            </a:r>
            <a:endParaRPr lang="en-IN" sz="4000" dirty="0"/>
          </a:p>
        </p:txBody>
      </p:sp>
      <p:sp>
        <p:nvSpPr>
          <p:cNvPr id="3" name="Content Placeholder 2">
            <a:extLst>
              <a:ext uri="{FF2B5EF4-FFF2-40B4-BE49-F238E27FC236}">
                <a16:creationId xmlns:a16="http://schemas.microsoft.com/office/drawing/2014/main" id="{C7007553-0CC8-4623-BDD2-D967F22E8B03}"/>
              </a:ext>
            </a:extLst>
          </p:cNvPr>
          <p:cNvSpPr>
            <a:spLocks noGrp="1"/>
          </p:cNvSpPr>
          <p:nvPr>
            <p:ph idx="1"/>
          </p:nvPr>
        </p:nvSpPr>
        <p:spPr/>
        <p:txBody>
          <a:bodyPr/>
          <a:lstStyle/>
          <a:p>
            <a:pPr lvl="1">
              <a:buFont typeface="Arial" panose="020B0604020202020204" pitchFamily="34" charset="0"/>
              <a:buChar char="•"/>
            </a:pPr>
            <a:r>
              <a:rPr lang="en-US" sz="1400" dirty="0"/>
              <a:t>57.7% of customers have bought PPI and 42.3% of customers have not bought PPI</a:t>
            </a:r>
          </a:p>
          <a:p>
            <a:pPr lvl="1">
              <a:buFont typeface="Arial" panose="020B0604020202020204" pitchFamily="34" charset="0"/>
              <a:buChar char="•"/>
            </a:pPr>
            <a:r>
              <a:rPr lang="en-US" sz="1400" dirty="0"/>
              <a:t>Most of the customers have Average and high credit score especially in the range of 700 to 1100</a:t>
            </a:r>
          </a:p>
          <a:p>
            <a:pPr lvl="1">
              <a:buFont typeface="Arial" panose="020B0604020202020204" pitchFamily="34" charset="0"/>
              <a:buChar char="•"/>
            </a:pPr>
            <a:r>
              <a:rPr lang="en-US" sz="1400" dirty="0"/>
              <a:t>Most of the customer loans fall under 'Medium Term’.</a:t>
            </a:r>
          </a:p>
          <a:p>
            <a:pPr lvl="1">
              <a:buFont typeface="Arial" panose="020B0604020202020204" pitchFamily="34" charset="0"/>
              <a:buChar char="•"/>
            </a:pPr>
            <a:r>
              <a:rPr lang="en-US" sz="1400" dirty="0"/>
              <a:t>Most of the customers are likely to buy ' Single' PPI followed by 'LCI’.</a:t>
            </a:r>
          </a:p>
          <a:p>
            <a:pPr lvl="1">
              <a:buFont typeface="Arial" panose="020B0604020202020204" pitchFamily="34" charset="0"/>
              <a:buChar char="•"/>
            </a:pPr>
            <a:r>
              <a:rPr lang="en-US" sz="1400" dirty="0"/>
              <a:t>The highest number of customers have bought ‘LASU’  followed by ‘Life &amp; Critical </a:t>
            </a:r>
            <a:r>
              <a:rPr lang="en-US" sz="1400" dirty="0" err="1"/>
              <a:t>Illn</a:t>
            </a:r>
            <a:r>
              <a:rPr lang="en-US" sz="1400" dirty="0"/>
              <a:t>’.</a:t>
            </a:r>
          </a:p>
          <a:p>
            <a:pPr lvl="1">
              <a:buFont typeface="Arial" panose="020B0604020202020204" pitchFamily="34" charset="0"/>
              <a:buChar char="•"/>
            </a:pPr>
            <a:endParaRPr lang="en-US" sz="1400" dirty="0"/>
          </a:p>
          <a:p>
            <a:endParaRPr lang="en-IN" dirty="0"/>
          </a:p>
        </p:txBody>
      </p:sp>
    </p:spTree>
    <p:extLst>
      <p:ext uri="{BB962C8B-B14F-4D97-AF65-F5344CB8AC3E}">
        <p14:creationId xmlns:p14="http://schemas.microsoft.com/office/powerpoint/2010/main" val="140130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0D61-BDF6-402F-8D9D-8E26D1DC9569}"/>
              </a:ext>
            </a:extLst>
          </p:cNvPr>
          <p:cNvSpPr>
            <a:spLocks noGrp="1"/>
          </p:cNvSpPr>
          <p:nvPr>
            <p:ph type="title"/>
          </p:nvPr>
        </p:nvSpPr>
        <p:spPr/>
        <p:txBody>
          <a:bodyPr/>
          <a:lstStyle/>
          <a:p>
            <a:r>
              <a:rPr lang="en-US" dirty="0"/>
              <a:t>Potential PPI Buyers</a:t>
            </a:r>
            <a:endParaRPr lang="en-IN" dirty="0"/>
          </a:p>
        </p:txBody>
      </p:sp>
      <p:sp>
        <p:nvSpPr>
          <p:cNvPr id="3" name="Content Placeholder 2">
            <a:extLst>
              <a:ext uri="{FF2B5EF4-FFF2-40B4-BE49-F238E27FC236}">
                <a16:creationId xmlns:a16="http://schemas.microsoft.com/office/drawing/2014/main" id="{7E5036C6-20E4-4285-AF23-2F609329C86C}"/>
              </a:ext>
            </a:extLst>
          </p:cNvPr>
          <p:cNvSpPr>
            <a:spLocks noGrp="1"/>
          </p:cNvSpPr>
          <p:nvPr>
            <p:ph idx="1"/>
          </p:nvPr>
        </p:nvSpPr>
        <p:spPr/>
        <p:txBody>
          <a:bodyPr>
            <a:noAutofit/>
          </a:bodyPr>
          <a:lstStyle/>
          <a:p>
            <a:pPr lvl="1">
              <a:buFont typeface="Arial" panose="020B0604020202020204" pitchFamily="34" charset="0"/>
              <a:buChar char="•"/>
            </a:pPr>
            <a:r>
              <a:rPr lang="en-US" sz="1200" dirty="0" err="1"/>
              <a:t>Credit_Score</a:t>
            </a:r>
            <a:r>
              <a:rPr lang="en-US" sz="1200" dirty="0"/>
              <a:t>: 700-1100</a:t>
            </a:r>
          </a:p>
          <a:p>
            <a:pPr lvl="1">
              <a:buFont typeface="Arial" panose="020B0604020202020204" pitchFamily="34" charset="0"/>
              <a:buChar char="•"/>
            </a:pPr>
            <a:r>
              <a:rPr lang="en-US" sz="1200" dirty="0"/>
              <a:t>Term: Medium – 24 to 60 Months</a:t>
            </a:r>
          </a:p>
          <a:p>
            <a:pPr lvl="1">
              <a:buFont typeface="Arial" panose="020B0604020202020204" pitchFamily="34" charset="0"/>
              <a:buChar char="•"/>
            </a:pPr>
            <a:r>
              <a:rPr lang="en-US" sz="1200" dirty="0"/>
              <a:t>Mosaic Class – 4 or 8</a:t>
            </a:r>
          </a:p>
          <a:p>
            <a:pPr lvl="1">
              <a:buFont typeface="Arial" panose="020B0604020202020204" pitchFamily="34" charset="0"/>
              <a:buChar char="•"/>
            </a:pPr>
            <a:r>
              <a:rPr lang="en-US" sz="1200" dirty="0"/>
              <a:t>Less no. of dependents</a:t>
            </a:r>
          </a:p>
          <a:p>
            <a:pPr lvl="1">
              <a:buFont typeface="Arial" panose="020B0604020202020204" pitchFamily="34" charset="0"/>
              <a:buChar char="•"/>
            </a:pPr>
            <a:r>
              <a:rPr lang="en-US" sz="1200" dirty="0" err="1"/>
              <a:t>Time_with_Bank</a:t>
            </a:r>
            <a:r>
              <a:rPr lang="en-US" sz="1200" dirty="0"/>
              <a:t> – 100 to 300 Months</a:t>
            </a:r>
          </a:p>
          <a:p>
            <a:pPr lvl="1">
              <a:buFont typeface="Arial" panose="020B0604020202020204" pitchFamily="34" charset="0"/>
              <a:buChar char="•"/>
            </a:pPr>
            <a:r>
              <a:rPr lang="en-US" sz="1200" dirty="0" err="1"/>
              <a:t>Value_of_Property</a:t>
            </a:r>
            <a:r>
              <a:rPr lang="en-US" sz="1200" dirty="0"/>
              <a:t> – Medium – 100000 to 200000</a:t>
            </a:r>
          </a:p>
          <a:p>
            <a:pPr lvl="1">
              <a:buFont typeface="Arial" panose="020B0604020202020204" pitchFamily="34" charset="0"/>
              <a:buChar char="•"/>
            </a:pPr>
            <a:r>
              <a:rPr lang="en-US" sz="1200" dirty="0"/>
              <a:t>High </a:t>
            </a:r>
            <a:r>
              <a:rPr lang="en-US" sz="1200" dirty="0" err="1"/>
              <a:t>Income_Range</a:t>
            </a:r>
            <a:endParaRPr lang="en-US" sz="1200" dirty="0"/>
          </a:p>
          <a:p>
            <a:pPr lvl="1">
              <a:buFont typeface="Arial" panose="020B0604020202020204" pitchFamily="34" charset="0"/>
              <a:buChar char="•"/>
            </a:pPr>
            <a:r>
              <a:rPr lang="en-US" sz="1200" dirty="0"/>
              <a:t>Age &gt; 30</a:t>
            </a:r>
          </a:p>
          <a:p>
            <a:pPr lvl="1">
              <a:buFont typeface="Arial" panose="020B0604020202020204" pitchFamily="34" charset="0"/>
              <a:buChar char="•"/>
            </a:pPr>
            <a:r>
              <a:rPr lang="en-US" sz="1200" dirty="0"/>
              <a:t>Worst Current Status = 0 or 1</a:t>
            </a:r>
          </a:p>
          <a:p>
            <a:pPr lvl="1">
              <a:buFont typeface="Arial" panose="020B0604020202020204" pitchFamily="34" charset="0"/>
              <a:buChar char="•"/>
            </a:pPr>
            <a:r>
              <a:rPr lang="en-US" sz="1200" dirty="0"/>
              <a:t>Last 6 Month Search = 0 to 4</a:t>
            </a:r>
          </a:p>
          <a:p>
            <a:pPr lvl="1">
              <a:buFont typeface="Arial" panose="020B0604020202020204" pitchFamily="34" charset="0"/>
              <a:buChar char="•"/>
            </a:pPr>
            <a:r>
              <a:rPr lang="en-US" sz="1200" dirty="0"/>
              <a:t>Total No. of Accounts = 9,4,5</a:t>
            </a:r>
          </a:p>
          <a:p>
            <a:pPr lvl="1">
              <a:buFont typeface="Arial" panose="020B0604020202020204" pitchFamily="34" charset="0"/>
              <a:buChar char="•"/>
            </a:pPr>
            <a:r>
              <a:rPr lang="en-US" sz="1200" dirty="0"/>
              <a:t>Gender: Male</a:t>
            </a:r>
          </a:p>
          <a:p>
            <a:pPr lvl="1">
              <a:buFont typeface="Arial" panose="020B0604020202020204" pitchFamily="34" charset="0"/>
              <a:buChar char="•"/>
            </a:pPr>
            <a:r>
              <a:rPr lang="en-US" sz="1200" dirty="0" err="1"/>
              <a:t>Final_Grade</a:t>
            </a:r>
            <a:r>
              <a:rPr lang="en-US" sz="1200" dirty="0"/>
              <a:t>: A or X</a:t>
            </a:r>
          </a:p>
          <a:p>
            <a:pPr lvl="1">
              <a:buFont typeface="Arial" panose="020B0604020202020204" pitchFamily="34" charset="0"/>
              <a:buChar char="•"/>
            </a:pPr>
            <a:r>
              <a:rPr lang="en-US" sz="1200" dirty="0"/>
              <a:t>Residential Status: H or T</a:t>
            </a:r>
          </a:p>
          <a:p>
            <a:pPr lvl="1">
              <a:buFont typeface="Arial" panose="020B0604020202020204" pitchFamily="34" charset="0"/>
              <a:buChar char="•"/>
            </a:pPr>
            <a:r>
              <a:rPr lang="en-US" sz="1200" dirty="0"/>
              <a:t>Loan Type: Unsecured</a:t>
            </a:r>
          </a:p>
          <a:p>
            <a:pPr lvl="1">
              <a:buFont typeface="Arial" panose="020B0604020202020204" pitchFamily="34" charset="0"/>
              <a:buChar char="•"/>
            </a:pPr>
            <a:r>
              <a:rPr lang="en-US" sz="1200" dirty="0"/>
              <a:t>Employment Status: P or G</a:t>
            </a:r>
          </a:p>
          <a:p>
            <a:pPr lvl="1">
              <a:buFont typeface="Arial" panose="020B0604020202020204" pitchFamily="34" charset="0"/>
              <a:buChar char="•"/>
            </a:pPr>
            <a:r>
              <a:rPr lang="en-US" sz="1200" dirty="0"/>
              <a:t>Marital Status: Married</a:t>
            </a:r>
          </a:p>
          <a:p>
            <a:pPr lvl="1">
              <a:buFont typeface="Arial" panose="020B0604020202020204" pitchFamily="34" charset="0"/>
              <a:buChar char="•"/>
            </a:pPr>
            <a:endParaRPr lang="en-US" sz="1200" dirty="0"/>
          </a:p>
          <a:p>
            <a:pPr lvl="2">
              <a:buFont typeface="Arial" panose="020B0604020202020204" pitchFamily="34" charset="0"/>
              <a:buChar char="•"/>
            </a:pPr>
            <a:endParaRPr lang="en-IN" sz="1050" dirty="0"/>
          </a:p>
        </p:txBody>
      </p:sp>
    </p:spTree>
    <p:extLst>
      <p:ext uri="{BB962C8B-B14F-4D97-AF65-F5344CB8AC3E}">
        <p14:creationId xmlns:p14="http://schemas.microsoft.com/office/powerpoint/2010/main" val="346376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373F-9621-4BCF-8F1D-0DAB20FEF51F}"/>
              </a:ext>
            </a:extLst>
          </p:cNvPr>
          <p:cNvSpPr>
            <a:spLocks noGrp="1"/>
          </p:cNvSpPr>
          <p:nvPr>
            <p:ph type="title"/>
          </p:nvPr>
        </p:nvSpPr>
        <p:spPr/>
        <p:txBody>
          <a:bodyPr/>
          <a:lstStyle/>
          <a:p>
            <a:r>
              <a:rPr lang="en-US" dirty="0"/>
              <a:t>PPI Products for Different Target Segments</a:t>
            </a:r>
            <a:endParaRPr lang="en-IN" dirty="0"/>
          </a:p>
        </p:txBody>
      </p:sp>
      <p:graphicFrame>
        <p:nvGraphicFramePr>
          <p:cNvPr id="6" name="Table 6">
            <a:extLst>
              <a:ext uri="{FF2B5EF4-FFF2-40B4-BE49-F238E27FC236}">
                <a16:creationId xmlns:a16="http://schemas.microsoft.com/office/drawing/2014/main" id="{97560BA5-270A-4AAC-8297-057327C619E6}"/>
              </a:ext>
            </a:extLst>
          </p:cNvPr>
          <p:cNvGraphicFramePr>
            <a:graphicFrameLocks noGrp="1"/>
          </p:cNvGraphicFramePr>
          <p:nvPr>
            <p:extLst>
              <p:ext uri="{D42A27DB-BD31-4B8C-83A1-F6EECF244321}">
                <p14:modId xmlns:p14="http://schemas.microsoft.com/office/powerpoint/2010/main" val="3512420229"/>
              </p:ext>
            </p:extLst>
          </p:nvPr>
        </p:nvGraphicFramePr>
        <p:xfrm>
          <a:off x="1290320" y="1920239"/>
          <a:ext cx="8869680" cy="4292742"/>
        </p:xfrm>
        <a:graphic>
          <a:graphicData uri="http://schemas.openxmlformats.org/drawingml/2006/table">
            <a:tbl>
              <a:tblPr firstRow="1" bandRow="1">
                <a:tableStyleId>{5C22544A-7EE6-4342-B048-85BDC9FD1C3A}</a:tableStyleId>
              </a:tblPr>
              <a:tblGrid>
                <a:gridCol w="4434840">
                  <a:extLst>
                    <a:ext uri="{9D8B030D-6E8A-4147-A177-3AD203B41FA5}">
                      <a16:colId xmlns:a16="http://schemas.microsoft.com/office/drawing/2014/main" val="3227059407"/>
                    </a:ext>
                  </a:extLst>
                </a:gridCol>
                <a:gridCol w="4434840">
                  <a:extLst>
                    <a:ext uri="{9D8B030D-6E8A-4147-A177-3AD203B41FA5}">
                      <a16:colId xmlns:a16="http://schemas.microsoft.com/office/drawing/2014/main" val="180061989"/>
                    </a:ext>
                  </a:extLst>
                </a:gridCol>
              </a:tblGrid>
              <a:tr h="273024">
                <a:tc>
                  <a:txBody>
                    <a:bodyPr/>
                    <a:lstStyle/>
                    <a:p>
                      <a:r>
                        <a:rPr lang="en-US" sz="1200" dirty="0"/>
                        <a:t>Segment</a:t>
                      </a:r>
                      <a:endParaRPr lang="en-IN" sz="1200" dirty="0"/>
                    </a:p>
                  </a:txBody>
                  <a:tcPr/>
                </a:tc>
                <a:tc>
                  <a:txBody>
                    <a:bodyPr/>
                    <a:lstStyle/>
                    <a:p>
                      <a:r>
                        <a:rPr lang="en-US" sz="1200" dirty="0"/>
                        <a:t>Product</a:t>
                      </a:r>
                      <a:endParaRPr lang="en-IN" sz="1200" dirty="0"/>
                    </a:p>
                  </a:txBody>
                  <a:tcPr/>
                </a:tc>
                <a:extLst>
                  <a:ext uri="{0D108BD9-81ED-4DB2-BD59-A6C34878D82A}">
                    <a16:rowId xmlns:a16="http://schemas.microsoft.com/office/drawing/2014/main" val="3605833367"/>
                  </a:ext>
                </a:extLst>
              </a:tr>
              <a:tr h="273024">
                <a:tc>
                  <a:txBody>
                    <a:bodyPr/>
                    <a:lstStyle/>
                    <a:p>
                      <a:r>
                        <a:rPr lang="en-US" sz="1200" dirty="0"/>
                        <a:t>Age &gt; 50, 700&lt; </a:t>
                      </a:r>
                      <a:r>
                        <a:rPr lang="en-US" sz="1200" dirty="0" err="1"/>
                        <a:t>Credit_Score</a:t>
                      </a:r>
                      <a:r>
                        <a:rPr lang="en-US" sz="1200" dirty="0"/>
                        <a:t> &lt; 1100</a:t>
                      </a:r>
                      <a:endParaRPr lang="en-IN" sz="1200" dirty="0"/>
                    </a:p>
                  </a:txBody>
                  <a:tcPr/>
                </a:tc>
                <a:tc>
                  <a:txBody>
                    <a:bodyPr/>
                    <a:lstStyle/>
                    <a:p>
                      <a:r>
                        <a:rPr lang="en-IN" sz="1200" b="0" i="0" kern="1200" dirty="0">
                          <a:solidFill>
                            <a:schemeClr val="dk1"/>
                          </a:solidFill>
                          <a:effectLst/>
                          <a:latin typeface="+mn-lt"/>
                          <a:ea typeface="+mn-ea"/>
                          <a:cs typeface="+mn-cs"/>
                        </a:rPr>
                        <a:t>Life and Critical Illness</a:t>
                      </a:r>
                      <a:endParaRPr lang="en-IN" sz="1200" dirty="0"/>
                    </a:p>
                  </a:txBody>
                  <a:tcPr/>
                </a:tc>
                <a:extLst>
                  <a:ext uri="{0D108BD9-81ED-4DB2-BD59-A6C34878D82A}">
                    <a16:rowId xmlns:a16="http://schemas.microsoft.com/office/drawing/2014/main" val="2709326593"/>
                  </a:ext>
                </a:extLst>
              </a:tr>
              <a:tr h="273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&lt; Age &lt; 50, 700&lt; </a:t>
                      </a:r>
                      <a:r>
                        <a:rPr lang="en-US" sz="1200" dirty="0" err="1"/>
                        <a:t>Credit_Score</a:t>
                      </a:r>
                      <a:r>
                        <a:rPr lang="en-US" sz="1200" dirty="0"/>
                        <a:t> &lt; 1100</a:t>
                      </a:r>
                      <a:endParaRPr lang="en-IN" sz="1200" dirty="0"/>
                    </a:p>
                  </a:txBody>
                  <a:tcPr/>
                </a:tc>
                <a:tc>
                  <a:txBody>
                    <a:bodyPr/>
                    <a:lstStyle/>
                    <a:p>
                      <a:r>
                        <a:rPr lang="en-US" sz="1200" dirty="0"/>
                        <a:t>LASU</a:t>
                      </a:r>
                      <a:endParaRPr lang="en-IN" sz="1200" dirty="0"/>
                    </a:p>
                  </a:txBody>
                  <a:tcPr/>
                </a:tc>
                <a:extLst>
                  <a:ext uri="{0D108BD9-81ED-4DB2-BD59-A6C34878D82A}">
                    <a16:rowId xmlns:a16="http://schemas.microsoft.com/office/drawing/2014/main" val="603743911"/>
                  </a:ext>
                </a:extLst>
              </a:tr>
              <a:tr h="273024">
                <a:tc>
                  <a:txBody>
                    <a:bodyPr/>
                    <a:lstStyle/>
                    <a:p>
                      <a:r>
                        <a:rPr lang="en-US" sz="1200" dirty="0"/>
                        <a:t>Married, </a:t>
                      </a:r>
                      <a:r>
                        <a:rPr lang="en-US" sz="1200" dirty="0" err="1"/>
                        <a:t>Final_Grade</a:t>
                      </a:r>
                      <a:r>
                        <a:rPr lang="en-US" sz="1200" dirty="0"/>
                        <a:t> = A</a:t>
                      </a:r>
                      <a:endParaRPr lang="en-IN" sz="1200" dirty="0"/>
                    </a:p>
                  </a:txBody>
                  <a:tcPr/>
                </a:tc>
                <a:tc>
                  <a:txBody>
                    <a:bodyPr/>
                    <a:lstStyle/>
                    <a:p>
                      <a:r>
                        <a:rPr lang="en-US" sz="1200" dirty="0"/>
                        <a:t>JOINT LASCI</a:t>
                      </a:r>
                      <a:endParaRPr lang="en-IN" sz="1200" dirty="0"/>
                    </a:p>
                  </a:txBody>
                  <a:tcPr/>
                </a:tc>
                <a:extLst>
                  <a:ext uri="{0D108BD9-81ED-4DB2-BD59-A6C34878D82A}">
                    <a16:rowId xmlns:a16="http://schemas.microsoft.com/office/drawing/2014/main" val="4034085374"/>
                  </a:ext>
                </a:extLst>
              </a:tr>
              <a:tr h="273024">
                <a:tc>
                  <a:txBody>
                    <a:bodyPr/>
                    <a:lstStyle/>
                    <a:p>
                      <a:r>
                        <a:rPr lang="en-US" sz="1200" dirty="0"/>
                        <a:t>Widow or Divorcee, Final Grade = A or X</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Life and Critical Illness or LASU</a:t>
                      </a:r>
                      <a:endParaRPr lang="en-IN" sz="1200" dirty="0"/>
                    </a:p>
                  </a:txBody>
                  <a:tcPr/>
                </a:tc>
                <a:extLst>
                  <a:ext uri="{0D108BD9-81ED-4DB2-BD59-A6C34878D82A}">
                    <a16:rowId xmlns:a16="http://schemas.microsoft.com/office/drawing/2014/main" val="2467485493"/>
                  </a:ext>
                </a:extLst>
              </a:tr>
              <a:tr h="273024">
                <a:tc>
                  <a:txBody>
                    <a:bodyPr/>
                    <a:lstStyle/>
                    <a:p>
                      <a:r>
                        <a:rPr lang="en-US" sz="1200" dirty="0"/>
                        <a:t>Income Range = 0 , 700&lt; </a:t>
                      </a:r>
                      <a:r>
                        <a:rPr lang="en-US" sz="1200" dirty="0" err="1"/>
                        <a:t>Credit_Score</a:t>
                      </a:r>
                      <a:r>
                        <a:rPr lang="en-US" sz="1200" dirty="0"/>
                        <a:t> &lt; 900</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Gold</a:t>
                      </a:r>
                      <a:endParaRPr lang="en-IN" sz="1200" dirty="0"/>
                    </a:p>
                  </a:txBody>
                  <a:tcPr/>
                </a:tc>
                <a:extLst>
                  <a:ext uri="{0D108BD9-81ED-4DB2-BD59-A6C34878D82A}">
                    <a16:rowId xmlns:a16="http://schemas.microsoft.com/office/drawing/2014/main" val="3967519520"/>
                  </a:ext>
                </a:extLst>
              </a:tr>
              <a:tr h="349697">
                <a:tc>
                  <a:txBody>
                    <a:bodyPr/>
                    <a:lstStyle/>
                    <a:p>
                      <a:r>
                        <a:rPr lang="en-US" sz="1200" dirty="0"/>
                        <a:t>Time with Bank  &lt; 200, 0&lt;Last 6 month Search&lt; 8 </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LASU</a:t>
                      </a:r>
                      <a:endParaRPr lang="en-IN" sz="1200" dirty="0"/>
                    </a:p>
                  </a:txBody>
                  <a:tcPr/>
                </a:tc>
                <a:extLst>
                  <a:ext uri="{0D108BD9-81ED-4DB2-BD59-A6C34878D82A}">
                    <a16:rowId xmlns:a16="http://schemas.microsoft.com/office/drawing/2014/main" val="1257367365"/>
                  </a:ext>
                </a:extLst>
              </a:tr>
              <a:tr h="349697">
                <a:tc>
                  <a:txBody>
                    <a:bodyPr/>
                    <a:lstStyle/>
                    <a:p>
                      <a:r>
                        <a:rPr lang="en-US" sz="1200" dirty="0"/>
                        <a:t>Value of Property = Low,  Outstanding Balance = Very Low</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Gold</a:t>
                      </a:r>
                      <a:endParaRPr lang="en-IN" sz="1200" dirty="0"/>
                    </a:p>
                  </a:txBody>
                  <a:tcPr/>
                </a:tc>
                <a:extLst>
                  <a:ext uri="{0D108BD9-81ED-4DB2-BD59-A6C34878D82A}">
                    <a16:rowId xmlns:a16="http://schemas.microsoft.com/office/drawing/2014/main" val="396323184"/>
                  </a:ext>
                </a:extLst>
              </a:tr>
              <a:tr h="273024">
                <a:tc>
                  <a:txBody>
                    <a:bodyPr/>
                    <a:lstStyle/>
                    <a:p>
                      <a:r>
                        <a:rPr lang="en-US" sz="1200" dirty="0"/>
                        <a:t>Value of Property = Low or Medium</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LASU</a:t>
                      </a:r>
                      <a:endParaRPr lang="en-IN" sz="1200" dirty="0"/>
                    </a:p>
                  </a:txBody>
                  <a:tcPr/>
                </a:tc>
                <a:extLst>
                  <a:ext uri="{0D108BD9-81ED-4DB2-BD59-A6C34878D82A}">
                    <a16:rowId xmlns:a16="http://schemas.microsoft.com/office/drawing/2014/main" val="697194471"/>
                  </a:ext>
                </a:extLst>
              </a:tr>
              <a:tr h="273024">
                <a:tc>
                  <a:txBody>
                    <a:bodyPr/>
                    <a:lstStyle/>
                    <a:p>
                      <a:r>
                        <a:rPr lang="en-US" sz="1200" dirty="0"/>
                        <a:t>Value of Property = High</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Life and Critical Illness</a:t>
                      </a:r>
                      <a:endParaRPr lang="en-IN" sz="1200" dirty="0"/>
                    </a:p>
                  </a:txBody>
                  <a:tcPr/>
                </a:tc>
                <a:extLst>
                  <a:ext uri="{0D108BD9-81ED-4DB2-BD59-A6C34878D82A}">
                    <a16:rowId xmlns:a16="http://schemas.microsoft.com/office/drawing/2014/main" val="2039202886"/>
                  </a:ext>
                </a:extLst>
              </a:tr>
              <a:tr h="349697">
                <a:tc>
                  <a:txBody>
                    <a:bodyPr/>
                    <a:lstStyle/>
                    <a:p>
                      <a:r>
                        <a:rPr lang="en-US" sz="1200" dirty="0"/>
                        <a:t>Employment Status = G , Residential Status = H</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Life and Critical Illness</a:t>
                      </a:r>
                      <a:endParaRPr lang="en-IN" sz="1200" dirty="0"/>
                    </a:p>
                  </a:txBody>
                  <a:tcPr/>
                </a:tc>
                <a:extLst>
                  <a:ext uri="{0D108BD9-81ED-4DB2-BD59-A6C34878D82A}">
                    <a16:rowId xmlns:a16="http://schemas.microsoft.com/office/drawing/2014/main" val="105281286"/>
                  </a:ext>
                </a:extLst>
              </a:tr>
              <a:tr h="349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Employment Status = G, Residential Status = T</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LASU</a:t>
                      </a:r>
                      <a:endParaRPr lang="en-IN" sz="1200" dirty="0"/>
                    </a:p>
                  </a:txBody>
                  <a:tcPr/>
                </a:tc>
                <a:extLst>
                  <a:ext uri="{0D108BD9-81ED-4DB2-BD59-A6C34878D82A}">
                    <a16:rowId xmlns:a16="http://schemas.microsoft.com/office/drawing/2014/main" val="2006615931"/>
                  </a:ext>
                </a:extLst>
              </a:tr>
              <a:tr h="349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Employment Status = P , Residential Status = H or T</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LASU</a:t>
                      </a:r>
                      <a:endParaRPr lang="en-IN" sz="1200" dirty="0"/>
                    </a:p>
                  </a:txBody>
                  <a:tcPr/>
                </a:tc>
                <a:extLst>
                  <a:ext uri="{0D108BD9-81ED-4DB2-BD59-A6C34878D82A}">
                    <a16:rowId xmlns:a16="http://schemas.microsoft.com/office/drawing/2014/main" val="2298052314"/>
                  </a:ext>
                </a:extLst>
              </a:tr>
              <a:tr h="349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Mosaic Class = 4 or 8, </a:t>
                      </a:r>
                      <a:r>
                        <a:rPr lang="en-US" sz="1200" dirty="0" err="1"/>
                        <a:t>Worst_Current_Status</a:t>
                      </a:r>
                      <a:r>
                        <a:rPr lang="en-US" sz="1200" dirty="0"/>
                        <a:t> = 0 or 1</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LASU or </a:t>
                      </a:r>
                      <a:r>
                        <a:rPr lang="en-IN" sz="1200" b="0" i="0" kern="1200" dirty="0">
                          <a:solidFill>
                            <a:schemeClr val="dk1"/>
                          </a:solidFill>
                          <a:effectLst/>
                          <a:latin typeface="+mn-lt"/>
                          <a:ea typeface="+mn-ea"/>
                          <a:cs typeface="+mn-cs"/>
                        </a:rPr>
                        <a:t>Life and Critical Illness or LASCI</a:t>
                      </a:r>
                      <a:endParaRPr lang="en-IN" sz="1200" dirty="0"/>
                    </a:p>
                  </a:txBody>
                  <a:tcPr/>
                </a:tc>
                <a:extLst>
                  <a:ext uri="{0D108BD9-81ED-4DB2-BD59-A6C34878D82A}">
                    <a16:rowId xmlns:a16="http://schemas.microsoft.com/office/drawing/2014/main" val="3220300365"/>
                  </a:ext>
                </a:extLst>
              </a:tr>
            </a:tbl>
          </a:graphicData>
        </a:graphic>
      </p:graphicFrame>
    </p:spTree>
    <p:extLst>
      <p:ext uri="{BB962C8B-B14F-4D97-AF65-F5344CB8AC3E}">
        <p14:creationId xmlns:p14="http://schemas.microsoft.com/office/powerpoint/2010/main" val="4164227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513F-5A2E-4193-949D-45803E6A2D02}"/>
              </a:ext>
            </a:extLst>
          </p:cNvPr>
          <p:cNvSpPr>
            <a:spLocks noGrp="1"/>
          </p:cNvSpPr>
          <p:nvPr>
            <p:ph type="title"/>
          </p:nvPr>
        </p:nvSpPr>
        <p:spPr/>
        <p:txBody>
          <a:bodyPr/>
          <a:lstStyle/>
          <a:p>
            <a:r>
              <a:rPr lang="en-US" dirty="0"/>
              <a:t>Conclusion – Strategy and KPI to measure Effectiveness</a:t>
            </a:r>
            <a:endParaRPr lang="en-IN" dirty="0"/>
          </a:p>
        </p:txBody>
      </p:sp>
      <p:sp>
        <p:nvSpPr>
          <p:cNvPr id="3" name="Content Placeholder 2">
            <a:extLst>
              <a:ext uri="{FF2B5EF4-FFF2-40B4-BE49-F238E27FC236}">
                <a16:creationId xmlns:a16="http://schemas.microsoft.com/office/drawing/2014/main" id="{5F75120C-5261-4998-A94E-A7F15336E103}"/>
              </a:ext>
            </a:extLst>
          </p:cNvPr>
          <p:cNvSpPr>
            <a:spLocks noGrp="1"/>
          </p:cNvSpPr>
          <p:nvPr>
            <p:ph idx="1"/>
          </p:nvPr>
        </p:nvSpPr>
        <p:spPr/>
        <p:txBody>
          <a:bodyPr>
            <a:normAutofit/>
          </a:bodyPr>
          <a:lstStyle/>
          <a:p>
            <a:r>
              <a:rPr lang="en-US" sz="1400" dirty="0"/>
              <a:t>Bank needs to start a campaign for the right target segment with the right product to achieve higher cross sell.</a:t>
            </a:r>
          </a:p>
          <a:p>
            <a:r>
              <a:rPr lang="en-US" sz="1400" b="1" dirty="0"/>
              <a:t>Cross sell Effectiveness  KPI: </a:t>
            </a:r>
          </a:p>
          <a:p>
            <a:pPr lvl="1">
              <a:buFont typeface="Arial" panose="020B0604020202020204" pitchFamily="34" charset="0"/>
              <a:buChar char="•"/>
            </a:pPr>
            <a:r>
              <a:rPr lang="en-US" sz="1400" dirty="0"/>
              <a:t>Percentage of Target Customers who bought the offer</a:t>
            </a:r>
          </a:p>
          <a:p>
            <a:pPr lvl="1">
              <a:buFont typeface="Arial" panose="020B0604020202020204" pitchFamily="34" charset="0"/>
              <a:buChar char="•"/>
            </a:pPr>
            <a:r>
              <a:rPr lang="en-US" sz="1400" dirty="0"/>
              <a:t>Revenue Earned from New Customer - Marketing Campaign Expenses</a:t>
            </a:r>
            <a:endParaRPr lang="en-IN" sz="1400" dirty="0"/>
          </a:p>
        </p:txBody>
      </p:sp>
    </p:spTree>
    <p:extLst>
      <p:ext uri="{BB962C8B-B14F-4D97-AF65-F5344CB8AC3E}">
        <p14:creationId xmlns:p14="http://schemas.microsoft.com/office/powerpoint/2010/main" val="159690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AE4B-1189-4C46-8624-04C07A63B679}"/>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80DEEFC4-6194-4959-AA67-6423109FFC96}"/>
              </a:ext>
            </a:extLst>
          </p:cNvPr>
          <p:cNvSpPr>
            <a:spLocks noGrp="1"/>
          </p:cNvSpPr>
          <p:nvPr>
            <p:ph idx="1"/>
          </p:nvPr>
        </p:nvSpPr>
        <p:spPr/>
        <p:txBody>
          <a:bodyPr/>
          <a:lstStyle/>
          <a:p>
            <a:pPr lvl="1">
              <a:buFont typeface="Arial" panose="020B0604020202020204" pitchFamily="34" charset="0"/>
              <a:buChar char="•"/>
            </a:pPr>
            <a:r>
              <a:rPr lang="en-US" dirty="0"/>
              <a:t>Problem Statement</a:t>
            </a:r>
          </a:p>
          <a:p>
            <a:pPr lvl="1">
              <a:buFont typeface="Arial" panose="020B0604020202020204" pitchFamily="34" charset="0"/>
              <a:buChar char="•"/>
            </a:pPr>
            <a:r>
              <a:rPr lang="en-US" dirty="0"/>
              <a:t>Approach</a:t>
            </a:r>
          </a:p>
          <a:p>
            <a:pPr lvl="1">
              <a:buFont typeface="Arial" panose="020B0604020202020204" pitchFamily="34" charset="0"/>
              <a:buChar char="•"/>
            </a:pPr>
            <a:r>
              <a:rPr lang="en-US" dirty="0"/>
              <a:t>Assumptions</a:t>
            </a:r>
          </a:p>
          <a:p>
            <a:pPr lvl="1">
              <a:buFont typeface="Arial" panose="020B0604020202020204" pitchFamily="34" charset="0"/>
              <a:buChar char="•"/>
            </a:pPr>
            <a:r>
              <a:rPr lang="en-US" dirty="0"/>
              <a:t>Data Analysis</a:t>
            </a:r>
          </a:p>
          <a:p>
            <a:pPr lvl="1">
              <a:buFont typeface="Arial" panose="020B0604020202020204" pitchFamily="34" charset="0"/>
              <a:buChar char="•"/>
            </a:pPr>
            <a:r>
              <a:rPr lang="en-US" dirty="0"/>
              <a:t>Risk Analysis</a:t>
            </a:r>
          </a:p>
          <a:p>
            <a:pPr lvl="1">
              <a:buFont typeface="Arial" panose="020B0604020202020204" pitchFamily="34" charset="0"/>
              <a:buChar char="•"/>
            </a:pPr>
            <a:r>
              <a:rPr lang="en-US" dirty="0"/>
              <a:t>Inferences</a:t>
            </a:r>
          </a:p>
          <a:p>
            <a:pPr lvl="1">
              <a:buFont typeface="Arial" panose="020B0604020202020204" pitchFamily="34" charset="0"/>
              <a:buChar char="•"/>
            </a:pPr>
            <a:r>
              <a:rPr lang="en-US" dirty="0"/>
              <a:t>Potential PPI Buyers</a:t>
            </a:r>
          </a:p>
          <a:p>
            <a:pPr lvl="1">
              <a:buFont typeface="Arial" panose="020B0604020202020204" pitchFamily="34" charset="0"/>
              <a:buChar char="•"/>
            </a:pPr>
            <a:r>
              <a:rPr lang="en-US" dirty="0"/>
              <a:t>PPI Products for Different Target Segments</a:t>
            </a:r>
          </a:p>
          <a:p>
            <a:pPr lvl="1">
              <a:buFont typeface="Arial" panose="020B0604020202020204" pitchFamily="34" charset="0"/>
              <a:buChar char="•"/>
            </a:pPr>
            <a:r>
              <a:rPr lang="en-US" dirty="0"/>
              <a:t>Conclusion – Strategy and KPI to measure Effectiveness</a:t>
            </a:r>
            <a:endParaRPr lang="en-IN" dirty="0"/>
          </a:p>
        </p:txBody>
      </p:sp>
    </p:spTree>
    <p:extLst>
      <p:ext uri="{BB962C8B-B14F-4D97-AF65-F5344CB8AC3E}">
        <p14:creationId xmlns:p14="http://schemas.microsoft.com/office/powerpoint/2010/main" val="1736361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1C87DB-0D9C-412A-B602-1FD7EC4C2535}"/>
              </a:ext>
            </a:extLst>
          </p:cNvPr>
          <p:cNvSpPr/>
          <p:nvPr/>
        </p:nvSpPr>
        <p:spPr>
          <a:xfrm>
            <a:off x="4280632" y="2967335"/>
            <a:ext cx="3630738"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p>
        </p:txBody>
      </p:sp>
    </p:spTree>
    <p:extLst>
      <p:ext uri="{BB962C8B-B14F-4D97-AF65-F5344CB8AC3E}">
        <p14:creationId xmlns:p14="http://schemas.microsoft.com/office/powerpoint/2010/main" val="154602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9B3B-6A34-42E2-A31F-70ED23CB4BAB}"/>
              </a:ext>
            </a:extLst>
          </p:cNvPr>
          <p:cNvSpPr>
            <a:spLocks noGrp="1"/>
          </p:cNvSpPr>
          <p:nvPr>
            <p:ph type="title"/>
          </p:nvPr>
        </p:nvSpPr>
        <p:spPr/>
        <p:txBody>
          <a:bodyPr/>
          <a:lstStyle/>
          <a:p>
            <a:r>
              <a:rPr lang="en-US" dirty="0"/>
              <a:t>Appendix: Skewed Categorical Features</a:t>
            </a:r>
            <a:endParaRPr lang="en-IN" dirty="0"/>
          </a:p>
        </p:txBody>
      </p:sp>
      <p:sp>
        <p:nvSpPr>
          <p:cNvPr id="3" name="Content Placeholder 2">
            <a:extLst>
              <a:ext uri="{FF2B5EF4-FFF2-40B4-BE49-F238E27FC236}">
                <a16:creationId xmlns:a16="http://schemas.microsoft.com/office/drawing/2014/main" id="{5D76A00E-1C91-4119-A380-261162CD302B}"/>
              </a:ext>
            </a:extLst>
          </p:cNvPr>
          <p:cNvSpPr>
            <a:spLocks noGrp="1"/>
          </p:cNvSpPr>
          <p:nvPr>
            <p:ph idx="1"/>
          </p:nvPr>
        </p:nvSpPr>
        <p:spPr/>
        <p:txBody>
          <a:bodyPr>
            <a:normAutofit/>
          </a:bodyPr>
          <a:lstStyle/>
          <a:p>
            <a:r>
              <a:rPr lang="en-IN" dirty="0" err="1"/>
              <a:t>Telephone_Indicator</a:t>
            </a:r>
            <a:endParaRPr lang="en-IN" dirty="0"/>
          </a:p>
          <a:p>
            <a:r>
              <a:rPr lang="en-US" dirty="0" err="1"/>
              <a:t>Full_Part_Time_Empl_Ind</a:t>
            </a:r>
            <a:endParaRPr lang="en-US" dirty="0"/>
          </a:p>
          <a:p>
            <a:r>
              <a:rPr lang="en-IN" dirty="0" err="1"/>
              <a:t>Perm_Temp_Empl_Ind</a:t>
            </a:r>
            <a:endParaRPr lang="en-IN" dirty="0"/>
          </a:p>
          <a:p>
            <a:r>
              <a:rPr lang="en-IN" dirty="0" err="1"/>
              <a:t>Current_Account</a:t>
            </a:r>
            <a:endParaRPr lang="en-IN" dirty="0"/>
          </a:p>
          <a:p>
            <a:r>
              <a:rPr lang="en-IN" dirty="0" err="1"/>
              <a:t>American_Express</a:t>
            </a:r>
            <a:endParaRPr lang="en-IN" dirty="0"/>
          </a:p>
          <a:p>
            <a:r>
              <a:rPr lang="en-IN" dirty="0" err="1"/>
              <a:t>Diners_Card</a:t>
            </a:r>
            <a:endParaRPr lang="en-IN" dirty="0"/>
          </a:p>
          <a:p>
            <a:r>
              <a:rPr lang="en-IN" dirty="0" err="1"/>
              <a:t>Payment_Method</a:t>
            </a:r>
            <a:endParaRPr lang="en-IN" dirty="0"/>
          </a:p>
        </p:txBody>
      </p:sp>
    </p:spTree>
    <p:extLst>
      <p:ext uri="{BB962C8B-B14F-4D97-AF65-F5344CB8AC3E}">
        <p14:creationId xmlns:p14="http://schemas.microsoft.com/office/powerpoint/2010/main" val="44496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B224-B6FD-42C4-B46A-B3327723E987}"/>
              </a:ext>
            </a:extLst>
          </p:cNvPr>
          <p:cNvSpPr>
            <a:spLocks noGrp="1"/>
          </p:cNvSpPr>
          <p:nvPr>
            <p:ph type="title"/>
          </p:nvPr>
        </p:nvSpPr>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6B14F4F2-CAFE-4BC8-A30B-E42F9FDB2880}"/>
              </a:ext>
            </a:extLst>
          </p:cNvPr>
          <p:cNvSpPr>
            <a:spLocks noGrp="1"/>
          </p:cNvSpPr>
          <p:nvPr>
            <p:ph idx="1"/>
          </p:nvPr>
        </p:nvSpPr>
        <p:spPr/>
        <p:txBody>
          <a:bodyPr/>
          <a:lstStyle/>
          <a:p>
            <a:r>
              <a:rPr lang="en-US" dirty="0"/>
              <a:t>A consumer bank with a range of products would like to cross-sell insurance to its consumer base. The bank wanted to decide –</a:t>
            </a:r>
          </a:p>
          <a:p>
            <a:pPr lvl="1">
              <a:buFont typeface="Arial" panose="020B0604020202020204" pitchFamily="34" charset="0"/>
              <a:buChar char="•"/>
            </a:pPr>
            <a:r>
              <a:rPr lang="en-US" dirty="0"/>
              <a:t>Who should they target from the pool of customers that currently do not have a PPI</a:t>
            </a:r>
          </a:p>
          <a:p>
            <a:pPr lvl="1">
              <a:buFont typeface="Arial" panose="020B0604020202020204" pitchFamily="34" charset="0"/>
              <a:buChar char="•"/>
            </a:pPr>
            <a:r>
              <a:rPr lang="en-US" dirty="0"/>
              <a:t>What type of PPI product they should be targeting them with</a:t>
            </a:r>
            <a:endParaRPr lang="en-IN" dirty="0"/>
          </a:p>
        </p:txBody>
      </p:sp>
    </p:spTree>
    <p:extLst>
      <p:ext uri="{BB962C8B-B14F-4D97-AF65-F5344CB8AC3E}">
        <p14:creationId xmlns:p14="http://schemas.microsoft.com/office/powerpoint/2010/main" val="425116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96DA-5805-4A23-98F6-E3A5777878B0}"/>
              </a:ext>
            </a:extLst>
          </p:cNvPr>
          <p:cNvSpPr>
            <a:spLocks noGrp="1"/>
          </p:cNvSpPr>
          <p:nvPr>
            <p:ph type="title"/>
          </p:nvPr>
        </p:nvSpPr>
        <p:spPr/>
        <p:txBody>
          <a:bodyPr>
            <a:normAutofit/>
          </a:bodyPr>
          <a:lstStyle/>
          <a:p>
            <a:r>
              <a:rPr lang="en-US" sz="4000" dirty="0"/>
              <a:t>Approach</a:t>
            </a:r>
            <a:endParaRPr lang="en-IN" sz="4000" dirty="0"/>
          </a:p>
        </p:txBody>
      </p:sp>
      <p:sp>
        <p:nvSpPr>
          <p:cNvPr id="3" name="Content Placeholder 2">
            <a:extLst>
              <a:ext uri="{FF2B5EF4-FFF2-40B4-BE49-F238E27FC236}">
                <a16:creationId xmlns:a16="http://schemas.microsoft.com/office/drawing/2014/main" id="{F6EEC069-73A4-4723-97A8-5D6BA7344370}"/>
              </a:ext>
            </a:extLst>
          </p:cNvPr>
          <p:cNvSpPr>
            <a:spLocks noGrp="1"/>
          </p:cNvSpPr>
          <p:nvPr>
            <p:ph idx="1"/>
          </p:nvPr>
        </p:nvSpPr>
        <p:spPr>
          <a:xfrm>
            <a:off x="1097280" y="1845734"/>
            <a:ext cx="10058400" cy="4023360"/>
          </a:xfrm>
        </p:spPr>
        <p:txBody>
          <a:bodyPr>
            <a:noAutofit/>
          </a:bodyPr>
          <a:lstStyle/>
          <a:p>
            <a:pPr marL="457200" indent="-457200">
              <a:buFont typeface="+mj-lt"/>
              <a:buAutoNum type="arabicPeriod"/>
            </a:pPr>
            <a:r>
              <a:rPr lang="en-US" sz="1400" dirty="0"/>
              <a:t>Read and Understand the Dataset</a:t>
            </a:r>
          </a:p>
          <a:p>
            <a:pPr marL="457200" indent="-457200">
              <a:buFont typeface="+mj-lt"/>
              <a:buAutoNum type="arabicPeriod"/>
            </a:pPr>
            <a:r>
              <a:rPr lang="en-US" sz="1400" dirty="0"/>
              <a:t>Data Preprocessing</a:t>
            </a:r>
          </a:p>
          <a:p>
            <a:pPr marL="601218" lvl="1" indent="-400050">
              <a:buFont typeface="+mj-lt"/>
              <a:buAutoNum type="romanLcPeriod"/>
            </a:pPr>
            <a:r>
              <a:rPr lang="en-US" sz="1400" dirty="0"/>
              <a:t>Remove Unwanted Columns</a:t>
            </a:r>
          </a:p>
          <a:p>
            <a:pPr marL="601218" lvl="1" indent="-400050">
              <a:buFont typeface="+mj-lt"/>
              <a:buAutoNum type="romanLcPeriod"/>
            </a:pPr>
            <a:r>
              <a:rPr lang="en-US" sz="1400" dirty="0"/>
              <a:t>Handle Missing Values</a:t>
            </a:r>
          </a:p>
          <a:p>
            <a:pPr marL="601218" lvl="1" indent="-400050">
              <a:buFont typeface="+mj-lt"/>
              <a:buAutoNum type="romanLcPeriod"/>
            </a:pPr>
            <a:r>
              <a:rPr lang="en-IN" sz="1400" dirty="0"/>
              <a:t>Handle Skewed Categorical Features</a:t>
            </a:r>
          </a:p>
          <a:p>
            <a:pPr marL="601218" lvl="1" indent="-400050">
              <a:buFont typeface="+mj-lt"/>
              <a:buAutoNum type="romanLcPeriod"/>
            </a:pPr>
            <a:r>
              <a:rPr lang="en-US" sz="1400" dirty="0"/>
              <a:t>Analysis and Handling of Numerical Features</a:t>
            </a:r>
          </a:p>
          <a:p>
            <a:pPr marL="601218" lvl="1" indent="-400050">
              <a:buFont typeface="+mj-lt"/>
              <a:buAutoNum type="romanLcPeriod"/>
            </a:pPr>
            <a:r>
              <a:rPr lang="en-US" sz="1400" dirty="0"/>
              <a:t>Analysis of Other Categorical Features</a:t>
            </a:r>
          </a:p>
          <a:p>
            <a:pPr marL="601218" lvl="1" indent="-400050">
              <a:buFont typeface="+mj-lt"/>
              <a:buAutoNum type="romanLcPeriod"/>
            </a:pPr>
            <a:r>
              <a:rPr lang="en-IN" sz="1400" dirty="0"/>
              <a:t>Analysis of Risk-related Features</a:t>
            </a:r>
          </a:p>
          <a:p>
            <a:pPr marL="601218" lvl="1" indent="-400050">
              <a:buFont typeface="+mj-lt"/>
              <a:buAutoNum type="romanLcPeriod"/>
            </a:pPr>
            <a:r>
              <a:rPr lang="en-US" sz="1400" dirty="0"/>
              <a:t>Insurance Product Analysis with respect to Target Segments</a:t>
            </a:r>
            <a:endParaRPr lang="en-IN" sz="1400" dirty="0"/>
          </a:p>
          <a:p>
            <a:pPr marL="308610" indent="-400050">
              <a:buFont typeface="+mj-lt"/>
              <a:buAutoNum type="arabicPeriod"/>
            </a:pPr>
            <a:r>
              <a:rPr lang="en-IN" sz="1400" dirty="0"/>
              <a:t>Find The Right Customer</a:t>
            </a:r>
          </a:p>
          <a:p>
            <a:pPr marL="308610" indent="-400050">
              <a:buFont typeface="+mj-lt"/>
              <a:buAutoNum type="arabicPeriod"/>
            </a:pPr>
            <a:r>
              <a:rPr lang="en-IN" sz="1400" dirty="0"/>
              <a:t>Find The Right Product</a:t>
            </a:r>
          </a:p>
          <a:p>
            <a:pPr marL="308610" indent="-400050">
              <a:buFont typeface="+mj-lt"/>
              <a:buAutoNum type="arabicPeriod"/>
            </a:pPr>
            <a:r>
              <a:rPr lang="en-IN" sz="1400" dirty="0"/>
              <a:t>Strategy to Achieve Cross Sell</a:t>
            </a:r>
          </a:p>
          <a:p>
            <a:pPr marL="308610" indent="-400050">
              <a:buFont typeface="+mj-lt"/>
              <a:buAutoNum type="arabicPeriod"/>
            </a:pPr>
            <a:r>
              <a:rPr lang="en-IN" sz="1400" dirty="0"/>
              <a:t>KPI to Measure The Effectiveness</a:t>
            </a:r>
          </a:p>
          <a:p>
            <a:pPr marL="201168" lvl="1" indent="0">
              <a:buNone/>
            </a:pPr>
            <a:endParaRPr lang="en-US" sz="1400" dirty="0"/>
          </a:p>
        </p:txBody>
      </p:sp>
    </p:spTree>
    <p:extLst>
      <p:ext uri="{BB962C8B-B14F-4D97-AF65-F5344CB8AC3E}">
        <p14:creationId xmlns:p14="http://schemas.microsoft.com/office/powerpoint/2010/main" val="35584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0755-83EE-428D-B43D-C9C351856BC1}"/>
              </a:ext>
            </a:extLst>
          </p:cNvPr>
          <p:cNvSpPr>
            <a:spLocks noGrp="1"/>
          </p:cNvSpPr>
          <p:nvPr>
            <p:ph type="title"/>
          </p:nvPr>
        </p:nvSpPr>
        <p:spPr/>
        <p:txBody>
          <a:bodyPr>
            <a:normAutofit/>
          </a:bodyPr>
          <a:lstStyle/>
          <a:p>
            <a:r>
              <a:rPr lang="en-US" sz="4000" dirty="0"/>
              <a:t>Assumptions</a:t>
            </a:r>
            <a:endParaRPr lang="en-IN" sz="4000" dirty="0"/>
          </a:p>
        </p:txBody>
      </p:sp>
      <p:sp>
        <p:nvSpPr>
          <p:cNvPr id="3" name="Content Placeholder 2">
            <a:extLst>
              <a:ext uri="{FF2B5EF4-FFF2-40B4-BE49-F238E27FC236}">
                <a16:creationId xmlns:a16="http://schemas.microsoft.com/office/drawing/2014/main" id="{77BF75D2-7347-486B-8D87-B1D6C6F33DEC}"/>
              </a:ext>
            </a:extLst>
          </p:cNvPr>
          <p:cNvSpPr>
            <a:spLocks noGrp="1"/>
          </p:cNvSpPr>
          <p:nvPr>
            <p:ph idx="1"/>
          </p:nvPr>
        </p:nvSpPr>
        <p:spPr>
          <a:xfrm>
            <a:off x="1097280" y="1828800"/>
            <a:ext cx="10058400" cy="4040294"/>
          </a:xfrm>
        </p:spPr>
        <p:txBody>
          <a:bodyPr>
            <a:normAutofit/>
          </a:bodyPr>
          <a:lstStyle/>
          <a:p>
            <a:pPr lvl="1">
              <a:buFont typeface="Arial" panose="020B0604020202020204" pitchFamily="34" charset="0"/>
              <a:buChar char="•"/>
            </a:pPr>
            <a:r>
              <a:rPr lang="en-US" sz="1400" dirty="0"/>
              <a:t>Insurance Description and category is missing for those rows where the customers have not bought any PPI</a:t>
            </a:r>
          </a:p>
          <a:p>
            <a:pPr lvl="1">
              <a:buFont typeface="Arial" panose="020B0604020202020204" pitchFamily="34" charset="0"/>
              <a:buChar char="•"/>
            </a:pPr>
            <a:r>
              <a:rPr lang="en-US" sz="1400" dirty="0"/>
              <a:t>Age consists of negative values, which cannot be true. Assumed it as a typo and converted it to positive values.</a:t>
            </a:r>
          </a:p>
          <a:p>
            <a:pPr lvl="1">
              <a:buFont typeface="Arial" panose="020B0604020202020204" pitchFamily="34" charset="0"/>
              <a:buChar char="•"/>
            </a:pPr>
            <a:r>
              <a:rPr lang="en-US" sz="1400" dirty="0"/>
              <a:t>In </a:t>
            </a:r>
            <a:r>
              <a:rPr lang="en-US" sz="1400" dirty="0" err="1"/>
              <a:t>CIFAS_Detected</a:t>
            </a:r>
            <a:r>
              <a:rPr lang="en-US" sz="1400" dirty="0"/>
              <a:t> and </a:t>
            </a:r>
            <a:r>
              <a:rPr lang="en-US" sz="1400" dirty="0" err="1"/>
              <a:t>Bankruptcy_Detected</a:t>
            </a:r>
            <a:r>
              <a:rPr lang="en-US" sz="1400" dirty="0"/>
              <a:t> Features, assumption is 'T' might be typo for 'Y as 'T' and 'Y' are besides each other in the keyboard. Replaced 'T' with 'Y’.</a:t>
            </a:r>
          </a:p>
          <a:p>
            <a:pPr lvl="1">
              <a:buFont typeface="Arial" panose="020B0604020202020204" pitchFamily="34" charset="0"/>
              <a:buChar char="•"/>
            </a:pPr>
            <a:r>
              <a:rPr lang="en-US" sz="1400" dirty="0"/>
              <a:t>Binning of Credit Score - Very Low:300-500, Low:500-700, Average:700-900, High:900-1100, Very High:1100 &amp; Above</a:t>
            </a:r>
          </a:p>
          <a:p>
            <a:pPr lvl="1">
              <a:buFont typeface="Arial" panose="020B0604020202020204" pitchFamily="34" charset="0"/>
              <a:buChar char="•"/>
            </a:pPr>
            <a:r>
              <a:rPr lang="en-US" sz="1400" dirty="0"/>
              <a:t>Binning of Term - Short Term: &lt;2 years, Medium: 2-5 years, Long: 5+ years</a:t>
            </a:r>
            <a:endParaRPr lang="en-IN" sz="1400" dirty="0"/>
          </a:p>
        </p:txBody>
      </p:sp>
    </p:spTree>
    <p:extLst>
      <p:ext uri="{BB962C8B-B14F-4D97-AF65-F5344CB8AC3E}">
        <p14:creationId xmlns:p14="http://schemas.microsoft.com/office/powerpoint/2010/main" val="409601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E27A-16E1-483B-8BD2-D2D43C9592B5}"/>
              </a:ext>
            </a:extLst>
          </p:cNvPr>
          <p:cNvSpPr>
            <a:spLocks noGrp="1"/>
          </p:cNvSpPr>
          <p:nvPr>
            <p:ph type="title"/>
          </p:nvPr>
        </p:nvSpPr>
        <p:spPr>
          <a:xfrm>
            <a:off x="1097280" y="284481"/>
            <a:ext cx="10058400" cy="1452880"/>
          </a:xfrm>
        </p:spPr>
        <p:txBody>
          <a:bodyPr>
            <a:normAutofit/>
          </a:bodyPr>
          <a:lstStyle/>
          <a:p>
            <a:r>
              <a:rPr lang="en-US" sz="4000" dirty="0"/>
              <a:t>Data Analysis – Gender, Marital Status &amp; No. of Dependents</a:t>
            </a:r>
            <a:endParaRPr lang="en-IN" sz="4000" dirty="0"/>
          </a:p>
        </p:txBody>
      </p:sp>
      <p:sp>
        <p:nvSpPr>
          <p:cNvPr id="3" name="Content Placeholder 2">
            <a:extLst>
              <a:ext uri="{FF2B5EF4-FFF2-40B4-BE49-F238E27FC236}">
                <a16:creationId xmlns:a16="http://schemas.microsoft.com/office/drawing/2014/main" id="{AA063A89-BD4A-4C9B-BCA2-24C7118535D0}"/>
              </a:ext>
            </a:extLst>
          </p:cNvPr>
          <p:cNvSpPr>
            <a:spLocks noGrp="1"/>
          </p:cNvSpPr>
          <p:nvPr>
            <p:ph idx="1"/>
          </p:nvPr>
        </p:nvSpPr>
        <p:spPr>
          <a:xfrm>
            <a:off x="838201" y="4917441"/>
            <a:ext cx="3576344" cy="477203"/>
          </a:xfrm>
        </p:spPr>
        <p:txBody>
          <a:bodyPr>
            <a:noAutofit/>
          </a:bodyPr>
          <a:lstStyle/>
          <a:p>
            <a:pPr lvl="1">
              <a:lnSpc>
                <a:spcPct val="110000"/>
              </a:lnSpc>
              <a:buFont typeface="Arial" panose="020B0604020202020204" pitchFamily="34" charset="0"/>
              <a:buChar char="•"/>
            </a:pPr>
            <a:r>
              <a:rPr lang="en-US" sz="1400" dirty="0"/>
              <a:t>Gender is not equally distributed. Male customers are more likely to buy PPI in comparison to Female customers.</a:t>
            </a:r>
            <a:endParaRPr lang="en-IN" sz="1400" dirty="0"/>
          </a:p>
        </p:txBody>
      </p:sp>
      <p:pic>
        <p:nvPicPr>
          <p:cNvPr id="7172" name="Picture 4">
            <a:extLst>
              <a:ext uri="{FF2B5EF4-FFF2-40B4-BE49-F238E27FC236}">
                <a16:creationId xmlns:a16="http://schemas.microsoft.com/office/drawing/2014/main" id="{1FAC4740-0F53-495F-9066-52B292DF9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53" y="1853884"/>
            <a:ext cx="3770947" cy="282765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80FD590-7F34-4981-A8B0-A896C8BFA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1849121"/>
            <a:ext cx="3501573" cy="283241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E11F47E-F269-4E95-821B-F118764D7E2E}"/>
              </a:ext>
            </a:extLst>
          </p:cNvPr>
          <p:cNvSpPr txBox="1">
            <a:spLocks/>
          </p:cNvSpPr>
          <p:nvPr/>
        </p:nvSpPr>
        <p:spPr>
          <a:xfrm>
            <a:off x="4739640" y="4917441"/>
            <a:ext cx="3569712" cy="385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a:lnSpc>
                <a:spcPct val="110000"/>
              </a:lnSpc>
              <a:spcBef>
                <a:spcPts val="200"/>
              </a:spcBef>
              <a:spcAft>
                <a:spcPts val="400"/>
              </a:spcAft>
              <a:buClr>
                <a:schemeClr val="accent1"/>
              </a:buClr>
            </a:pPr>
            <a:r>
              <a:rPr lang="en-US" sz="1400" dirty="0">
                <a:solidFill>
                  <a:schemeClr val="tx1">
                    <a:lumMod val="75000"/>
                    <a:lumOff val="25000"/>
                  </a:schemeClr>
                </a:solidFill>
              </a:rPr>
              <a:t>Married customers are the most prospective PPI buyers followed by Single customers.</a:t>
            </a:r>
            <a:endParaRPr lang="en-IN" sz="1400" dirty="0">
              <a:solidFill>
                <a:schemeClr val="tx1">
                  <a:lumMod val="75000"/>
                  <a:lumOff val="25000"/>
                </a:schemeClr>
              </a:solidFill>
            </a:endParaRPr>
          </a:p>
        </p:txBody>
      </p:sp>
      <p:pic>
        <p:nvPicPr>
          <p:cNvPr id="8" name="Picture 4">
            <a:extLst>
              <a:ext uri="{FF2B5EF4-FFF2-40B4-BE49-F238E27FC236}">
                <a16:creationId xmlns:a16="http://schemas.microsoft.com/office/drawing/2014/main" id="{73C7A355-EAA2-4150-AAAE-012D656C0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3578" y="1849121"/>
            <a:ext cx="3096741" cy="283241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116DEA59-E7D3-4B8B-83AC-F0779660E7EA}"/>
              </a:ext>
            </a:extLst>
          </p:cNvPr>
          <p:cNvSpPr txBox="1">
            <a:spLocks/>
          </p:cNvSpPr>
          <p:nvPr/>
        </p:nvSpPr>
        <p:spPr>
          <a:xfrm>
            <a:off x="8432800" y="4917441"/>
            <a:ext cx="3403600" cy="1290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a:lnSpc>
                <a:spcPct val="130000"/>
              </a:lnSpc>
              <a:spcBef>
                <a:spcPts val="200"/>
              </a:spcBef>
              <a:spcAft>
                <a:spcPts val="400"/>
              </a:spcAft>
              <a:buClr>
                <a:schemeClr val="accent1"/>
              </a:buClr>
            </a:pPr>
            <a:r>
              <a:rPr lang="en-US" sz="1400" dirty="0">
                <a:solidFill>
                  <a:schemeClr val="tx1">
                    <a:lumMod val="75000"/>
                    <a:lumOff val="25000"/>
                  </a:schemeClr>
                </a:solidFill>
              </a:rPr>
              <a:t>If the customer has less number of dependents, then the customer is more likely to buy PPI</a:t>
            </a:r>
          </a:p>
        </p:txBody>
      </p:sp>
    </p:spTree>
    <p:extLst>
      <p:ext uri="{BB962C8B-B14F-4D97-AF65-F5344CB8AC3E}">
        <p14:creationId xmlns:p14="http://schemas.microsoft.com/office/powerpoint/2010/main" val="367994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C915-35F5-4A74-A23F-548F2B672CB2}"/>
              </a:ext>
            </a:extLst>
          </p:cNvPr>
          <p:cNvSpPr>
            <a:spLocks noGrp="1"/>
          </p:cNvSpPr>
          <p:nvPr>
            <p:ph type="title"/>
          </p:nvPr>
        </p:nvSpPr>
        <p:spPr/>
        <p:txBody>
          <a:bodyPr>
            <a:normAutofit/>
          </a:bodyPr>
          <a:lstStyle/>
          <a:p>
            <a:r>
              <a:rPr lang="en-US" sz="4000" dirty="0"/>
              <a:t>Data Analysis – Age &amp; Income Range</a:t>
            </a:r>
            <a:endParaRPr lang="en-IN" sz="4000" dirty="0"/>
          </a:p>
        </p:txBody>
      </p:sp>
      <p:sp>
        <p:nvSpPr>
          <p:cNvPr id="3" name="Content Placeholder 2">
            <a:extLst>
              <a:ext uri="{FF2B5EF4-FFF2-40B4-BE49-F238E27FC236}">
                <a16:creationId xmlns:a16="http://schemas.microsoft.com/office/drawing/2014/main" id="{4F5CD816-28FE-4B7E-BD1D-A5571954521D}"/>
              </a:ext>
            </a:extLst>
          </p:cNvPr>
          <p:cNvSpPr>
            <a:spLocks noGrp="1"/>
          </p:cNvSpPr>
          <p:nvPr>
            <p:ph idx="1"/>
          </p:nvPr>
        </p:nvSpPr>
        <p:spPr>
          <a:xfrm>
            <a:off x="838200" y="5019039"/>
            <a:ext cx="5257799" cy="771843"/>
          </a:xfrm>
        </p:spPr>
        <p:txBody>
          <a:bodyPr>
            <a:normAutofit/>
          </a:bodyPr>
          <a:lstStyle/>
          <a:p>
            <a:pPr lvl="1">
              <a:buFont typeface="Arial" panose="020B0604020202020204" pitchFamily="34" charset="0"/>
              <a:buChar char="•"/>
            </a:pPr>
            <a:r>
              <a:rPr lang="en-US" sz="1400" dirty="0"/>
              <a:t>Customers above the age 30 are prospective PPI buyers.</a:t>
            </a:r>
            <a:endParaRPr lang="en-IN" sz="1400" dirty="0"/>
          </a:p>
        </p:txBody>
      </p:sp>
      <p:sp>
        <p:nvSpPr>
          <p:cNvPr id="6" name="Content Placeholder 2">
            <a:extLst>
              <a:ext uri="{FF2B5EF4-FFF2-40B4-BE49-F238E27FC236}">
                <a16:creationId xmlns:a16="http://schemas.microsoft.com/office/drawing/2014/main" id="{4B558E04-518E-4175-AF52-DD06E6B066F7}"/>
              </a:ext>
            </a:extLst>
          </p:cNvPr>
          <p:cNvSpPr txBox="1">
            <a:spLocks/>
          </p:cNvSpPr>
          <p:nvPr/>
        </p:nvSpPr>
        <p:spPr>
          <a:xfrm>
            <a:off x="6304280" y="5019039"/>
            <a:ext cx="5257799" cy="771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200"/>
              </a:spcBef>
              <a:spcAft>
                <a:spcPts val="200"/>
              </a:spcAft>
              <a:buClr>
                <a:schemeClr val="accent1"/>
              </a:buClr>
              <a:buSzPct val="100000"/>
            </a:pPr>
            <a:r>
              <a:rPr lang="en-US" sz="1400" dirty="0">
                <a:solidFill>
                  <a:schemeClr val="tx1">
                    <a:lumMod val="75000"/>
                    <a:lumOff val="25000"/>
                  </a:schemeClr>
                </a:solidFill>
              </a:rPr>
              <a:t>If the customer employment status is P or G, they are prospective buyers of PPI.</a:t>
            </a:r>
          </a:p>
        </p:txBody>
      </p:sp>
      <p:pic>
        <p:nvPicPr>
          <p:cNvPr id="7" name="Picture 4">
            <a:extLst>
              <a:ext uri="{FF2B5EF4-FFF2-40B4-BE49-F238E27FC236}">
                <a16:creationId xmlns:a16="http://schemas.microsoft.com/office/drawing/2014/main" id="{A8B5F3F8-151C-4289-8E9A-7157E8EE5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13" y="1869440"/>
            <a:ext cx="5366067" cy="28073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FB0C0B3F-C502-4F5E-9608-885CEB45A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053" y="1869441"/>
            <a:ext cx="4710747" cy="281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9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C915-35F5-4A74-A23F-548F2B672CB2}"/>
              </a:ext>
            </a:extLst>
          </p:cNvPr>
          <p:cNvSpPr>
            <a:spLocks noGrp="1"/>
          </p:cNvSpPr>
          <p:nvPr>
            <p:ph type="title"/>
          </p:nvPr>
        </p:nvSpPr>
        <p:spPr/>
        <p:txBody>
          <a:bodyPr>
            <a:normAutofit/>
          </a:bodyPr>
          <a:lstStyle/>
          <a:p>
            <a:r>
              <a:rPr lang="en-US" sz="4000" dirty="0"/>
              <a:t>Data Analysis – Residential and Employment Status</a:t>
            </a:r>
            <a:endParaRPr lang="en-IN" sz="4000" dirty="0"/>
          </a:p>
        </p:txBody>
      </p:sp>
      <p:sp>
        <p:nvSpPr>
          <p:cNvPr id="3" name="Content Placeholder 2">
            <a:extLst>
              <a:ext uri="{FF2B5EF4-FFF2-40B4-BE49-F238E27FC236}">
                <a16:creationId xmlns:a16="http://schemas.microsoft.com/office/drawing/2014/main" id="{4F5CD816-28FE-4B7E-BD1D-A5571954521D}"/>
              </a:ext>
            </a:extLst>
          </p:cNvPr>
          <p:cNvSpPr>
            <a:spLocks noGrp="1"/>
          </p:cNvSpPr>
          <p:nvPr>
            <p:ph idx="1"/>
          </p:nvPr>
        </p:nvSpPr>
        <p:spPr>
          <a:xfrm>
            <a:off x="838200" y="5019039"/>
            <a:ext cx="5257799" cy="771843"/>
          </a:xfrm>
        </p:spPr>
        <p:txBody>
          <a:bodyPr>
            <a:normAutofit/>
          </a:bodyPr>
          <a:lstStyle/>
          <a:p>
            <a:pPr lvl="1">
              <a:buFont typeface="Arial" panose="020B0604020202020204" pitchFamily="34" charset="0"/>
              <a:buChar char="•"/>
            </a:pPr>
            <a:r>
              <a:rPr lang="en-US" sz="1400" dirty="0"/>
              <a:t>House owners are more likely to buy PPI followed by Tenants.</a:t>
            </a:r>
            <a:endParaRPr lang="en-IN" sz="1400" dirty="0"/>
          </a:p>
        </p:txBody>
      </p:sp>
      <p:pic>
        <p:nvPicPr>
          <p:cNvPr id="9218" name="Picture 2">
            <a:extLst>
              <a:ext uri="{FF2B5EF4-FFF2-40B4-BE49-F238E27FC236}">
                <a16:creationId xmlns:a16="http://schemas.microsoft.com/office/drawing/2014/main" id="{5DBE6017-23E2-4D32-BF10-159AAD655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2929"/>
            <a:ext cx="5257799" cy="29908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901788E-9C5A-42D1-B294-A2F1BECA7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933" y="1832929"/>
            <a:ext cx="4781867" cy="29908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4B558E04-518E-4175-AF52-DD06E6B066F7}"/>
              </a:ext>
            </a:extLst>
          </p:cNvPr>
          <p:cNvSpPr txBox="1">
            <a:spLocks/>
          </p:cNvSpPr>
          <p:nvPr/>
        </p:nvSpPr>
        <p:spPr>
          <a:xfrm>
            <a:off x="6304280" y="5019039"/>
            <a:ext cx="5257799" cy="771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200"/>
              </a:spcBef>
              <a:spcAft>
                <a:spcPts val="200"/>
              </a:spcAft>
              <a:buClr>
                <a:schemeClr val="accent1"/>
              </a:buClr>
              <a:buSzPct val="100000"/>
            </a:pPr>
            <a:r>
              <a:rPr lang="en-US" sz="1400" dirty="0">
                <a:solidFill>
                  <a:schemeClr val="tx1">
                    <a:lumMod val="75000"/>
                    <a:lumOff val="25000"/>
                  </a:schemeClr>
                </a:solidFill>
              </a:rPr>
              <a:t>If the customer employment status is P or G, they are prospective buyers of PPI.</a:t>
            </a:r>
            <a:endParaRPr lang="en-IN" sz="1400" dirty="0">
              <a:solidFill>
                <a:schemeClr val="tx1">
                  <a:lumMod val="75000"/>
                  <a:lumOff val="25000"/>
                </a:schemeClr>
              </a:solidFill>
            </a:endParaRPr>
          </a:p>
        </p:txBody>
      </p:sp>
    </p:spTree>
    <p:extLst>
      <p:ext uri="{BB962C8B-B14F-4D97-AF65-F5344CB8AC3E}">
        <p14:creationId xmlns:p14="http://schemas.microsoft.com/office/powerpoint/2010/main" val="169434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C12-943A-45F0-B8E5-0A05DF2F2FB2}"/>
              </a:ext>
            </a:extLst>
          </p:cNvPr>
          <p:cNvSpPr>
            <a:spLocks noGrp="1"/>
          </p:cNvSpPr>
          <p:nvPr>
            <p:ph type="title"/>
          </p:nvPr>
        </p:nvSpPr>
        <p:spPr>
          <a:xfrm>
            <a:off x="1097280" y="304800"/>
            <a:ext cx="10058400" cy="1432560"/>
          </a:xfrm>
        </p:spPr>
        <p:txBody>
          <a:bodyPr>
            <a:normAutofit/>
          </a:bodyPr>
          <a:lstStyle/>
          <a:p>
            <a:r>
              <a:rPr lang="en-US" sz="4000" dirty="0"/>
              <a:t>Data Analysis – Value of Property and Total Outstanding Balance</a:t>
            </a:r>
            <a:endParaRPr lang="en-IN" sz="4000" dirty="0"/>
          </a:p>
        </p:txBody>
      </p:sp>
      <p:sp>
        <p:nvSpPr>
          <p:cNvPr id="3" name="Content Placeholder 2">
            <a:extLst>
              <a:ext uri="{FF2B5EF4-FFF2-40B4-BE49-F238E27FC236}">
                <a16:creationId xmlns:a16="http://schemas.microsoft.com/office/drawing/2014/main" id="{B4A893D7-EADD-4CDD-B358-9E81B5287773}"/>
              </a:ext>
            </a:extLst>
          </p:cNvPr>
          <p:cNvSpPr>
            <a:spLocks noGrp="1"/>
          </p:cNvSpPr>
          <p:nvPr>
            <p:ph idx="1"/>
          </p:nvPr>
        </p:nvSpPr>
        <p:spPr>
          <a:xfrm>
            <a:off x="838200" y="4851399"/>
            <a:ext cx="5257800" cy="1325563"/>
          </a:xfrm>
        </p:spPr>
        <p:txBody>
          <a:bodyPr>
            <a:noAutofit/>
          </a:bodyPr>
          <a:lstStyle/>
          <a:p>
            <a:pPr lvl="1">
              <a:lnSpc>
                <a:spcPct val="130000"/>
              </a:lnSpc>
              <a:buFont typeface="Arial" panose="020B0604020202020204" pitchFamily="34" charset="0"/>
              <a:buChar char="•"/>
            </a:pPr>
            <a:r>
              <a:rPr lang="en-US" sz="1400" dirty="0"/>
              <a:t>Most of the customers fall in high '</a:t>
            </a:r>
            <a:r>
              <a:rPr lang="en-US" sz="1400" dirty="0" err="1"/>
              <a:t>Total_Outstanding_Balances</a:t>
            </a:r>
            <a:r>
              <a:rPr lang="en-US" sz="1400" dirty="0"/>
              <a:t>' bracket followed by 'Very Low’</a:t>
            </a:r>
          </a:p>
          <a:p>
            <a:pPr lvl="1">
              <a:lnSpc>
                <a:spcPct val="130000"/>
              </a:lnSpc>
              <a:buFont typeface="Arial" panose="020B0604020202020204" pitchFamily="34" charset="0"/>
              <a:buChar char="•"/>
            </a:pPr>
            <a:r>
              <a:rPr lang="en-US" sz="1400" dirty="0"/>
              <a:t>Across all the buckets, customers have opted for PPI. There is not any significant differences in the PPI customers across different buckets.</a:t>
            </a:r>
            <a:endParaRPr lang="en-IN" sz="1400" dirty="0"/>
          </a:p>
        </p:txBody>
      </p:sp>
      <p:pic>
        <p:nvPicPr>
          <p:cNvPr id="4098" name="Picture 2">
            <a:extLst>
              <a:ext uri="{FF2B5EF4-FFF2-40B4-BE49-F238E27FC236}">
                <a16:creationId xmlns:a16="http://schemas.microsoft.com/office/drawing/2014/main" id="{7B89E892-FD66-4C7E-9023-11DACC769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652" y="1869441"/>
            <a:ext cx="4693919" cy="271843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90A73F0-56B5-44FD-BBD0-1B50A5DA9185}"/>
              </a:ext>
            </a:extLst>
          </p:cNvPr>
          <p:cNvSpPr txBox="1">
            <a:spLocks/>
          </p:cNvSpPr>
          <p:nvPr/>
        </p:nvSpPr>
        <p:spPr>
          <a:xfrm>
            <a:off x="6375400" y="4851399"/>
            <a:ext cx="52578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a:lnSpc>
                <a:spcPct val="130000"/>
              </a:lnSpc>
              <a:spcBef>
                <a:spcPts val="200"/>
              </a:spcBef>
              <a:spcAft>
                <a:spcPts val="400"/>
              </a:spcAft>
              <a:buClr>
                <a:schemeClr val="accent1"/>
              </a:buClr>
            </a:pPr>
            <a:r>
              <a:rPr lang="en-US" sz="1400" dirty="0">
                <a:solidFill>
                  <a:schemeClr val="tx1">
                    <a:lumMod val="75000"/>
                    <a:lumOff val="25000"/>
                  </a:schemeClr>
                </a:solidFill>
              </a:rPr>
              <a:t>When the value of the property is very high, there are less number of prospective PPI customers.</a:t>
            </a:r>
          </a:p>
        </p:txBody>
      </p:sp>
      <p:pic>
        <p:nvPicPr>
          <p:cNvPr id="7" name="Picture 4">
            <a:extLst>
              <a:ext uri="{FF2B5EF4-FFF2-40B4-BE49-F238E27FC236}">
                <a16:creationId xmlns:a16="http://schemas.microsoft.com/office/drawing/2014/main" id="{E68EA001-603A-4D7B-B6D1-346C4AB36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1" y="1838960"/>
            <a:ext cx="5003799" cy="2842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9424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1069</TotalTime>
  <Words>1235</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Mortgage Insurance Cross Sell</vt:lpstr>
      <vt:lpstr>Content</vt:lpstr>
      <vt:lpstr>Problem Statement</vt:lpstr>
      <vt:lpstr>Approach</vt:lpstr>
      <vt:lpstr>Assumptions</vt:lpstr>
      <vt:lpstr>Data Analysis – Gender, Marital Status &amp; No. of Dependents</vt:lpstr>
      <vt:lpstr>Data Analysis – Age &amp; Income Range</vt:lpstr>
      <vt:lpstr>Data Analysis – Residential and Employment Status</vt:lpstr>
      <vt:lpstr>Data Analysis – Value of Property and Total Outstanding Balance</vt:lpstr>
      <vt:lpstr>Data Analysis – Loan Type &amp; Term</vt:lpstr>
      <vt:lpstr>Data Analysis – Mosaic Class &amp; Worst Current Status</vt:lpstr>
      <vt:lpstr>Data Analysis – Time with Bank &amp; Final Grade</vt:lpstr>
      <vt:lpstr>Data Analysis – Searches and Accounts</vt:lpstr>
      <vt:lpstr>Data Analysis – Card Features</vt:lpstr>
      <vt:lpstr>Risk-Related Features</vt:lpstr>
      <vt:lpstr>Inferences</vt:lpstr>
      <vt:lpstr>Potential PPI Buyers</vt:lpstr>
      <vt:lpstr>PPI Products for Different Target Segments</vt:lpstr>
      <vt:lpstr>Conclusion – Strategy and KPI to measure Effectiveness</vt:lpstr>
      <vt:lpstr>PowerPoint Presentation</vt:lpstr>
      <vt:lpstr>Appendix: Skewed Categorical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Assumptions</dc:title>
  <dc:creator>sandhyarani sahoo</dc:creator>
  <cp:lastModifiedBy>sandhyarani sahoo</cp:lastModifiedBy>
  <cp:revision>26</cp:revision>
  <dcterms:created xsi:type="dcterms:W3CDTF">2021-06-29T18:06:39Z</dcterms:created>
  <dcterms:modified xsi:type="dcterms:W3CDTF">2021-06-30T11:56:18Z</dcterms:modified>
</cp:coreProperties>
</file>