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E2lLc1FGSRKmYAylv0-BC-nsH2qHvzf7/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2" name="TextBox 11"/>
          <p:cNvSpPr txBox="1"/>
          <p:nvPr/>
        </p:nvSpPr>
        <p:spPr>
          <a:xfrm>
            <a:off x="665388" y="2905125"/>
            <a:ext cx="8487501" cy="584775"/>
          </a:xfrm>
          <a:prstGeom prst="rect">
            <a:avLst/>
          </a:prstGeom>
          <a:noFill/>
        </p:spPr>
        <p:txBody>
          <a:bodyPr wrap="square" rtlCol="0">
            <a:spAutoFit/>
          </a:bodyPr>
          <a:lstStyle/>
          <a:p>
            <a:r>
              <a:rPr lang="en-IN" sz="3200" i="0" dirty="0">
                <a:solidFill>
                  <a:srgbClr val="00B050"/>
                </a:solidFill>
                <a:effectLst/>
                <a:latin typeface="Times New Roman" panose="02020603050405020304" pitchFamily="18" charset="0"/>
                <a:cs typeface="Times New Roman" panose="02020603050405020304" pitchFamily="18" charset="0"/>
              </a:rPr>
              <a:t>Time-Series Forecasting with Auto encoders</a:t>
            </a:r>
            <a:endParaRPr lang="en-IN" sz="3200" dirty="0"/>
          </a:p>
        </p:txBody>
      </p:sp>
      <p:sp>
        <p:nvSpPr>
          <p:cNvPr id="13" name="TextBox 12"/>
          <p:cNvSpPr txBox="1"/>
          <p:nvPr/>
        </p:nvSpPr>
        <p:spPr>
          <a:xfrm>
            <a:off x="6553200" y="4305895"/>
            <a:ext cx="4495418" cy="923330"/>
          </a:xfrm>
          <a:prstGeom prst="rect">
            <a:avLst/>
          </a:prstGeom>
          <a:noFill/>
        </p:spPr>
        <p:txBody>
          <a:bodyPr wrap="square" rtlCol="0">
            <a:spAutoFit/>
          </a:bodyPr>
          <a:lstStyle/>
          <a:p>
            <a:r>
              <a:rPr lang="en-US" dirty="0"/>
              <a:t>SANDHYA M</a:t>
            </a:r>
          </a:p>
          <a:p>
            <a:r>
              <a:rPr lang="en-US" dirty="0"/>
              <a:t>NM ID: au711721243092</a:t>
            </a:r>
          </a:p>
          <a:p>
            <a:r>
              <a:rPr lang="en-US" dirty="0" err="1"/>
              <a:t>KGiSL</a:t>
            </a:r>
            <a:r>
              <a:rPr lang="en-US" dirty="0"/>
              <a:t> INSTITUTE OF TECHNOLOGY</a:t>
            </a:r>
            <a:endParaRPr lang="en-IN" dirty="0"/>
          </a:p>
        </p:txBody>
      </p:sp>
      <p:sp>
        <p:nvSpPr>
          <p:cNvPr id="14" name="TextBox 13"/>
          <p:cNvSpPr txBox="1"/>
          <p:nvPr/>
        </p:nvSpPr>
        <p:spPr>
          <a:xfrm>
            <a:off x="5791200" y="3838221"/>
            <a:ext cx="2209800" cy="369332"/>
          </a:xfrm>
          <a:prstGeom prst="rect">
            <a:avLst/>
          </a:prstGeom>
          <a:noFill/>
        </p:spPr>
        <p:txBody>
          <a:bodyPr wrap="square" rtlCol="0">
            <a:spAutoFit/>
          </a:bodyPr>
          <a:lstStyle/>
          <a:p>
            <a:r>
              <a:rPr lang="en-US" dirty="0"/>
              <a:t>SUBMITTED BY</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7069C9-8266-CD09-9DDB-7315D86356F1}"/>
              </a:ext>
            </a:extLst>
          </p:cNvPr>
          <p:cNvSpPr>
            <a:spLocks noGrp="1"/>
          </p:cNvSpPr>
          <p:nvPr>
            <p:ph type="body" idx="1"/>
          </p:nvPr>
        </p:nvSpPr>
        <p:spPr>
          <a:xfrm>
            <a:off x="381000" y="152400"/>
            <a:ext cx="9144000" cy="6771084"/>
          </a:xfrm>
        </p:spPr>
        <p:txBody>
          <a:bodyPr/>
          <a:lstStyle/>
          <a:p>
            <a:pPr marL="342900" indent="-342900">
              <a:buFont typeface="+mj-lt"/>
              <a:buAutoNum type="arabicPeriod"/>
            </a:pPr>
            <a:r>
              <a:rPr lang="en-US" sz="2200" b="1" dirty="0">
                <a:latin typeface="Times New Roman" panose="02020603050405020304" pitchFamily="18" charset="0"/>
                <a:cs typeface="Times New Roman" panose="02020603050405020304" pitchFamily="18" charset="0"/>
              </a:rPr>
              <a:t>DATA GENERATION: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Synthetic time-series data is generated with two sine waves and random noise using the 	“generate_time_series_data” function. </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2.   MODEL CREATION AND TRAINING:</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 autoencoder model is created using LSTM layers with specified architecture in the “</a:t>
            </a:r>
            <a:r>
              <a:rPr lang="en-US" sz="2200" dirty="0" err="1">
                <a:latin typeface="Times New Roman" panose="02020603050405020304" pitchFamily="18" charset="0"/>
                <a:cs typeface="Times New Roman" panose="02020603050405020304" pitchFamily="18" charset="0"/>
              </a:rPr>
              <a:t>create_autoencoder</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autoencoder model is trained on the generated time-series data using the “</a:t>
            </a:r>
            <a:r>
              <a:rPr lang="en-US" sz="2200" dirty="0" err="1">
                <a:latin typeface="Times New Roman" panose="02020603050405020304" pitchFamily="18" charset="0"/>
                <a:cs typeface="Times New Roman" panose="02020603050405020304" pitchFamily="18" charset="0"/>
              </a:rPr>
              <a:t>train_autoencoder</a:t>
            </a:r>
            <a:r>
              <a:rPr lang="en-US" sz="2200" dirty="0">
                <a:latin typeface="Times New Roman" panose="02020603050405020304" pitchFamily="18" charset="0"/>
                <a:cs typeface="Times New Roman" panose="02020603050405020304" pitchFamily="18" charset="0"/>
              </a:rPr>
              <a:t>” function. The model is optimized to minimize the mean squared error loss between the input and output sequences.</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3.   SEQUENCE GENERATION:</a:t>
            </a:r>
            <a:endParaRPr lang="en-US" sz="2200"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After training the autoencoder, a new sequence of future data points is generated using the “</a:t>
            </a:r>
            <a:r>
              <a:rPr lang="en-US" sz="2200" dirty="0" err="1">
                <a:latin typeface="Times New Roman" panose="02020603050405020304" pitchFamily="18" charset="0"/>
                <a:cs typeface="Times New Roman" panose="02020603050405020304" pitchFamily="18" charset="0"/>
              </a:rPr>
              <a:t>generate_new_sequence</a:t>
            </a:r>
            <a:r>
              <a:rPr lang="en-US" sz="2200" dirty="0">
                <a:latin typeface="Times New Roman" panose="02020603050405020304" pitchFamily="18" charset="0"/>
                <a:cs typeface="Times New Roman" panose="02020603050405020304" pitchFamily="18" charset="0"/>
              </a:rPr>
              <a:t>” function.</a:t>
            </a:r>
          </a:p>
          <a:p>
            <a:pPr marL="800100" lvl="1"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function takes a seed sequence and iteratively predicts future data points based on the learned patterns in the autoencoder model.</a:t>
            </a:r>
          </a:p>
          <a:p>
            <a:pPr marL="800100" lvl="1" indent="-342900">
              <a:buFont typeface="+mj-lt"/>
              <a:buAutoNum type="arabicPeriod"/>
            </a:pPr>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4.   VISUALIZATION:</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Finally, the original seed sequence and the generated future sequence are plotted for comparison using Matplotlib.</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128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683258" y="6111875"/>
            <a:ext cx="10835259"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3"/>
              </a:rPr>
              <a:t>https://drive.google.com/file/d/1E2lLc1FGSRKmYAylv0-BC-nsH2qHvzf7/view?usp=sharing</a:t>
            </a:r>
            <a:endParaRPr sz="2000" dirty="0">
              <a:latin typeface="Trebuchet MS"/>
              <a:cs typeface="Trebuchet MS"/>
            </a:endParaRPr>
          </a:p>
        </p:txBody>
      </p:sp>
      <p:pic>
        <p:nvPicPr>
          <p:cNvPr id="11" name="Picture 10">
            <a:extLst>
              <a:ext uri="{FF2B5EF4-FFF2-40B4-BE49-F238E27FC236}">
                <a16:creationId xmlns:a16="http://schemas.microsoft.com/office/drawing/2014/main" id="{D5F638E4-2097-F4B7-3D3C-017DE492AF49}"/>
              </a:ext>
            </a:extLst>
          </p:cNvPr>
          <p:cNvPicPr>
            <a:picLocks noChangeAspect="1"/>
          </p:cNvPicPr>
          <p:nvPr/>
        </p:nvPicPr>
        <p:blipFill>
          <a:blip r:embed="rId4"/>
          <a:stretch>
            <a:fillRect/>
          </a:stretch>
        </p:blipFill>
        <p:spPr>
          <a:xfrm>
            <a:off x="683259" y="1369349"/>
            <a:ext cx="5509737" cy="3993226"/>
          </a:xfrm>
          <a:prstGeom prst="rect">
            <a:avLst/>
          </a:prstGeom>
        </p:spPr>
      </p:pic>
      <p:sp>
        <p:nvSpPr>
          <p:cNvPr id="12" name="TextBox 11">
            <a:extLst>
              <a:ext uri="{FF2B5EF4-FFF2-40B4-BE49-F238E27FC236}">
                <a16:creationId xmlns:a16="http://schemas.microsoft.com/office/drawing/2014/main" id="{92DF4BF8-E549-58B3-B979-E1105EBA7B56}"/>
              </a:ext>
            </a:extLst>
          </p:cNvPr>
          <p:cNvSpPr txBox="1"/>
          <p:nvPr/>
        </p:nvSpPr>
        <p:spPr>
          <a:xfrm>
            <a:off x="6222493" y="743340"/>
            <a:ext cx="3505200" cy="4602029"/>
          </a:xfrm>
          <a:prstGeom prst="rect">
            <a:avLst/>
          </a:prstGeom>
          <a:noFill/>
        </p:spPr>
        <p:txBody>
          <a:bodyPr wrap="square" rtlCol="0">
            <a:spAutoFit/>
          </a:bodyPr>
          <a:lstStyle/>
          <a:p>
            <a:pPr>
              <a:lnSpc>
                <a:spcPct val="150000"/>
              </a:lnSpc>
            </a:pPr>
            <a:r>
              <a:rPr lang="en-US" sz="2200" dirty="0">
                <a:latin typeface="Times New Roman" panose="02020603050405020304" pitchFamily="18" charset="0"/>
                <a:cs typeface="Times New Roman" panose="02020603050405020304" pitchFamily="18" charset="0"/>
              </a:rPr>
              <a:t>The project's results demonstrate the autoencoder's ability to accurately forecast future values in time-series data, showcasing its effectiveness in capturing temporal patterns and generating precise predictions.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03505" y="55911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592308" y="-4783"/>
            <a:ext cx="9764395" cy="1019189"/>
          </a:xfrm>
          <a:prstGeom prst="rect">
            <a:avLst/>
          </a:prstGeom>
        </p:spPr>
        <p:txBody>
          <a:bodyPr vert="horz" wrap="square" lIns="0" tIns="460692" rIns="0" bIns="0" rtlCol="0">
            <a:spAutoFit/>
          </a:bodyPr>
          <a:lstStyle/>
          <a:p>
            <a:pPr marL="193675">
              <a:lnSpc>
                <a:spcPct val="100000"/>
              </a:lnSpc>
              <a:spcBef>
                <a:spcPts val="130"/>
              </a:spcBef>
            </a:pPr>
            <a:r>
              <a:rPr lang="en-IN" sz="3600" i="0" dirty="0">
                <a:solidFill>
                  <a:srgbClr val="00B050"/>
                </a:solidFill>
                <a:effectLst/>
                <a:latin typeface="Times New Roman" panose="02020603050405020304" pitchFamily="18" charset="0"/>
                <a:cs typeface="Times New Roman" panose="02020603050405020304" pitchFamily="18" charset="0"/>
              </a:rPr>
              <a:t>Time-Series Forecasting with Autoencoders</a:t>
            </a:r>
            <a:endParaRPr sz="3600" dirty="0">
              <a:solidFill>
                <a:srgbClr val="00B050"/>
              </a:solidFill>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7" name="Rectangle 1">
            <a:extLst>
              <a:ext uri="{FF2B5EF4-FFF2-40B4-BE49-F238E27FC236}">
                <a16:creationId xmlns:a16="http://schemas.microsoft.com/office/drawing/2014/main" id="{D2ADAE93-6FB2-A3FA-F685-A50FC6D6E48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9" name="Picture 28">
            <a:extLst>
              <a:ext uri="{FF2B5EF4-FFF2-40B4-BE49-F238E27FC236}">
                <a16:creationId xmlns:a16="http://schemas.microsoft.com/office/drawing/2014/main" id="{C1D221E5-3011-341F-6EF6-CC85EFD7BE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7837" y="1395012"/>
            <a:ext cx="6672803" cy="4495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92A1869E-AF94-1606-6E24-4FCF3B1A9C6E}"/>
              </a:ext>
            </a:extLst>
          </p:cNvPr>
          <p:cNvSpPr txBox="1"/>
          <p:nvPr/>
        </p:nvSpPr>
        <p:spPr>
          <a:xfrm>
            <a:off x="2285999" y="1752600"/>
            <a:ext cx="5052379" cy="50783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PROBLEM </a:t>
            </a:r>
            <a:r>
              <a:rPr lang="en-IN" sz="2400" spc="-75" dirty="0">
                <a:solidFill>
                  <a:srgbClr val="00B050"/>
                </a:solidFill>
                <a:latin typeface="Times New Roman" panose="02020603050405020304" pitchFamily="18" charset="0"/>
                <a:cs typeface="Times New Roman" panose="02020603050405020304" pitchFamily="18" charset="0"/>
              </a:rPr>
              <a:t>STATEMENT</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PROJECT OVERVIEW</a:t>
            </a:r>
          </a:p>
          <a:p>
            <a:pPr marL="285750" indent="-285750">
              <a:lnSpc>
                <a:spcPct val="150000"/>
              </a:lnSpc>
              <a:buFont typeface="Arial" panose="020B0604020202020204" pitchFamily="34" charset="0"/>
              <a:buChar char="•"/>
            </a:pPr>
            <a:r>
              <a:rPr lang="en-US" sz="2400" dirty="0">
                <a:solidFill>
                  <a:srgbClr val="00B050"/>
                </a:solidFill>
                <a:latin typeface="Times New Roman" panose="02020603050405020304" pitchFamily="18" charset="0"/>
                <a:cs typeface="Times New Roman" panose="02020603050405020304" pitchFamily="18" charset="0"/>
              </a:rPr>
              <a:t>END</a:t>
            </a:r>
            <a:r>
              <a:rPr lang="en-US" sz="2400" spc="-70" dirty="0">
                <a:solidFill>
                  <a:srgbClr val="00B050"/>
                </a:solidFill>
                <a:latin typeface="Times New Roman" panose="02020603050405020304" pitchFamily="18" charset="0"/>
                <a:cs typeface="Times New Roman" panose="02020603050405020304" pitchFamily="18" charset="0"/>
              </a:rPr>
              <a:t> </a:t>
            </a:r>
            <a:r>
              <a:rPr lang="en-US" sz="2400" spc="-10" dirty="0">
                <a:solidFill>
                  <a:srgbClr val="00B050"/>
                </a:solidFill>
                <a:latin typeface="Times New Roman" panose="02020603050405020304" pitchFamily="18" charset="0"/>
                <a:cs typeface="Times New Roman" panose="02020603050405020304" pitchFamily="18" charset="0"/>
              </a:rPr>
              <a:t>USERS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SOLUTION AND PROPOSITION</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KEY FEATURES</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MODELLING APPROACH</a:t>
            </a:r>
          </a:p>
          <a:p>
            <a:pPr marL="285750" indent="-285750">
              <a:lnSpc>
                <a:spcPct val="150000"/>
              </a:lnSpc>
              <a:buFont typeface="Arial" panose="020B0604020202020204" pitchFamily="34" charset="0"/>
              <a:buChar char="•"/>
            </a:pPr>
            <a:r>
              <a:rPr lang="en-IN" sz="2400" spc="-10" dirty="0">
                <a:solidFill>
                  <a:srgbClr val="00B050"/>
                </a:solidFill>
                <a:latin typeface="Times New Roman" panose="02020603050405020304" pitchFamily="18" charset="0"/>
                <a:cs typeface="Times New Roman" panose="02020603050405020304" pitchFamily="18" charset="0"/>
              </a:rPr>
              <a:t>RESULT</a:t>
            </a:r>
          </a:p>
          <a:p>
            <a:pPr marL="285750" indent="-285750">
              <a:buFont typeface="Arial" panose="020B0604020202020204" pitchFamily="34" charset="0"/>
              <a:buChar char="•"/>
            </a:pPr>
            <a:endParaRPr lang="en-IN" spc="-10" dirty="0"/>
          </a:p>
          <a:p>
            <a:pPr marL="285750" indent="-285750">
              <a:buFont typeface="Arial" panose="020B0604020202020204" pitchFamily="34" charset="0"/>
              <a:buChar char="•"/>
            </a:pPr>
            <a:endParaRPr lang="en-US" sz="1800" spc="-10" dirty="0"/>
          </a:p>
          <a:p>
            <a:pPr marL="285750" indent="-285750">
              <a:buFont typeface="Arial" panose="020B0604020202020204" pitchFamily="34" charset="0"/>
              <a:buChar char="•"/>
            </a:pPr>
            <a:endParaRPr lang="en-IN" sz="1800" spc="-75" dirty="0"/>
          </a:p>
          <a:p>
            <a:pPr marL="285750" indent="-285750">
              <a:buFont typeface="Arial" panose="020B0604020202020204" pitchFamily="34" charset="0"/>
              <a:buChar char="•"/>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20077202">
            <a:off x="8413425" y="3863776"/>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676274" y="575055"/>
            <a:ext cx="5796597"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a:extLst>
              <a:ext uri="{FF2B5EF4-FFF2-40B4-BE49-F238E27FC236}">
                <a16:creationId xmlns:a16="http://schemas.microsoft.com/office/drawing/2014/main" id="{7EF50314-7051-3B86-390F-43D2BC1F0CE4}"/>
              </a:ext>
            </a:extLst>
          </p:cNvPr>
          <p:cNvSpPr txBox="1"/>
          <p:nvPr/>
        </p:nvSpPr>
        <p:spPr>
          <a:xfrm>
            <a:off x="990601" y="1524000"/>
            <a:ext cx="7315199" cy="455079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1500" dirty="0"/>
              <a:t>Develop a time-series forecasting model utilizing autoencoders to predict future values accurately. Time-series data represents a sequence of observations collected at regular intervals over time. Traditional forecasting methods often rely on statistical techniques or machine learning algorithms such as ARIMA, LSTM, or Prophet. However, autoencoders offer a unique approach by learning a compressed representation of the input data and reconstructing it, which can be adapted for time-series forecasting tasks.</a:t>
            </a:r>
          </a:p>
          <a:p>
            <a:pPr marL="342900" indent="-342900" algn="just">
              <a:lnSpc>
                <a:spcPct val="150000"/>
              </a:lnSpc>
              <a:buFont typeface="Arial" panose="020B0604020202020204" pitchFamily="34" charset="0"/>
              <a:buChar char="•"/>
            </a:pPr>
            <a:r>
              <a:rPr lang="en-US" sz="1500" dirty="0"/>
              <a:t>he objective is to leverage autoencoders to capture the temporal dependencies within the time-series data and generate accurate predictions of future values. This involves designing and training an autoencoder architecture capable of effectively encoding the temporal patterns present in the historical data. The trained model should then be able to decode these encoded representations to forecast future values with minimal error.</a:t>
            </a:r>
            <a:endParaRPr lang="en-IN"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lang="en-IN" sz="4250" spc="-10" dirty="0"/>
              <a:t>PROJECT</a:t>
            </a:r>
            <a:r>
              <a:rPr lang="en-IN" sz="4250" dirty="0"/>
              <a:t>	</a:t>
            </a:r>
            <a:r>
              <a:rPr lang="en-IN"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32693CDD-9D64-B429-5554-B9FA6B5184B5}"/>
              </a:ext>
            </a:extLst>
          </p:cNvPr>
          <p:cNvSpPr txBox="1"/>
          <p:nvPr/>
        </p:nvSpPr>
        <p:spPr>
          <a:xfrm>
            <a:off x="1371600" y="1806931"/>
            <a:ext cx="7605713" cy="358636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aims to leverage autoencoders for time-series forecasting, with the objective of creating a model that can effectively capture complex temporal patterns present in sequential data.</a:t>
            </a:r>
          </a:p>
          <a:p>
            <a:pPr marL="342900" indent="-3429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By encoding and decoding time-series data, the autoencoder enables precise forecasting of future values, providing valuable insights into upcoming trends and behaviors.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9" name="TextBox 8">
            <a:extLst>
              <a:ext uri="{FF2B5EF4-FFF2-40B4-BE49-F238E27FC236}">
                <a16:creationId xmlns:a16="http://schemas.microsoft.com/office/drawing/2014/main" id="{6AF355F9-7872-4012-0C17-5E818B615CDC}"/>
              </a:ext>
            </a:extLst>
          </p:cNvPr>
          <p:cNvSpPr txBox="1"/>
          <p:nvPr/>
        </p:nvSpPr>
        <p:spPr>
          <a:xfrm>
            <a:off x="1367336" y="1870527"/>
            <a:ext cx="7620000" cy="4602029"/>
          </a:xfrm>
          <a:prstGeom prst="rect">
            <a:avLst/>
          </a:prstGeom>
          <a:noFill/>
        </p:spPr>
        <p:txBody>
          <a:bodyPr wrap="square" rtlCol="0">
            <a:spAutoFit/>
          </a:bodyPr>
          <a:lstStyle/>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Financial analysts can leverage the autoencoder-based time-series forecasting model to anticipate fluctuations in stock prices, currency exchange rates, or other financial metrics, enhancing their ability to make informed investment decisions.</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Professionals in the energy sector can utilize the model to predict energy consumption patterns, enhance energy production optimization, and strategize resource allocation to drive greater efficiency and sustainability.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010208"/>
            <a:ext cx="2177538" cy="2866592"/>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6200" y="-206317"/>
            <a:ext cx="10017760" cy="1598515"/>
          </a:xfrm>
          <a:prstGeom prst="rect">
            <a:avLst/>
          </a:prstGeom>
        </p:spPr>
        <p:txBody>
          <a:bodyPr vert="horz" wrap="square" lIns="0" tIns="485775" rIns="0" bIns="0" rtlCol="0">
            <a:spAutoFit/>
          </a:bodyPr>
          <a:lstStyle/>
          <a:p>
            <a:pPr marL="12700" algn="ctr">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br>
              <a:rPr lang="en-IN" sz="3600" spc="-120" dirty="0"/>
            </a:br>
            <a:r>
              <a:rPr sz="3600" spc="-10" dirty="0"/>
              <a:t>PROPOSITION</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89DCC7E9-26B2-8AF2-E6D2-0346E86D767E}"/>
              </a:ext>
            </a:extLst>
          </p:cNvPr>
          <p:cNvSpPr txBox="1"/>
          <p:nvPr/>
        </p:nvSpPr>
        <p:spPr>
          <a:xfrm>
            <a:off x="2308123" y="1897158"/>
            <a:ext cx="7248525" cy="3323987"/>
          </a:xfrm>
          <a:prstGeom prst="rect">
            <a:avLst/>
          </a:prstGeom>
          <a:noFill/>
        </p:spPr>
        <p:txBody>
          <a:bodyPr wrap="square" rtlCol="0">
            <a:spAutoFit/>
          </a:bodyPr>
          <a:lstStyle/>
          <a:p>
            <a:r>
              <a:rPr lang="en-US" sz="2100" dirty="0"/>
              <a:t>This project encompasses the generation of synthetic time-series data, the development and training of an autoencoder model, and the subsequent evaluation of its performance. The unique selling point lies in the autoencoder's capability to capture intricate temporal patterns within the data, leading to precise forecasts of future values. This solution provides valuable insights into forthcoming trends and behaviors, empowering informed decision-making across diverse sectors including finance, energy, and healthcare.</a:t>
            </a:r>
            <a:endParaRPr lang="en-IN" sz="2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152400" y="-131762"/>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9B95D969-92E4-48EF-6315-903B745D5154}"/>
              </a:ext>
            </a:extLst>
          </p:cNvPr>
          <p:cNvSpPr txBox="1"/>
          <p:nvPr/>
        </p:nvSpPr>
        <p:spPr>
          <a:xfrm>
            <a:off x="1066800" y="1038225"/>
            <a:ext cx="9282000" cy="358636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Enabling accurate forecasting of future values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Learns meaningful representations from sequential data</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understanding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Better prediction of complex temporal dynamics </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Decision making across various domains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Offers insights into future trends</a:t>
            </a:r>
          </a:p>
          <a:p>
            <a:pPr marL="342900"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Improved Accuracy, Scalability and interpretability of forecasts</a:t>
            </a:r>
            <a:endParaRPr lang="en-IN"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771000" y="54986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95094" y="60960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xfrm>
            <a:off x="304800" y="138218"/>
            <a:ext cx="3304540" cy="758190"/>
          </a:xfrm>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7" name="TextBox 6">
            <a:extLst>
              <a:ext uri="{FF2B5EF4-FFF2-40B4-BE49-F238E27FC236}">
                <a16:creationId xmlns:a16="http://schemas.microsoft.com/office/drawing/2014/main" id="{4C69541B-699F-4D48-6BD7-B7884F747F38}"/>
              </a:ext>
            </a:extLst>
          </p:cNvPr>
          <p:cNvSpPr txBox="1"/>
          <p:nvPr/>
        </p:nvSpPr>
        <p:spPr>
          <a:xfrm>
            <a:off x="1029353" y="1034589"/>
            <a:ext cx="8970247" cy="5355312"/>
          </a:xfrm>
          <a:prstGeom prst="rect">
            <a:avLst/>
          </a:prstGeom>
          <a:noFill/>
        </p:spPr>
        <p:txBody>
          <a:bodyPr wrap="square" rtlCol="0">
            <a:spAutoFit/>
          </a:bodyPr>
          <a:lstStyle/>
          <a:p>
            <a:r>
              <a:rPr lang="en-US" b="1" dirty="0"/>
              <a:t>AUTOENCODER MODEL:</a:t>
            </a:r>
          </a:p>
          <a:p>
            <a:endParaRPr lang="en-US" dirty="0"/>
          </a:p>
          <a:p>
            <a:pPr marL="285750" indent="-285750">
              <a:buFont typeface="Arial" panose="020B0604020202020204" pitchFamily="34" charset="0"/>
              <a:buChar char="•"/>
            </a:pPr>
            <a:r>
              <a:rPr lang="en-US" dirty="0"/>
              <a:t>The autoencoder model consists of LSTM (Long Short-Term Memory) layers.</a:t>
            </a:r>
          </a:p>
          <a:p>
            <a:pPr marL="285750" indent="-285750">
              <a:buFont typeface="Arial" panose="020B0604020202020204" pitchFamily="34" charset="0"/>
              <a:buChar char="•"/>
            </a:pPr>
            <a:r>
              <a:rPr lang="en-US" dirty="0"/>
              <a:t>It takes a sequence of input data points and learns to encode them into a lower-dimensional representation.</a:t>
            </a:r>
          </a:p>
          <a:p>
            <a:pPr marL="285750" indent="-285750">
              <a:buFont typeface="Arial" panose="020B0604020202020204" pitchFamily="34" charset="0"/>
              <a:buChar char="•"/>
            </a:pPr>
            <a:r>
              <a:rPr lang="en-US" dirty="0"/>
              <a:t>The encoded representation is then decoded back to the original sequence using another set of LSTM layers.</a:t>
            </a:r>
          </a:p>
          <a:p>
            <a:pPr marL="285750" indent="-285750">
              <a:buFont typeface="Arial" panose="020B0604020202020204" pitchFamily="34" charset="0"/>
              <a:buChar char="•"/>
            </a:pPr>
            <a:r>
              <a:rPr lang="en-US" dirty="0"/>
              <a:t>The autoencoder is trained to minimize the mean squared error loss between the input and output sequences, effectively learning to reconstruct the input sequence.</a:t>
            </a:r>
          </a:p>
          <a:p>
            <a:endParaRPr lang="en-US" dirty="0"/>
          </a:p>
          <a:p>
            <a:r>
              <a:rPr lang="en-US" b="1" dirty="0"/>
              <a:t>SEQUENCE GENERATION MODEL:</a:t>
            </a:r>
          </a:p>
          <a:p>
            <a:endParaRPr lang="en-US" dirty="0"/>
          </a:p>
          <a:p>
            <a:pPr marL="285750" indent="-285750">
              <a:buFont typeface="Arial" panose="020B0604020202020204" pitchFamily="34" charset="0"/>
              <a:buChar char="•"/>
            </a:pPr>
            <a:r>
              <a:rPr lang="en-US" dirty="0"/>
              <a:t>After training the autoencoder, a separate function is used to generate new sequences of future data points.</a:t>
            </a:r>
          </a:p>
          <a:p>
            <a:pPr marL="285750" indent="-285750">
              <a:buFont typeface="Arial" panose="020B0604020202020204" pitchFamily="34" charset="0"/>
              <a:buChar char="•"/>
            </a:pPr>
            <a:r>
              <a:rPr lang="en-US" dirty="0"/>
              <a:t>This function takes a seed sequence as input and iteratively generates new data points by feeding the previous data point into the autoencoder.</a:t>
            </a:r>
          </a:p>
          <a:p>
            <a:pPr marL="285750" indent="-285750">
              <a:buFont typeface="Arial" panose="020B0604020202020204" pitchFamily="34" charset="0"/>
              <a:buChar char="•"/>
            </a:pPr>
            <a:r>
              <a:rPr lang="en-US" dirty="0"/>
              <a:t>The autoencoder learns to predict the next data point based on the previous ones, capturing temporal dependencies in the data.</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TotalTime>
  <Words>841</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vt:lpstr>
      <vt:lpstr>Office Theme</vt:lpstr>
      <vt:lpstr>PowerPoint Presentation</vt:lpstr>
      <vt:lpstr>Time-Series Forecasting with Autoencoders</vt:lpstr>
      <vt:lpstr>AGENDA</vt:lpstr>
      <vt:lpstr>PROBLEM STATEMENT</vt:lpstr>
      <vt:lpstr>PROJECT OVERVIEW</vt:lpstr>
      <vt:lpstr>WHO ARE THE END USERS?</vt:lpstr>
      <vt:lpstr>YOUR SOLUTION AND ITS VALUE  PROPOSITION</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Praveena K</dc:creator>
  <cp:lastModifiedBy>sandhyamurugeshan@outlook.com</cp:lastModifiedBy>
  <cp:revision>6</cp:revision>
  <dcterms:created xsi:type="dcterms:W3CDTF">2024-04-03T05:24:48Z</dcterms:created>
  <dcterms:modified xsi:type="dcterms:W3CDTF">2024-04-10T04:38:46Z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y fmtid="{D5CDD505-2E9C-101B-9397-08002B2CF9AE}" pid="4" name="Producer">
    <vt:lpwstr>3-Heights(TM) PDF Security Shell 4.8.25.2 (http://www.pdf-tools.com)</vt:lpwstr>
  </property>
</Properties>
</file>