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99" r:id="rId3"/>
    <p:sldId id="307" r:id="rId4"/>
    <p:sldId id="306" r:id="rId5"/>
    <p:sldId id="302" r:id="rId6"/>
    <p:sldId id="312" r:id="rId7"/>
    <p:sldId id="320" r:id="rId8"/>
    <p:sldId id="301" r:id="rId9"/>
    <p:sldId id="313" r:id="rId10"/>
    <p:sldId id="314" r:id="rId11"/>
    <p:sldId id="315" r:id="rId12"/>
    <p:sldId id="316" r:id="rId13"/>
    <p:sldId id="317" r:id="rId14"/>
    <p:sldId id="318" r:id="rId15"/>
    <p:sldId id="319" r:id="rId16"/>
    <p:sldId id="298"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xelVhhlBTc5rG4+wQATu3pnDR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F46791-5BFC-4978-AC5A-A79AFC79F87E}">
  <a:tblStyle styleId="{AAF46791-5BFC-4978-AC5A-A79AFC79F87E}"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2E7E6"/>
          </a:solidFill>
        </a:fill>
      </a:tcStyle>
    </a:wholeTbl>
    <a:band1H>
      <a:tcTxStyle/>
      <a:tcStyle>
        <a:tcBdr/>
        <a:fill>
          <a:solidFill>
            <a:srgbClr val="E3CACA"/>
          </a:solidFill>
        </a:fill>
      </a:tcStyle>
    </a:band1H>
    <a:band2H>
      <a:tcTxStyle/>
      <a:tcStyle>
        <a:tcBdr/>
      </a:tcStyle>
    </a:band2H>
    <a:band1V>
      <a:tcTxStyle/>
      <a:tcStyle>
        <a:tcBdr/>
        <a:fill>
          <a:solidFill>
            <a:srgbClr val="E3CAC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72543F1-B18C-4F65-A24A-48F481BF5BD7}"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B83B805E-68DD-A395-A8C7-B4AE13663B02}"/>
            </a:ext>
          </a:extLst>
        </p:cNvPr>
        <p:cNvGrpSpPr/>
        <p:nvPr/>
      </p:nvGrpSpPr>
      <p:grpSpPr>
        <a:xfrm>
          <a:off x="0" y="0"/>
          <a:ext cx="0" cy="0"/>
          <a:chOff x="0" y="0"/>
          <a:chExt cx="0" cy="0"/>
        </a:xfrm>
      </p:grpSpPr>
      <p:sp>
        <p:nvSpPr>
          <p:cNvPr id="148" name="Google Shape;148;p1:notes">
            <a:extLst>
              <a:ext uri="{FF2B5EF4-FFF2-40B4-BE49-F238E27FC236}">
                <a16:creationId xmlns:a16="http://schemas.microsoft.com/office/drawing/2014/main" id="{998DBF6D-4967-D8B1-88E9-568E4ABA430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a:extLst>
              <a:ext uri="{FF2B5EF4-FFF2-40B4-BE49-F238E27FC236}">
                <a16:creationId xmlns:a16="http://schemas.microsoft.com/office/drawing/2014/main" id="{2F2FA521-9A2B-DBD0-6223-13036B4AC89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7166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E12BCD82-BA90-0809-6DDD-190FA1692201}"/>
            </a:ext>
          </a:extLst>
        </p:cNvPr>
        <p:cNvGrpSpPr/>
        <p:nvPr/>
      </p:nvGrpSpPr>
      <p:grpSpPr>
        <a:xfrm>
          <a:off x="0" y="0"/>
          <a:ext cx="0" cy="0"/>
          <a:chOff x="0" y="0"/>
          <a:chExt cx="0" cy="0"/>
        </a:xfrm>
      </p:grpSpPr>
      <p:sp>
        <p:nvSpPr>
          <p:cNvPr id="148" name="Google Shape;148;p1:notes">
            <a:extLst>
              <a:ext uri="{FF2B5EF4-FFF2-40B4-BE49-F238E27FC236}">
                <a16:creationId xmlns:a16="http://schemas.microsoft.com/office/drawing/2014/main" id="{2B677655-1D9D-C8F8-C326-60C643F5EFA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a:extLst>
              <a:ext uri="{FF2B5EF4-FFF2-40B4-BE49-F238E27FC236}">
                <a16:creationId xmlns:a16="http://schemas.microsoft.com/office/drawing/2014/main" id="{CD0F5891-7452-BA16-DCF8-98C6FFEAF78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8990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AC7A6501-2E21-499A-499F-AD286DF3B1DD}"/>
            </a:ext>
          </a:extLst>
        </p:cNvPr>
        <p:cNvGrpSpPr/>
        <p:nvPr/>
      </p:nvGrpSpPr>
      <p:grpSpPr>
        <a:xfrm>
          <a:off x="0" y="0"/>
          <a:ext cx="0" cy="0"/>
          <a:chOff x="0" y="0"/>
          <a:chExt cx="0" cy="0"/>
        </a:xfrm>
      </p:grpSpPr>
      <p:sp>
        <p:nvSpPr>
          <p:cNvPr id="148" name="Google Shape;148;p1:notes">
            <a:extLst>
              <a:ext uri="{FF2B5EF4-FFF2-40B4-BE49-F238E27FC236}">
                <a16:creationId xmlns:a16="http://schemas.microsoft.com/office/drawing/2014/main" id="{EABDB631-6973-6FC9-1B54-590C4859B86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a:extLst>
              <a:ext uri="{FF2B5EF4-FFF2-40B4-BE49-F238E27FC236}">
                <a16:creationId xmlns:a16="http://schemas.microsoft.com/office/drawing/2014/main" id="{98813070-899D-2C35-A680-0A237E75B09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4985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D2B53CEC-049A-360D-B234-FF9F7B7E17A0}"/>
            </a:ext>
          </a:extLst>
        </p:cNvPr>
        <p:cNvGrpSpPr/>
        <p:nvPr/>
      </p:nvGrpSpPr>
      <p:grpSpPr>
        <a:xfrm>
          <a:off x="0" y="0"/>
          <a:ext cx="0" cy="0"/>
          <a:chOff x="0" y="0"/>
          <a:chExt cx="0" cy="0"/>
        </a:xfrm>
      </p:grpSpPr>
      <p:sp>
        <p:nvSpPr>
          <p:cNvPr id="148" name="Google Shape;148;p1:notes">
            <a:extLst>
              <a:ext uri="{FF2B5EF4-FFF2-40B4-BE49-F238E27FC236}">
                <a16:creationId xmlns:a16="http://schemas.microsoft.com/office/drawing/2014/main" id="{4BF1F7FA-13E7-33BC-5DA7-43AB321110C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a:extLst>
              <a:ext uri="{FF2B5EF4-FFF2-40B4-BE49-F238E27FC236}">
                <a16:creationId xmlns:a16="http://schemas.microsoft.com/office/drawing/2014/main" id="{BC2208D3-D7D8-607F-2EC9-C90FA5AA909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1227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A5380552-9D4E-A2CE-DD96-90426F62175D}"/>
            </a:ext>
          </a:extLst>
        </p:cNvPr>
        <p:cNvGrpSpPr/>
        <p:nvPr/>
      </p:nvGrpSpPr>
      <p:grpSpPr>
        <a:xfrm>
          <a:off x="0" y="0"/>
          <a:ext cx="0" cy="0"/>
          <a:chOff x="0" y="0"/>
          <a:chExt cx="0" cy="0"/>
        </a:xfrm>
      </p:grpSpPr>
      <p:sp>
        <p:nvSpPr>
          <p:cNvPr id="148" name="Google Shape;148;p1:notes">
            <a:extLst>
              <a:ext uri="{FF2B5EF4-FFF2-40B4-BE49-F238E27FC236}">
                <a16:creationId xmlns:a16="http://schemas.microsoft.com/office/drawing/2014/main" id="{DDF88173-83BA-6BD1-4E8B-CE88D7A141E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a:extLst>
              <a:ext uri="{FF2B5EF4-FFF2-40B4-BE49-F238E27FC236}">
                <a16:creationId xmlns:a16="http://schemas.microsoft.com/office/drawing/2014/main" id="{0DB51F42-93CC-2985-99A3-0313ACB1396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8440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226EDAE8-5CA6-9F52-C69E-04D79167DC93}"/>
            </a:ext>
          </a:extLst>
        </p:cNvPr>
        <p:cNvGrpSpPr/>
        <p:nvPr/>
      </p:nvGrpSpPr>
      <p:grpSpPr>
        <a:xfrm>
          <a:off x="0" y="0"/>
          <a:ext cx="0" cy="0"/>
          <a:chOff x="0" y="0"/>
          <a:chExt cx="0" cy="0"/>
        </a:xfrm>
      </p:grpSpPr>
      <p:sp>
        <p:nvSpPr>
          <p:cNvPr id="148" name="Google Shape;148;p1:notes">
            <a:extLst>
              <a:ext uri="{FF2B5EF4-FFF2-40B4-BE49-F238E27FC236}">
                <a16:creationId xmlns:a16="http://schemas.microsoft.com/office/drawing/2014/main" id="{355F9DC3-0C78-921C-F80B-DFA9259BB43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a:extLst>
              <a:ext uri="{FF2B5EF4-FFF2-40B4-BE49-F238E27FC236}">
                <a16:creationId xmlns:a16="http://schemas.microsoft.com/office/drawing/2014/main" id="{6F9F3A36-F126-3603-AAB0-FD10D7FC124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2307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703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4286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0995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238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9345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6756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B28C6752-026F-2025-0232-AB5DA19B049D}"/>
            </a:ext>
          </a:extLst>
        </p:cNvPr>
        <p:cNvGrpSpPr/>
        <p:nvPr/>
      </p:nvGrpSpPr>
      <p:grpSpPr>
        <a:xfrm>
          <a:off x="0" y="0"/>
          <a:ext cx="0" cy="0"/>
          <a:chOff x="0" y="0"/>
          <a:chExt cx="0" cy="0"/>
        </a:xfrm>
      </p:grpSpPr>
      <p:sp>
        <p:nvSpPr>
          <p:cNvPr id="148" name="Google Shape;148;p1:notes">
            <a:extLst>
              <a:ext uri="{FF2B5EF4-FFF2-40B4-BE49-F238E27FC236}">
                <a16:creationId xmlns:a16="http://schemas.microsoft.com/office/drawing/2014/main" id="{2F2B86C1-5427-7B9D-8F3C-A0D3CCB2295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a:extLst>
              <a:ext uri="{FF2B5EF4-FFF2-40B4-BE49-F238E27FC236}">
                <a16:creationId xmlns:a16="http://schemas.microsoft.com/office/drawing/2014/main" id="{32EEF76F-31F5-6320-509C-52C107FD057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980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3195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1E706A57-9651-DB0C-C1EC-A9C0DA6AC6F6}"/>
            </a:ext>
          </a:extLst>
        </p:cNvPr>
        <p:cNvGrpSpPr/>
        <p:nvPr/>
      </p:nvGrpSpPr>
      <p:grpSpPr>
        <a:xfrm>
          <a:off x="0" y="0"/>
          <a:ext cx="0" cy="0"/>
          <a:chOff x="0" y="0"/>
          <a:chExt cx="0" cy="0"/>
        </a:xfrm>
      </p:grpSpPr>
      <p:sp>
        <p:nvSpPr>
          <p:cNvPr id="148" name="Google Shape;148;p1:notes">
            <a:extLst>
              <a:ext uri="{FF2B5EF4-FFF2-40B4-BE49-F238E27FC236}">
                <a16:creationId xmlns:a16="http://schemas.microsoft.com/office/drawing/2014/main" id="{BD80805C-E6FC-395B-0CD2-AB3778D5BB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a:extLst>
              <a:ext uri="{FF2B5EF4-FFF2-40B4-BE49-F238E27FC236}">
                <a16:creationId xmlns:a16="http://schemas.microsoft.com/office/drawing/2014/main" id="{81270982-044A-1BE5-B226-0AF82A00D0E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9359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16"/>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a:endParaRPr/>
          </a:p>
        </p:txBody>
      </p:sp>
      <p:sp>
        <p:nvSpPr>
          <p:cNvPr id="24" name="Google Shape;24;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0AFF91D-B47B-4B22-ABF0-3E0DE15CB037}" type="datetime1">
              <a:rPr lang="en-US" smtClean="0"/>
              <a:t>11/5/2024</a:t>
            </a:fld>
            <a:endParaRPr/>
          </a:p>
        </p:txBody>
      </p:sp>
      <p:sp>
        <p:nvSpPr>
          <p:cNvPr id="25" name="Google Shape;25;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91"/>
        <p:cNvGrpSpPr/>
        <p:nvPr/>
      </p:nvGrpSpPr>
      <p:grpSpPr>
        <a:xfrm>
          <a:off x="0" y="0"/>
          <a:ext cx="0" cy="0"/>
          <a:chOff x="0" y="0"/>
          <a:chExt cx="0" cy="0"/>
        </a:xfrm>
      </p:grpSpPr>
      <p:sp>
        <p:nvSpPr>
          <p:cNvPr id="92" name="Google Shape;92;p27"/>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7"/>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4" name="Google Shape;94;p27"/>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5" name="Google Shape;95;p2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BB1A13FD-CA9E-4B6F-82DD-138CE918D9B8}" type="datetime1">
              <a:rPr lang="en-US" smtClean="0"/>
              <a:t>11/5/2024</a:t>
            </a:fld>
            <a:endParaRPr/>
          </a:p>
        </p:txBody>
      </p:sp>
      <p:sp>
        <p:nvSpPr>
          <p:cNvPr id="96" name="Google Shape;96;p2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8" name="Google Shape;98;p27"/>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a:p>
        </p:txBody>
      </p:sp>
      <p:sp>
        <p:nvSpPr>
          <p:cNvPr id="99" name="Google Shape;99;p27"/>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00"/>
        <p:cNvGrpSpPr/>
        <p:nvPr/>
      </p:nvGrpSpPr>
      <p:grpSpPr>
        <a:xfrm>
          <a:off x="0" y="0"/>
          <a:ext cx="0" cy="0"/>
          <a:chOff x="0" y="0"/>
          <a:chExt cx="0" cy="0"/>
        </a:xfrm>
      </p:grpSpPr>
      <p:sp>
        <p:nvSpPr>
          <p:cNvPr id="101" name="Google Shape;101;p28"/>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8"/>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103" name="Google Shape;103;p2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7240B29-55A6-4415-9852-3D692CF6D8A9}" type="datetime1">
              <a:rPr lang="en-US" smtClean="0"/>
              <a:t>11/5/2024</a:t>
            </a:fld>
            <a:endParaRPr/>
          </a:p>
        </p:txBody>
      </p:sp>
      <p:sp>
        <p:nvSpPr>
          <p:cNvPr id="104" name="Google Shape;104;p2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3 Column">
  <p:cSld name="3 Column">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9"/>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9" name="Google Shape;109;p29"/>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10" name="Google Shape;110;p29"/>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1" name="Google Shape;111;p29"/>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12" name="Google Shape;112;p29"/>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3" name="Google Shape;113;p29"/>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14" name="Google Shape;114;p29"/>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5" name="Google Shape;115;p29"/>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6" name="Google Shape;116;p2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9207685-B6B8-4089-89E1-1623625CA3DE}" type="datetime1">
              <a:rPr lang="en-US" smtClean="0"/>
              <a:t>11/5/2024</a:t>
            </a:fld>
            <a:endParaRPr/>
          </a:p>
        </p:txBody>
      </p:sp>
      <p:sp>
        <p:nvSpPr>
          <p:cNvPr id="117" name="Google Shape;117;p2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3 Picture Column">
  <p:cSld name="3 Picture Column">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0"/>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2" name="Google Shape;122;p30"/>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3" name="Google Shape;123;p30"/>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4" name="Google Shape;124;p30"/>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5" name="Google Shape;125;p30"/>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6" name="Google Shape;126;p30"/>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7" name="Google Shape;127;p30"/>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8" name="Google Shape;128;p30"/>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9" name="Google Shape;129;p30"/>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30" name="Google Shape;130;p30"/>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31" name="Google Shape;131;p30"/>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32" name="Google Shape;132;p3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3F00C33-67F6-437A-8C24-D622F81DFFB8}" type="datetime1">
              <a:rPr lang="en-US" smtClean="0"/>
              <a:t>11/5/2024</a:t>
            </a:fld>
            <a:endParaRPr/>
          </a:p>
        </p:txBody>
      </p:sp>
      <p:sp>
        <p:nvSpPr>
          <p:cNvPr id="133" name="Google Shape;133;p3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8" name="Google Shape;138;p3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BA67CC35-CD26-4725-B633-2829614AB9DD}" type="datetime1">
              <a:rPr lang="en-US" smtClean="0"/>
              <a:t>11/5/2024</a:t>
            </a:fld>
            <a:endParaRPr/>
          </a:p>
        </p:txBody>
      </p:sp>
      <p:sp>
        <p:nvSpPr>
          <p:cNvPr id="139" name="Google Shape;139;p3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41"/>
        <p:cNvGrpSpPr/>
        <p:nvPr/>
      </p:nvGrpSpPr>
      <p:grpSpPr>
        <a:xfrm>
          <a:off x="0" y="0"/>
          <a:ext cx="0" cy="0"/>
          <a:chOff x="0" y="0"/>
          <a:chExt cx="0" cy="0"/>
        </a:xfrm>
      </p:grpSpPr>
      <p:sp>
        <p:nvSpPr>
          <p:cNvPr id="142" name="Google Shape;142;p32"/>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2"/>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44" name="Google Shape;144;p3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61F24CE-9437-427D-B6D6-8758183EF7B0}" type="datetime1">
              <a:rPr lang="en-US" smtClean="0"/>
              <a:t>11/5/2024</a:t>
            </a:fld>
            <a:endParaRPr/>
          </a:p>
        </p:txBody>
      </p:sp>
      <p:sp>
        <p:nvSpPr>
          <p:cNvPr id="145" name="Google Shape;145;p3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35" name="Google Shape;35;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170C527-85B3-4B39-AE3A-E354D2526CB3}" type="datetime1">
              <a:rPr lang="en-US" smtClean="0"/>
              <a:t>11/5/2024</a:t>
            </a:fld>
            <a:endParaRPr/>
          </a:p>
        </p:txBody>
      </p:sp>
      <p:sp>
        <p:nvSpPr>
          <p:cNvPr id="36" name="Google Shape;36;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41" name="Google Shape;41;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931C2CF-06F6-4948-BED0-EFF3146A0AD0}" type="datetime1">
              <a:rPr lang="en-US" smtClean="0"/>
              <a:t>11/5/2024</a:t>
            </a:fld>
            <a:endParaRPr/>
          </a:p>
        </p:txBody>
      </p:sp>
      <p:sp>
        <p:nvSpPr>
          <p:cNvPr id="42" name="Google Shape;42;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7" name="Google Shape;47;p20"/>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8" name="Google Shape;48;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F54EF3B-8FA8-4FB6-8E79-B1E5227AD8D3}" type="datetime1">
              <a:rPr lang="en-US" smtClean="0"/>
              <a:t>11/5/2024</a:t>
            </a:fld>
            <a:endParaRPr/>
          </a:p>
        </p:txBody>
      </p:sp>
      <p:sp>
        <p:nvSpPr>
          <p:cNvPr id="49" name="Google Shape;49;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4" name="Google Shape;54;p21"/>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55" name="Google Shape;55;p21"/>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6" name="Google Shape;56;p21"/>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57" name="Google Shape;57;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C920DCA-A5A6-4944-85CB-D6E776A5F567}" type="datetime1">
              <a:rPr lang="en-US" smtClean="0"/>
              <a:t>11/5/2024</a:t>
            </a:fld>
            <a:endParaRPr/>
          </a:p>
        </p:txBody>
      </p:sp>
      <p:sp>
        <p:nvSpPr>
          <p:cNvPr id="58" name="Google Shape;58;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4"/>
        <p:cNvGrpSpPr/>
        <p:nvPr/>
      </p:nvGrpSpPr>
      <p:grpSpPr>
        <a:xfrm>
          <a:off x="0" y="0"/>
          <a:ext cx="0" cy="0"/>
          <a:chOff x="0" y="0"/>
          <a:chExt cx="0" cy="0"/>
        </a:xfrm>
      </p:grpSpPr>
      <p:sp>
        <p:nvSpPr>
          <p:cNvPr id="65" name="Google Shape;65;p23"/>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3"/>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lnSpc>
                <a:spcPct val="100000"/>
              </a:lnSpc>
              <a:spcBef>
                <a:spcPts val="1000"/>
              </a:spcBef>
              <a:spcAft>
                <a:spcPts val="0"/>
              </a:spcAft>
              <a:buSzPts val="1600"/>
              <a:buChar char="►"/>
              <a:defRPr sz="2000"/>
            </a:lvl1pPr>
            <a:lvl2pPr marL="914400" lvl="1" indent="-320040" algn="l">
              <a:lnSpc>
                <a:spcPct val="100000"/>
              </a:lnSpc>
              <a:spcBef>
                <a:spcPts val="1000"/>
              </a:spcBef>
              <a:spcAft>
                <a:spcPts val="0"/>
              </a:spcAft>
              <a:buSzPts val="1440"/>
              <a:buChar char="►"/>
              <a:defRPr sz="1800"/>
            </a:lvl2pPr>
            <a:lvl3pPr marL="1371600" lvl="2" indent="-309880" algn="l">
              <a:lnSpc>
                <a:spcPct val="100000"/>
              </a:lnSpc>
              <a:spcBef>
                <a:spcPts val="1000"/>
              </a:spcBef>
              <a:spcAft>
                <a:spcPts val="0"/>
              </a:spcAft>
              <a:buSzPts val="1280"/>
              <a:buChar char="►"/>
              <a:defRPr sz="1600"/>
            </a:lvl3pPr>
            <a:lvl4pPr marL="1828800" lvl="3" indent="-299719" algn="l">
              <a:lnSpc>
                <a:spcPct val="100000"/>
              </a:lnSpc>
              <a:spcBef>
                <a:spcPts val="1000"/>
              </a:spcBef>
              <a:spcAft>
                <a:spcPts val="0"/>
              </a:spcAft>
              <a:buSzPts val="1120"/>
              <a:buChar char="►"/>
              <a:defRPr sz="1400"/>
            </a:lvl4pPr>
            <a:lvl5pPr marL="2286000" lvl="4" indent="-299720" algn="l">
              <a:lnSpc>
                <a:spcPct val="100000"/>
              </a:lnSpc>
              <a:spcBef>
                <a:spcPts val="1000"/>
              </a:spcBef>
              <a:spcAft>
                <a:spcPts val="0"/>
              </a:spcAft>
              <a:buSzPts val="1120"/>
              <a:buChar char="►"/>
              <a:defRPr sz="1400"/>
            </a:lvl5pPr>
            <a:lvl6pPr marL="2743200" lvl="5" indent="-299720" algn="l">
              <a:lnSpc>
                <a:spcPct val="100000"/>
              </a:lnSpc>
              <a:spcBef>
                <a:spcPts val="1000"/>
              </a:spcBef>
              <a:spcAft>
                <a:spcPts val="0"/>
              </a:spcAft>
              <a:buSzPts val="1120"/>
              <a:buChar char="►"/>
              <a:defRPr sz="1400"/>
            </a:lvl6pPr>
            <a:lvl7pPr marL="3200400" lvl="6" indent="-299720" algn="l">
              <a:lnSpc>
                <a:spcPct val="100000"/>
              </a:lnSpc>
              <a:spcBef>
                <a:spcPts val="1000"/>
              </a:spcBef>
              <a:spcAft>
                <a:spcPts val="0"/>
              </a:spcAft>
              <a:buSzPts val="1120"/>
              <a:buChar char="►"/>
              <a:defRPr sz="1400"/>
            </a:lvl7pPr>
            <a:lvl8pPr marL="3657600" lvl="7" indent="-299720" algn="l">
              <a:lnSpc>
                <a:spcPct val="100000"/>
              </a:lnSpc>
              <a:spcBef>
                <a:spcPts val="1000"/>
              </a:spcBef>
              <a:spcAft>
                <a:spcPts val="0"/>
              </a:spcAft>
              <a:buSzPts val="1120"/>
              <a:buChar char="►"/>
              <a:defRPr sz="1400"/>
            </a:lvl8pPr>
            <a:lvl9pPr marL="4114800" lvl="8" indent="-299720" algn="l">
              <a:lnSpc>
                <a:spcPct val="100000"/>
              </a:lnSpc>
              <a:spcBef>
                <a:spcPts val="1000"/>
              </a:spcBef>
              <a:spcAft>
                <a:spcPts val="0"/>
              </a:spcAft>
              <a:buSzPts val="1120"/>
              <a:buChar char="►"/>
              <a:defRPr sz="1400"/>
            </a:lvl9pPr>
          </a:lstStyle>
          <a:p>
            <a:endParaRPr/>
          </a:p>
        </p:txBody>
      </p:sp>
      <p:sp>
        <p:nvSpPr>
          <p:cNvPr id="67" name="Google Shape;67;p23"/>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68" name="Google Shape;68;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70B58B1-D220-4679-9306-76C89FF6167F}" type="datetime1">
              <a:rPr lang="en-US" smtClean="0"/>
              <a:t>11/5/2024</a:t>
            </a:fld>
            <a:endParaRPr/>
          </a:p>
        </p:txBody>
      </p:sp>
      <p:sp>
        <p:nvSpPr>
          <p:cNvPr id="69" name="Google Shape;69;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Century Gothic"/>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74" name="Google Shape;74;p24"/>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5" name="Google Shape;75;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835FE6E-5416-4D91-A633-F81188FF3350}" type="datetime1">
              <a:rPr lang="en-US" smtClean="0"/>
              <a:t>11/5/2024</a:t>
            </a:fld>
            <a:endParaRPr/>
          </a:p>
        </p:txBody>
      </p:sp>
      <p:sp>
        <p:nvSpPr>
          <p:cNvPr id="76" name="Google Shape;76;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anoramic Picture with Caption">
  <p:cSld name="Panoramic Picture with Caption">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352"/>
              </a:srgbClr>
            </a:outerShdw>
          </a:effectLst>
        </p:spPr>
      </p:sp>
      <p:sp>
        <p:nvSpPr>
          <p:cNvPr id="81" name="Google Shape;81;p25"/>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2" name="Google Shape;82;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A1D8B31E-B49B-45F8-B70B-726CB3A990FB}" type="datetime1">
              <a:rPr lang="en-US" smtClean="0"/>
              <a:t>11/5/2024</a:t>
            </a:fld>
            <a:endParaRPr/>
          </a:p>
        </p:txBody>
      </p:sp>
      <p:sp>
        <p:nvSpPr>
          <p:cNvPr id="83" name="Google Shape;83;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85"/>
        <p:cNvGrpSpPr/>
        <p:nvPr/>
      </p:nvGrpSpPr>
      <p:grpSpPr>
        <a:xfrm>
          <a:off x="0" y="0"/>
          <a:ext cx="0" cy="0"/>
          <a:chOff x="0" y="0"/>
          <a:chExt cx="0" cy="0"/>
        </a:xfrm>
      </p:grpSpPr>
      <p:sp>
        <p:nvSpPr>
          <p:cNvPr id="86" name="Google Shape;86;p26"/>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6"/>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8" name="Google Shape;88;p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5278AE9F-08D2-46F6-8747-F35637F56A58}" type="datetime1">
              <a:rPr lang="en-US" smtClean="0"/>
              <a:t>11/5/2024</a:t>
            </a:fld>
            <a:endParaRPr/>
          </a:p>
        </p:txBody>
      </p:sp>
      <p:sp>
        <p:nvSpPr>
          <p:cNvPr id="89" name="Google Shape;89;p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9"/>
        <p:cNvGrpSpPr/>
        <p:nvPr/>
      </p:nvGrpSpPr>
      <p:grpSpPr>
        <a:xfrm>
          <a:off x="0" y="0"/>
          <a:ext cx="0" cy="0"/>
          <a:chOff x="0" y="0"/>
          <a:chExt cx="0" cy="0"/>
        </a:xfrm>
      </p:grpSpPr>
      <p:pic>
        <p:nvPicPr>
          <p:cNvPr id="10" name="Google Shape;10;p15"/>
          <p:cNvPicPr preferRelativeResize="0"/>
          <p:nvPr/>
        </p:nvPicPr>
        <p:blipFill rotWithShape="1">
          <a:blip r:embed="rId17">
            <a:alphaModFix/>
          </a:blip>
          <a:srcRect l="3613"/>
          <a:stretch/>
        </p:blipFill>
        <p:spPr>
          <a:xfrm>
            <a:off x="0" y="2669685"/>
            <a:ext cx="4037012" cy="4188315"/>
          </a:xfrm>
          <a:prstGeom prst="rect">
            <a:avLst/>
          </a:prstGeom>
          <a:noFill/>
          <a:ln>
            <a:noFill/>
          </a:ln>
        </p:spPr>
      </p:pic>
      <p:pic>
        <p:nvPicPr>
          <p:cNvPr id="11" name="Google Shape;11;p15"/>
          <p:cNvPicPr preferRelativeResize="0"/>
          <p:nvPr/>
        </p:nvPicPr>
        <p:blipFill rotWithShape="1">
          <a:blip r:embed="rId18">
            <a:alphaModFix/>
          </a:blip>
          <a:srcRect l="35640"/>
          <a:stretch/>
        </p:blipFill>
        <p:spPr>
          <a:xfrm>
            <a:off x="0" y="2892347"/>
            <a:ext cx="1522412" cy="2365453"/>
          </a:xfrm>
          <a:prstGeom prst="rect">
            <a:avLst/>
          </a:prstGeom>
          <a:noFill/>
          <a:ln>
            <a:noFill/>
          </a:ln>
        </p:spPr>
      </p:pic>
      <p:sp>
        <p:nvSpPr>
          <p:cNvPr id="12" name="Google Shape;12;p15"/>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15"/>
          <p:cNvPicPr preferRelativeResize="0"/>
          <p:nvPr/>
        </p:nvPicPr>
        <p:blipFill rotWithShape="1">
          <a:blip r:embed="rId19">
            <a:alphaModFix/>
          </a:blip>
          <a:srcRect t="28812"/>
          <a:stretch/>
        </p:blipFill>
        <p:spPr>
          <a:xfrm>
            <a:off x="7999412" y="0"/>
            <a:ext cx="1603387" cy="1141407"/>
          </a:xfrm>
          <a:prstGeom prst="rect">
            <a:avLst/>
          </a:prstGeom>
          <a:noFill/>
          <a:ln>
            <a:noFill/>
          </a:ln>
        </p:spPr>
      </p:pic>
      <p:pic>
        <p:nvPicPr>
          <p:cNvPr id="14" name="Google Shape;14;p15"/>
          <p:cNvPicPr preferRelativeResize="0"/>
          <p:nvPr/>
        </p:nvPicPr>
        <p:blipFill rotWithShape="1">
          <a:blip r:embed="rId20">
            <a:alphaModFix/>
          </a:blip>
          <a:srcRect b="23320"/>
          <a:stretch/>
        </p:blipFill>
        <p:spPr>
          <a:xfrm>
            <a:off x="8605878" y="6096000"/>
            <a:ext cx="993734" cy="762000"/>
          </a:xfrm>
          <a:prstGeom prst="rect">
            <a:avLst/>
          </a:prstGeom>
          <a:noFill/>
          <a:ln>
            <a:noFill/>
          </a:ln>
        </p:spPr>
      </p:pic>
      <p:sp>
        <p:nvSpPr>
          <p:cNvPr id="15" name="Google Shape;15;p1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7" name="Google Shape;17;p1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8" name="Google Shape;18;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fld id="{247ACA79-61CB-4576-8A52-6B5978063438}" type="datetime1">
              <a:rPr lang="en-US" smtClean="0"/>
              <a:t>11/5/2024</a:t>
            </a:fld>
            <a:endParaRPr/>
          </a:p>
        </p:txBody>
      </p:sp>
      <p:sp>
        <p:nvSpPr>
          <p:cNvPr id="19" name="Google Shape;19;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1397391" y="703385"/>
            <a:ext cx="9144000" cy="773724"/>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rgbClr val="FF0066"/>
                </a:solidFill>
                <a:latin typeface="Times New Roman" panose="02020603050405020304" pitchFamily="18" charset="0"/>
              </a:rPr>
              <a:t>K.RAMAKRISHNAN COLLEGE OF TECHNOLOGY</a:t>
            </a:r>
            <a:br>
              <a:rPr lang="en-US" altLang="en-US" sz="2400" b="1" dirty="0">
                <a:solidFill>
                  <a:srgbClr val="FF0066"/>
                </a:solidFill>
                <a:latin typeface="Times New Roman" panose="02020603050405020304" pitchFamily="18" charset="0"/>
              </a:rPr>
            </a:br>
            <a:r>
              <a:rPr lang="en-US" altLang="en-US" sz="2400" b="1" dirty="0">
                <a:solidFill>
                  <a:srgbClr val="FF0066"/>
                </a:solidFill>
                <a:latin typeface="Times New Roman" panose="02020603050405020304" pitchFamily="18" charset="0"/>
              </a:rPr>
              <a:t>(AUTONOMOUS), TRICHY</a:t>
            </a:r>
            <a:br>
              <a:rPr lang="en-US" altLang="en-US" sz="2400" b="1" dirty="0">
                <a:solidFill>
                  <a:srgbClr val="FF0066"/>
                </a:solidFill>
                <a:latin typeface="Times New Roman" panose="02020603050405020304" pitchFamily="18" charset="0"/>
              </a:rPr>
            </a:br>
            <a:endParaRPr sz="2400" b="1" dirty="0">
              <a:solidFill>
                <a:schemeClr val="tx1"/>
              </a:solidFill>
              <a:latin typeface="Times New Roman"/>
              <a:ea typeface="Times New Roman"/>
              <a:cs typeface="Times New Roman"/>
              <a:sym typeface="Times New Roman"/>
            </a:endParaRPr>
          </a:p>
        </p:txBody>
      </p:sp>
      <p:graphicFrame>
        <p:nvGraphicFramePr>
          <p:cNvPr id="154" name="Google Shape;154;p1"/>
          <p:cNvGraphicFramePr/>
          <p:nvPr>
            <p:extLst>
              <p:ext uri="{D42A27DB-BD31-4B8C-83A1-F6EECF244321}">
                <p14:modId xmlns:p14="http://schemas.microsoft.com/office/powerpoint/2010/main" val="478383847"/>
              </p:ext>
            </p:extLst>
          </p:nvPr>
        </p:nvGraphicFramePr>
        <p:xfrm>
          <a:off x="2813539" y="2814253"/>
          <a:ext cx="5809957" cy="2410325"/>
        </p:xfrm>
        <a:graphic>
          <a:graphicData uri="http://schemas.openxmlformats.org/drawingml/2006/table">
            <a:tbl>
              <a:tblPr firstRow="1" bandRow="1">
                <a:noFill/>
                <a:tableStyleId>{AAF46791-5BFC-4978-AC5A-A79AFC79F87E}</a:tableStyleId>
              </a:tblPr>
              <a:tblGrid>
                <a:gridCol w="238305">
                  <a:extLst>
                    <a:ext uri="{9D8B030D-6E8A-4147-A177-3AD203B41FA5}">
                      <a16:colId xmlns:a16="http://schemas.microsoft.com/office/drawing/2014/main" val="20000"/>
                    </a:ext>
                  </a:extLst>
                </a:gridCol>
                <a:gridCol w="5571652">
                  <a:extLst>
                    <a:ext uri="{9D8B030D-6E8A-4147-A177-3AD203B41FA5}">
                      <a16:colId xmlns:a16="http://schemas.microsoft.com/office/drawing/2014/main" val="20001"/>
                    </a:ext>
                  </a:extLst>
                </a:gridCol>
              </a:tblGrid>
              <a:tr h="24103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PRESENTED BY,</a:t>
                      </a:r>
                    </a:p>
                    <a:p>
                      <a:pPr marL="0" marR="0" lvl="0" indent="0" algn="ctr" rtl="0">
                        <a:lnSpc>
                          <a:spcPct val="100000"/>
                        </a:lnSpc>
                        <a:spcBef>
                          <a:spcPts val="0"/>
                        </a:spcBef>
                        <a:spcAft>
                          <a:spcPts val="0"/>
                        </a:spcAft>
                        <a:buClr>
                          <a:schemeClr val="lt1"/>
                        </a:buClr>
                        <a:buSzPts val="1800"/>
                        <a:buFont typeface="Century Gothic"/>
                        <a:buNone/>
                      </a:pPr>
                      <a:endPar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BALA VAISHNAVI K (811721001004)</a:t>
                      </a:r>
                    </a:p>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FAHMITHA NASRIN S (811721001008)</a:t>
                      </a:r>
                    </a:p>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KEERTHANA S (811721001017)</a:t>
                      </a:r>
                    </a:p>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SANDHYA SHALINI S.M (811721001035)</a:t>
                      </a:r>
                    </a:p>
                    <a:p>
                      <a:pPr marL="0" marR="0" lvl="0" indent="0" algn="l" rtl="0">
                        <a:lnSpc>
                          <a:spcPct val="100000"/>
                        </a:lnSpc>
                        <a:spcBef>
                          <a:spcPts val="0"/>
                        </a:spcBef>
                        <a:spcAft>
                          <a:spcPts val="0"/>
                        </a:spcAft>
                        <a:buClr>
                          <a:schemeClr val="lt1"/>
                        </a:buClr>
                        <a:buSzPts val="1800"/>
                        <a:buFont typeface="Century Gothic"/>
                        <a:buNone/>
                      </a:pPr>
                      <a:endParaRPr sz="18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229915F2-F2F2-4F0C-8684-69FC627A1F37}"/>
              </a:ext>
            </a:extLst>
          </p:cNvPr>
          <p:cNvSpPr txBox="1"/>
          <p:nvPr/>
        </p:nvSpPr>
        <p:spPr>
          <a:xfrm>
            <a:off x="2216443" y="1715566"/>
            <a:ext cx="730269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GRAPHICAL PASSWORD AUTHENTICATION</a:t>
            </a:r>
          </a:p>
        </p:txBody>
      </p:sp>
      <p:sp>
        <p:nvSpPr>
          <p:cNvPr id="3" name="TextBox 2">
            <a:extLst>
              <a:ext uri="{FF2B5EF4-FFF2-40B4-BE49-F238E27FC236}">
                <a16:creationId xmlns:a16="http://schemas.microsoft.com/office/drawing/2014/main" id="{EFF478B5-08A7-4845-A87B-BF5635F9CF6E}"/>
              </a:ext>
            </a:extLst>
          </p:cNvPr>
          <p:cNvSpPr txBox="1"/>
          <p:nvPr/>
        </p:nvSpPr>
        <p:spPr>
          <a:xfrm>
            <a:off x="7218756" y="5136183"/>
            <a:ext cx="3980577" cy="1566070"/>
          </a:xfrm>
          <a:prstGeom prst="rect">
            <a:avLst/>
          </a:prstGeom>
          <a:noFill/>
        </p:spPr>
        <p:txBody>
          <a:bodyPr wrap="none" rtlCol="0">
            <a:spAutoFit/>
          </a:bodyPr>
          <a:lstStyle/>
          <a:p>
            <a:r>
              <a:rPr lang="en-IN" sz="1800" b="1" dirty="0">
                <a:solidFill>
                  <a:srgbClr val="0070C0"/>
                </a:solidFill>
                <a:latin typeface="Times New Roman" panose="02020603050405020304" pitchFamily="18" charset="0"/>
                <a:cs typeface="Times New Roman" panose="02020603050405020304" pitchFamily="18" charset="0"/>
              </a:rPr>
              <a:t>GUIDED BY,</a:t>
            </a:r>
          </a:p>
          <a:p>
            <a:pPr>
              <a:lnSpc>
                <a:spcPct val="150000"/>
              </a:lnSpc>
            </a:pPr>
            <a:r>
              <a:rPr lang="en-IN" sz="1800" b="1" dirty="0" err="1">
                <a:solidFill>
                  <a:schemeClr val="tx1"/>
                </a:solidFill>
                <a:latin typeface="Times New Roman" panose="02020603050405020304" pitchFamily="18" charset="0"/>
                <a:cs typeface="Times New Roman" panose="02020603050405020304" pitchFamily="18" charset="0"/>
              </a:rPr>
              <a:t>Mrs.M.A.REETHA</a:t>
            </a:r>
            <a:r>
              <a:rPr lang="en-IN" sz="1800" b="1" dirty="0">
                <a:solidFill>
                  <a:schemeClr val="tx1"/>
                </a:solidFill>
                <a:latin typeface="Times New Roman" panose="02020603050405020304" pitchFamily="18" charset="0"/>
                <a:cs typeface="Times New Roman" panose="02020603050405020304" pitchFamily="18" charset="0"/>
              </a:rPr>
              <a:t> JEYARANI M.E.,</a:t>
            </a:r>
          </a:p>
          <a:p>
            <a:pPr>
              <a:lnSpc>
                <a:spcPct val="150000"/>
              </a:lnSpc>
            </a:pPr>
            <a:r>
              <a:rPr lang="en-IN" sz="1800" b="1" dirty="0">
                <a:solidFill>
                  <a:schemeClr val="tx1"/>
                </a:solidFill>
                <a:latin typeface="Times New Roman" panose="02020603050405020304" pitchFamily="18" charset="0"/>
                <a:cs typeface="Times New Roman" panose="02020603050405020304" pitchFamily="18" charset="0"/>
              </a:rPr>
              <a:t>ASSISTANT PROFESSOR/ AI</a:t>
            </a:r>
          </a:p>
          <a:p>
            <a:pPr>
              <a:lnSpc>
                <a:spcPct val="150000"/>
              </a:lnSpc>
            </a:pP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3" name="TextBox 10">
            <a:extLst>
              <a:ext uri="{FF2B5EF4-FFF2-40B4-BE49-F238E27FC236}">
                <a16:creationId xmlns:a16="http://schemas.microsoft.com/office/drawing/2014/main" id="{12128841-5AA4-49AF-B134-34A021127EBA}"/>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sz="1400" dirty="0">
                <a:solidFill>
                  <a:srgbClr val="8B8B8B"/>
                </a:solidFill>
                <a:latin typeface="Calibri" panose="020F0502020204030204" pitchFamily="34"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0">
          <a:extLst>
            <a:ext uri="{FF2B5EF4-FFF2-40B4-BE49-F238E27FC236}">
              <a16:creationId xmlns:a16="http://schemas.microsoft.com/office/drawing/2014/main" id="{B714CEBC-77BA-71F8-5F52-A88A5C113B8E}"/>
            </a:ext>
          </a:extLst>
        </p:cNvPr>
        <p:cNvGrpSpPr/>
        <p:nvPr/>
      </p:nvGrpSpPr>
      <p:grpSpPr>
        <a:xfrm>
          <a:off x="0" y="0"/>
          <a:ext cx="0" cy="0"/>
          <a:chOff x="0" y="0"/>
          <a:chExt cx="0" cy="0"/>
        </a:xfrm>
      </p:grpSpPr>
      <p:sp>
        <p:nvSpPr>
          <p:cNvPr id="151" name="Google Shape;151;p1">
            <a:extLst>
              <a:ext uri="{FF2B5EF4-FFF2-40B4-BE49-F238E27FC236}">
                <a16:creationId xmlns:a16="http://schemas.microsoft.com/office/drawing/2014/main" id="{CDA36239-CA3E-B15E-CF48-955DEF492CCA}"/>
              </a:ext>
            </a:extLst>
          </p:cNvPr>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     PROPOSED SYSTEM</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16010F1D-F5F0-0B75-F237-917AB060C4D1}"/>
              </a:ext>
            </a:extLst>
          </p:cNvPr>
          <p:cNvSpPr>
            <a:spLocks noGrp="1"/>
          </p:cNvSpPr>
          <p:nvPr>
            <p:ph type="body" idx="1"/>
          </p:nvPr>
        </p:nvSpPr>
        <p:spPr>
          <a:xfrm>
            <a:off x="1004065" y="1357718"/>
            <a:ext cx="9953896" cy="5335617"/>
          </a:xfrm>
        </p:spPr>
        <p:txBody>
          <a:bodyPr>
            <a:noAutofit/>
          </a:bodyPr>
          <a:lstStyle/>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Image Selection: Users select a sequence of images or colors to create their password, leveraging their ability to remember visual information.</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Dynamic Challenges: The system incorporates randomized image grids and positions, making it harder for attackers to predict user selections.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Enhanced Security: Additional layers of security, such as time-based access and device recognition, are integrated to protect against unauthorized logins.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User-Friendly Interface: A simple and intuitive interface is designed for easy navigation, allowing users to register and authenticate effortlessly.</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Resistance to Attacks: The system is engineered to be resilient against shoulder surfing, spyware, and dictionary attacks, improving overall security.</a:t>
            </a:r>
          </a:p>
        </p:txBody>
      </p:sp>
      <p:sp>
        <p:nvSpPr>
          <p:cNvPr id="5" name="Slide Number Placeholder 4">
            <a:extLst>
              <a:ext uri="{FF2B5EF4-FFF2-40B4-BE49-F238E27FC236}">
                <a16:creationId xmlns:a16="http://schemas.microsoft.com/office/drawing/2014/main" id="{13D55F24-93A7-AB30-AFBA-294D002B0BC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pic>
        <p:nvPicPr>
          <p:cNvPr id="7" name="Picture 3">
            <a:extLst>
              <a:ext uri="{FF2B5EF4-FFF2-40B4-BE49-F238E27FC236}">
                <a16:creationId xmlns:a16="http://schemas.microsoft.com/office/drawing/2014/main" id="{71A105EF-AF36-D594-1175-D12A60DCF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731A887B-55BD-AD4A-4483-1258F7C90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34FE4343-4034-CB90-DCE8-5AA1805FAF19}"/>
              </a:ext>
            </a:extLst>
          </p:cNvPr>
          <p:cNvSpPr txBox="1">
            <a:spLocks noChangeArrowheads="1"/>
          </p:cNvSpPr>
          <p:nvPr/>
        </p:nvSpPr>
        <p:spPr bwMode="auto">
          <a:xfrm>
            <a:off x="10957961" y="6426683"/>
            <a:ext cx="543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1</a:t>
            </a:r>
            <a:r>
              <a:rPr lang="en-IN" altLang="en-US" dirty="0">
                <a:solidFill>
                  <a:srgbClr val="8B8B8B"/>
                </a:solidFill>
                <a:latin typeface="Calibri" panose="020F0502020204030204" pitchFamily="34" charset="0"/>
              </a:rPr>
              <a:t>0</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412080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50">
          <a:extLst>
            <a:ext uri="{FF2B5EF4-FFF2-40B4-BE49-F238E27FC236}">
              <a16:creationId xmlns:a16="http://schemas.microsoft.com/office/drawing/2014/main" id="{25199F9E-49ED-89C0-EC0D-E0B6A28F6B84}"/>
            </a:ext>
          </a:extLst>
        </p:cNvPr>
        <p:cNvGrpSpPr/>
        <p:nvPr/>
      </p:nvGrpSpPr>
      <p:grpSpPr>
        <a:xfrm>
          <a:off x="0" y="0"/>
          <a:ext cx="0" cy="0"/>
          <a:chOff x="0" y="0"/>
          <a:chExt cx="0" cy="0"/>
        </a:xfrm>
      </p:grpSpPr>
      <p:sp>
        <p:nvSpPr>
          <p:cNvPr id="151" name="Google Shape;151;p1">
            <a:extLst>
              <a:ext uri="{FF2B5EF4-FFF2-40B4-BE49-F238E27FC236}">
                <a16:creationId xmlns:a16="http://schemas.microsoft.com/office/drawing/2014/main" id="{6833D627-9049-01E6-1C27-1E0BBA2AFC10}"/>
              </a:ext>
            </a:extLst>
          </p:cNvPr>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SEQUENCE DIAGRAM</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C4782033-EF91-71B1-EBDC-641DE925851B}"/>
              </a:ext>
            </a:extLst>
          </p:cNvPr>
          <p:cNvSpPr>
            <a:spLocks noGrp="1"/>
          </p:cNvSpPr>
          <p:nvPr>
            <p:ph type="body" idx="1"/>
          </p:nvPr>
        </p:nvSpPr>
        <p:spPr>
          <a:xfrm>
            <a:off x="1004065" y="1357718"/>
            <a:ext cx="9953896" cy="5335617"/>
          </a:xfrm>
        </p:spPr>
        <p:txBody>
          <a:bodyPr>
            <a:noAutofit/>
          </a:bodyPr>
          <a:lstStyle/>
          <a:p>
            <a:pPr marL="137160" indent="0" algn="just">
              <a:lnSpc>
                <a:spcPct val="150000"/>
              </a:lnSpc>
              <a:spcBef>
                <a:spcPts val="325"/>
              </a:spcBef>
              <a:buClr>
                <a:srgbClr val="000000"/>
              </a:buClr>
              <a:buSzPct val="100000"/>
              <a:buNone/>
              <a:defRPr/>
            </a:pPr>
            <a:r>
              <a:rPr lang="en-US" altLang="en-US" dirty="0">
                <a:solidFill>
                  <a:srgbClr val="000000"/>
                </a:solidFill>
                <a:latin typeface="Times New Roman" panose="02020603050405020304" pitchFamily="18" charset="0"/>
              </a:rPr>
              <a:t> </a:t>
            </a:r>
          </a:p>
        </p:txBody>
      </p:sp>
      <p:sp>
        <p:nvSpPr>
          <p:cNvPr id="5" name="Slide Number Placeholder 4">
            <a:extLst>
              <a:ext uri="{FF2B5EF4-FFF2-40B4-BE49-F238E27FC236}">
                <a16:creationId xmlns:a16="http://schemas.microsoft.com/office/drawing/2014/main" id="{492F7FEB-8461-BBB4-BC18-6DB3A48E808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pic>
        <p:nvPicPr>
          <p:cNvPr id="7" name="Picture 3">
            <a:extLst>
              <a:ext uri="{FF2B5EF4-FFF2-40B4-BE49-F238E27FC236}">
                <a16:creationId xmlns:a16="http://schemas.microsoft.com/office/drawing/2014/main" id="{D46E4598-67A5-B0D6-32A1-92EC0901E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005B98B9-5293-E218-B03D-A9839535EF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423DDA11-CBE3-0D7D-7A09-EE4FD0D549DB}"/>
              </a:ext>
            </a:extLst>
          </p:cNvPr>
          <p:cNvSpPr txBox="1">
            <a:spLocks noChangeArrowheads="1"/>
          </p:cNvSpPr>
          <p:nvPr/>
        </p:nvSpPr>
        <p:spPr bwMode="auto">
          <a:xfrm>
            <a:off x="10957961" y="6426683"/>
            <a:ext cx="4618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1</a:t>
            </a:r>
            <a:r>
              <a:rPr lang="en-IN" altLang="en-US" dirty="0">
                <a:solidFill>
                  <a:srgbClr val="8B8B8B"/>
                </a:solidFill>
                <a:latin typeface="Calibri" panose="020F0502020204030204" pitchFamily="34" charset="0"/>
              </a:rPr>
              <a:t>1</a:t>
            </a:r>
            <a:endParaRPr lang="en-US" altLang="en-US" sz="1400" dirty="0">
              <a:solidFill>
                <a:srgbClr val="8B8B8B"/>
              </a:solidFill>
              <a:latin typeface="Calibri" panose="020F0502020204030204" pitchFamily="34" charset="0"/>
            </a:endParaRPr>
          </a:p>
        </p:txBody>
      </p:sp>
      <p:pic>
        <p:nvPicPr>
          <p:cNvPr id="4" name="Picture 3">
            <a:extLst>
              <a:ext uri="{FF2B5EF4-FFF2-40B4-BE49-F238E27FC236}">
                <a16:creationId xmlns:a16="http://schemas.microsoft.com/office/drawing/2014/main" id="{61204A81-B63E-9EC8-8397-612A973FD589}"/>
              </a:ext>
            </a:extLst>
          </p:cNvPr>
          <p:cNvPicPr>
            <a:picLocks noChangeAspect="1"/>
          </p:cNvPicPr>
          <p:nvPr/>
        </p:nvPicPr>
        <p:blipFill>
          <a:blip r:embed="rId5"/>
          <a:stretch>
            <a:fillRect/>
          </a:stretch>
        </p:blipFill>
        <p:spPr>
          <a:xfrm>
            <a:off x="1234039" y="1862137"/>
            <a:ext cx="9238826" cy="4564546"/>
          </a:xfrm>
          <a:prstGeom prst="rect">
            <a:avLst/>
          </a:prstGeom>
        </p:spPr>
      </p:pic>
    </p:spTree>
    <p:extLst>
      <p:ext uri="{BB962C8B-B14F-4D97-AF65-F5344CB8AC3E}">
        <p14:creationId xmlns:p14="http://schemas.microsoft.com/office/powerpoint/2010/main" val="254200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50">
          <a:extLst>
            <a:ext uri="{FF2B5EF4-FFF2-40B4-BE49-F238E27FC236}">
              <a16:creationId xmlns:a16="http://schemas.microsoft.com/office/drawing/2014/main" id="{7BB1DF66-16FB-6E92-A065-E3CC24DD82B2}"/>
            </a:ext>
          </a:extLst>
        </p:cNvPr>
        <p:cNvGrpSpPr/>
        <p:nvPr/>
      </p:nvGrpSpPr>
      <p:grpSpPr>
        <a:xfrm>
          <a:off x="0" y="0"/>
          <a:ext cx="0" cy="0"/>
          <a:chOff x="0" y="0"/>
          <a:chExt cx="0" cy="0"/>
        </a:xfrm>
      </p:grpSpPr>
      <p:sp>
        <p:nvSpPr>
          <p:cNvPr id="151" name="Google Shape;151;p1">
            <a:extLst>
              <a:ext uri="{FF2B5EF4-FFF2-40B4-BE49-F238E27FC236}">
                <a16:creationId xmlns:a16="http://schemas.microsoft.com/office/drawing/2014/main" id="{0174F7FA-7D04-B190-7F19-327590E23B6F}"/>
              </a:ext>
            </a:extLst>
          </p:cNvPr>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      EXPLANATION OF PROPOSED SYSTEM</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BCEB7923-7276-2F96-03DE-E58E1E134962}"/>
              </a:ext>
            </a:extLst>
          </p:cNvPr>
          <p:cNvSpPr>
            <a:spLocks noGrp="1"/>
          </p:cNvSpPr>
          <p:nvPr>
            <p:ph type="body" idx="1"/>
          </p:nvPr>
        </p:nvSpPr>
        <p:spPr>
          <a:xfrm>
            <a:off x="892305" y="1611719"/>
            <a:ext cx="9953896" cy="4728122"/>
          </a:xfrm>
        </p:spPr>
        <p:txBody>
          <a:bodyPr>
            <a:noAutofit/>
          </a:bodyPr>
          <a:lstStyle/>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User Registration: Users register by selecting a series of images from a diverse gallery, creating a unique graphical password that is easy to remember.</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Dynamic Grid Layout: During login, the images are displayed in a randomized grid layout, requiring users to click their selected images in the correct order, enhancing security against brute-force attacks.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Security Features: The system incorporates features such as time-based session validation and IP address tracking to detect and prevent unauthorized access attempts.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Accessibility Options: Designed with inclusivity in mind, the system offers adjustable features like larger image sizes and voice commands for users with visual impairments.</a:t>
            </a:r>
          </a:p>
        </p:txBody>
      </p:sp>
      <p:sp>
        <p:nvSpPr>
          <p:cNvPr id="5" name="Slide Number Placeholder 4">
            <a:extLst>
              <a:ext uri="{FF2B5EF4-FFF2-40B4-BE49-F238E27FC236}">
                <a16:creationId xmlns:a16="http://schemas.microsoft.com/office/drawing/2014/main" id="{6F75F8B4-41E6-3EB9-C100-BB1879068A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pic>
        <p:nvPicPr>
          <p:cNvPr id="7" name="Picture 3">
            <a:extLst>
              <a:ext uri="{FF2B5EF4-FFF2-40B4-BE49-F238E27FC236}">
                <a16:creationId xmlns:a16="http://schemas.microsoft.com/office/drawing/2014/main" id="{776FB3BD-4ADE-50B9-EBA5-CBC8C5E91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DAC8836D-F016-F25B-80AA-B65CA9BE61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A810C2C2-4D74-462D-F811-DBDDD9E4945E}"/>
              </a:ext>
            </a:extLst>
          </p:cNvPr>
          <p:cNvSpPr txBox="1">
            <a:spLocks noChangeArrowheads="1"/>
          </p:cNvSpPr>
          <p:nvPr/>
        </p:nvSpPr>
        <p:spPr bwMode="auto">
          <a:xfrm>
            <a:off x="10957961" y="6426683"/>
            <a:ext cx="4923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12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176586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50">
          <a:extLst>
            <a:ext uri="{FF2B5EF4-FFF2-40B4-BE49-F238E27FC236}">
              <a16:creationId xmlns:a16="http://schemas.microsoft.com/office/drawing/2014/main" id="{9AAFA1EC-A5A9-B1D1-2079-55B682D56946}"/>
            </a:ext>
          </a:extLst>
        </p:cNvPr>
        <p:cNvGrpSpPr/>
        <p:nvPr/>
      </p:nvGrpSpPr>
      <p:grpSpPr>
        <a:xfrm>
          <a:off x="0" y="0"/>
          <a:ext cx="0" cy="0"/>
          <a:chOff x="0" y="0"/>
          <a:chExt cx="0" cy="0"/>
        </a:xfrm>
      </p:grpSpPr>
      <p:sp>
        <p:nvSpPr>
          <p:cNvPr id="151" name="Google Shape;151;p1">
            <a:extLst>
              <a:ext uri="{FF2B5EF4-FFF2-40B4-BE49-F238E27FC236}">
                <a16:creationId xmlns:a16="http://schemas.microsoft.com/office/drawing/2014/main" id="{57BADE15-DD93-DC95-A66A-0872F4055C17}"/>
              </a:ext>
            </a:extLst>
          </p:cNvPr>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    ADVANTAGES OF PROPOSED SYSTEM</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821FAE44-C5FA-7A77-B9B2-EB078F7DB4F7}"/>
              </a:ext>
            </a:extLst>
          </p:cNvPr>
          <p:cNvSpPr>
            <a:spLocks noGrp="1"/>
          </p:cNvSpPr>
          <p:nvPr>
            <p:ph type="body" idx="1"/>
          </p:nvPr>
        </p:nvSpPr>
        <p:spPr>
          <a:xfrm>
            <a:off x="1004065" y="1357718"/>
            <a:ext cx="9953896" cy="5335617"/>
          </a:xfrm>
        </p:spPr>
        <p:txBody>
          <a:bodyPr>
            <a:noAutofit/>
          </a:bodyPr>
          <a:lstStyle/>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By using visual cues, the system enhances password recall, making it easier for users to remember their credentials compared to traditional text-based passwords.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The combination of graphical and textual elements reduces vulnerability to common attacks such as shoulder surfing and dictionary attacks.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The intuitive design allows users of all ages and technical skills to navigate and authenticate seamlessly, promoting wider adoption.</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Users can personalize their graphical passwords, adding an extra layer of uniqueness that makes unauthorized access more difficult.</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The system can easily adapt to different platforms (web and mobile) and user requirements, ensuring flexibility in deployment and use.</a:t>
            </a:r>
          </a:p>
        </p:txBody>
      </p:sp>
      <p:sp>
        <p:nvSpPr>
          <p:cNvPr id="5" name="Slide Number Placeholder 4">
            <a:extLst>
              <a:ext uri="{FF2B5EF4-FFF2-40B4-BE49-F238E27FC236}">
                <a16:creationId xmlns:a16="http://schemas.microsoft.com/office/drawing/2014/main" id="{45D988B5-413F-9E9C-AE5D-DA7DC51855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pic>
        <p:nvPicPr>
          <p:cNvPr id="7" name="Picture 3">
            <a:extLst>
              <a:ext uri="{FF2B5EF4-FFF2-40B4-BE49-F238E27FC236}">
                <a16:creationId xmlns:a16="http://schemas.microsoft.com/office/drawing/2014/main" id="{5EF0A3A4-F4E0-5F9B-2286-07D25A13A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D4C29753-9F82-29AE-C191-35323272C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3E407A00-CEB6-1EEF-9598-3C21AA2EBFA3}"/>
              </a:ext>
            </a:extLst>
          </p:cNvPr>
          <p:cNvSpPr txBox="1">
            <a:spLocks noChangeArrowheads="1"/>
          </p:cNvSpPr>
          <p:nvPr/>
        </p:nvSpPr>
        <p:spPr bwMode="auto">
          <a:xfrm>
            <a:off x="10957961" y="6426683"/>
            <a:ext cx="6244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13</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4773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50">
          <a:extLst>
            <a:ext uri="{FF2B5EF4-FFF2-40B4-BE49-F238E27FC236}">
              <a16:creationId xmlns:a16="http://schemas.microsoft.com/office/drawing/2014/main" id="{F9065A9A-9738-9627-EF3F-9195B9B8D3F3}"/>
            </a:ext>
          </a:extLst>
        </p:cNvPr>
        <p:cNvGrpSpPr/>
        <p:nvPr/>
      </p:nvGrpSpPr>
      <p:grpSpPr>
        <a:xfrm>
          <a:off x="0" y="0"/>
          <a:ext cx="0" cy="0"/>
          <a:chOff x="0" y="0"/>
          <a:chExt cx="0" cy="0"/>
        </a:xfrm>
      </p:grpSpPr>
      <p:sp>
        <p:nvSpPr>
          <p:cNvPr id="151" name="Google Shape;151;p1">
            <a:extLst>
              <a:ext uri="{FF2B5EF4-FFF2-40B4-BE49-F238E27FC236}">
                <a16:creationId xmlns:a16="http://schemas.microsoft.com/office/drawing/2014/main" id="{D67C3CBE-BCE6-0641-EEBF-D969B68B6D49}"/>
              </a:ext>
            </a:extLst>
          </p:cNvPr>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     RESULTS AND DISCUSSION</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C79F1512-B2EC-EBDB-FD81-4BBE80B20716}"/>
              </a:ext>
            </a:extLst>
          </p:cNvPr>
          <p:cNvSpPr>
            <a:spLocks noGrp="1"/>
          </p:cNvSpPr>
          <p:nvPr>
            <p:ph type="body" idx="1"/>
          </p:nvPr>
        </p:nvSpPr>
        <p:spPr>
          <a:xfrm>
            <a:off x="922785" y="1611719"/>
            <a:ext cx="9953896" cy="3864522"/>
          </a:xfrm>
        </p:spPr>
        <p:txBody>
          <a:bodyPr>
            <a:noAutofit/>
          </a:bodyPr>
          <a:lstStyle/>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High user satisfaction due to intuitive interface and ease of use.</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Improved password recall rates compared to traditional alphanumeric passwords.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Reduced vulnerability to common attacks like shoulder surfing and brute force.</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Successfully integrated with existing authentication frameworks.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Low response times and minimal server load during authentication processes.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Enhanced features for users with disabilities received favorable evaluations.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Insights gained on user selection patterns can inform future design improvements.</a:t>
            </a:r>
          </a:p>
        </p:txBody>
      </p:sp>
      <p:sp>
        <p:nvSpPr>
          <p:cNvPr id="5" name="Slide Number Placeholder 4">
            <a:extLst>
              <a:ext uri="{FF2B5EF4-FFF2-40B4-BE49-F238E27FC236}">
                <a16:creationId xmlns:a16="http://schemas.microsoft.com/office/drawing/2014/main" id="{99917F48-0579-2AF6-B3AA-BC8B8B8C6D5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pic>
        <p:nvPicPr>
          <p:cNvPr id="7" name="Picture 3">
            <a:extLst>
              <a:ext uri="{FF2B5EF4-FFF2-40B4-BE49-F238E27FC236}">
                <a16:creationId xmlns:a16="http://schemas.microsoft.com/office/drawing/2014/main" id="{2A1A598E-C02D-20B1-EAA0-ABD02039F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9F3BF09E-30A4-DF33-1550-9E6335017F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1B7AD407-BDBE-111C-6DEB-B4D0E5D0976D}"/>
              </a:ext>
            </a:extLst>
          </p:cNvPr>
          <p:cNvSpPr txBox="1">
            <a:spLocks noChangeArrowheads="1"/>
          </p:cNvSpPr>
          <p:nvPr/>
        </p:nvSpPr>
        <p:spPr bwMode="auto">
          <a:xfrm>
            <a:off x="10957961" y="6426683"/>
            <a:ext cx="6142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1</a:t>
            </a:r>
            <a:r>
              <a:rPr lang="en-IN" altLang="en-US" dirty="0">
                <a:solidFill>
                  <a:srgbClr val="8B8B8B"/>
                </a:solidFill>
                <a:latin typeface="Calibri" panose="020F0502020204030204" pitchFamily="34" charset="0"/>
              </a:rPr>
              <a:t>4</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940450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50">
          <a:extLst>
            <a:ext uri="{FF2B5EF4-FFF2-40B4-BE49-F238E27FC236}">
              <a16:creationId xmlns:a16="http://schemas.microsoft.com/office/drawing/2014/main" id="{C7DE5866-FAC2-3E4B-FFBD-9D2FED572E47}"/>
            </a:ext>
          </a:extLst>
        </p:cNvPr>
        <p:cNvGrpSpPr/>
        <p:nvPr/>
      </p:nvGrpSpPr>
      <p:grpSpPr>
        <a:xfrm>
          <a:off x="0" y="0"/>
          <a:ext cx="0" cy="0"/>
          <a:chOff x="0" y="0"/>
          <a:chExt cx="0" cy="0"/>
        </a:xfrm>
      </p:grpSpPr>
      <p:sp>
        <p:nvSpPr>
          <p:cNvPr id="151" name="Google Shape;151;p1">
            <a:extLst>
              <a:ext uri="{FF2B5EF4-FFF2-40B4-BE49-F238E27FC236}">
                <a16:creationId xmlns:a16="http://schemas.microsoft.com/office/drawing/2014/main" id="{996C74A2-5E7A-BC27-AD55-370BD8EC1E84}"/>
              </a:ext>
            </a:extLst>
          </p:cNvPr>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  CONCLUSION</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BC3E467E-05FD-F7C3-B2BE-411CFC00D37A}"/>
              </a:ext>
            </a:extLst>
          </p:cNvPr>
          <p:cNvSpPr>
            <a:spLocks noGrp="1"/>
          </p:cNvSpPr>
          <p:nvPr>
            <p:ph type="body" idx="1"/>
          </p:nvPr>
        </p:nvSpPr>
        <p:spPr>
          <a:xfrm>
            <a:off x="1068142" y="1608499"/>
            <a:ext cx="9953896" cy="3641002"/>
          </a:xfrm>
        </p:spPr>
        <p:txBody>
          <a:bodyPr>
            <a:noAutofit/>
          </a:bodyPr>
          <a:lstStyle/>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Graphical passwords enhance user experience by utilizing visual elements.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They improve memorability compared to traditional text-based passwords.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The hybrid approach provides additional security layers.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Existing vulnerabilities can be mitigated with improved design.</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Inclusion features make the system accessible to a wider audience.</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Regular updates and assessments ensure continued effectiveness.</a:t>
            </a:r>
          </a:p>
        </p:txBody>
      </p:sp>
      <p:sp>
        <p:nvSpPr>
          <p:cNvPr id="5" name="Slide Number Placeholder 4">
            <a:extLst>
              <a:ext uri="{FF2B5EF4-FFF2-40B4-BE49-F238E27FC236}">
                <a16:creationId xmlns:a16="http://schemas.microsoft.com/office/drawing/2014/main" id="{D02F8958-6CDA-E409-90AD-B524C72066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pic>
        <p:nvPicPr>
          <p:cNvPr id="7" name="Picture 3">
            <a:extLst>
              <a:ext uri="{FF2B5EF4-FFF2-40B4-BE49-F238E27FC236}">
                <a16:creationId xmlns:a16="http://schemas.microsoft.com/office/drawing/2014/main" id="{442718D5-F250-AD09-3DC6-ED735B8F7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E69A4C2C-F389-5D83-0501-77C3BC30F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EF1ECE61-A394-C3A9-0A20-EB4C243ABE66}"/>
              </a:ext>
            </a:extLst>
          </p:cNvPr>
          <p:cNvSpPr txBox="1">
            <a:spLocks noChangeArrowheads="1"/>
          </p:cNvSpPr>
          <p:nvPr/>
        </p:nvSpPr>
        <p:spPr bwMode="auto">
          <a:xfrm>
            <a:off x="10957961" y="6426683"/>
            <a:ext cx="543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1</a:t>
            </a:r>
            <a:r>
              <a:rPr lang="en-IN" altLang="en-US" dirty="0">
                <a:solidFill>
                  <a:srgbClr val="8B8B8B"/>
                </a:solidFill>
                <a:latin typeface="Calibri" panose="020F0502020204030204" pitchFamily="34" charset="0"/>
              </a:rPr>
              <a:t>5</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2357546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2" name="Google Shape;152;p1"/>
          <p:cNvSpPr txBox="1">
            <a:spLocks noGrp="1"/>
          </p:cNvSpPr>
          <p:nvPr>
            <p:ph type="body" idx="1"/>
          </p:nvPr>
        </p:nvSpPr>
        <p:spPr>
          <a:xfrm>
            <a:off x="2754254" y="2728702"/>
            <a:ext cx="5923216" cy="1702191"/>
          </a:xfrm>
          <a:prstGeom prst="rect">
            <a:avLst/>
          </a:prstGeom>
          <a:noFill/>
          <a:ln>
            <a:noFill/>
          </a:ln>
        </p:spPr>
        <p:txBody>
          <a:bodyPr spcFirstLastPara="1" wrap="square" lIns="91425" tIns="45700" rIns="91425" bIns="45700" anchor="t" anchorCtr="0">
            <a:noAutofit/>
          </a:bodyPr>
          <a:lstStyle/>
          <a:p>
            <a:pPr marL="0" lvl="0" indent="0" algn="ctr" rtl="0">
              <a:spcBef>
                <a:spcPts val="1000"/>
              </a:spcBef>
              <a:spcAft>
                <a:spcPts val="0"/>
              </a:spcAft>
              <a:buClrTx/>
              <a:buNone/>
            </a:pPr>
            <a:r>
              <a:rPr lang="en-IN" sz="4400" b="1" dirty="0">
                <a:solidFill>
                  <a:schemeClr val="tx1"/>
                </a:solidFill>
                <a:latin typeface="Times New Roman"/>
                <a:ea typeface="Times New Roman"/>
                <a:cs typeface="Times New Roman"/>
                <a:sym typeface="Times New Roman"/>
              </a:rPr>
              <a:t>         THANK YOU</a:t>
            </a:r>
            <a:endParaRPr lang="en-US" sz="4400" b="1" dirty="0">
              <a:solidFill>
                <a:schemeClr val="tx1"/>
              </a:solidFill>
              <a:latin typeface="Times New Roman"/>
              <a:ea typeface="Times New Roman"/>
              <a:cs typeface="Times New Roman"/>
              <a:sym typeface="Times New Roman"/>
            </a:endParaRPr>
          </a:p>
        </p:txBody>
      </p:sp>
      <p:sp>
        <p:nvSpPr>
          <p:cNvPr id="8" name="Date Placeholder 7">
            <a:extLst>
              <a:ext uri="{FF2B5EF4-FFF2-40B4-BE49-F238E27FC236}">
                <a16:creationId xmlns:a16="http://schemas.microsoft.com/office/drawing/2014/main" id="{39D6034D-924F-CE13-7409-2EEF6D884DFC}"/>
              </a:ext>
            </a:extLst>
          </p:cNvPr>
          <p:cNvSpPr>
            <a:spLocks noGrp="1"/>
          </p:cNvSpPr>
          <p:nvPr>
            <p:ph type="dt" idx="10"/>
          </p:nvPr>
        </p:nvSpPr>
        <p:spPr/>
        <p:txBody>
          <a:bodyPr/>
          <a:lstStyle/>
          <a:p>
            <a:fld id="{25E56847-41EE-45C5-ABBA-1CA7189F5912}" type="datetime1">
              <a:rPr lang="en-US" smtClean="0"/>
              <a:t>11/5/2024</a:t>
            </a:fld>
            <a:endParaRPr lang="en-US" dirty="0"/>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4A13AF0E-3EED-43C5-9EA7-6E742CAAD023}"/>
              </a:ext>
            </a:extLst>
          </p:cNvPr>
          <p:cNvSpPr txBox="1">
            <a:spLocks noChangeArrowheads="1"/>
          </p:cNvSpPr>
          <p:nvPr/>
        </p:nvSpPr>
        <p:spPr bwMode="auto">
          <a:xfrm>
            <a:off x="10957961" y="6426683"/>
            <a:ext cx="4389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sz="1400" dirty="0">
                <a:solidFill>
                  <a:srgbClr val="8B8B8B"/>
                </a:solidFill>
                <a:latin typeface="Calibri" panose="020F0502020204030204" pitchFamily="34" charset="0"/>
              </a:rPr>
              <a:t>16</a:t>
            </a:r>
          </a:p>
        </p:txBody>
      </p:sp>
    </p:spTree>
    <p:extLst>
      <p:ext uri="{BB962C8B-B14F-4D97-AF65-F5344CB8AC3E}">
        <p14:creationId xmlns:p14="http://schemas.microsoft.com/office/powerpoint/2010/main" val="368181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PRESENTATION OVERVIEW</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84664" y="1419871"/>
            <a:ext cx="10628041" cy="5006812"/>
          </a:xfrm>
        </p:spPr>
        <p:txBody>
          <a:bodyPr>
            <a:noAutofit/>
          </a:bodyPr>
          <a:lstStyle/>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Introduction</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Objective</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Abstract </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Literature Survey</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Existing system</a:t>
            </a:r>
            <a:endParaRPr lang="en-US" altLang="en-US" b="1" dirty="0">
              <a:solidFill>
                <a:srgbClr val="000000"/>
              </a:solidFill>
              <a:latin typeface="Times New Roman" panose="02020603050405020304" pitchFamily="18" charset="0"/>
            </a:endParaRP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latin typeface="Times New Roman" panose="02020603050405020304" pitchFamily="18" charset="0"/>
              </a:rPr>
              <a:t>Disadvantages of existing system</a:t>
            </a:r>
          </a:p>
          <a:p>
            <a:pPr algn="just" eaLnBrk="1" hangingPunct="1">
              <a:lnSpc>
                <a:spcPct val="120000"/>
              </a:lnSpc>
              <a:spcBef>
                <a:spcPts val="325"/>
              </a:spcBef>
              <a:buClr>
                <a:srgbClr val="000000"/>
              </a:buClr>
              <a:buSzPct val="100000"/>
              <a:buFont typeface="Wingdings" panose="05000000000000000000" pitchFamily="2" charset="2"/>
              <a:buChar char=""/>
              <a:defRPr/>
            </a:pPr>
            <a:r>
              <a:rPr lang="en-US" altLang="en-US" sz="1800" b="1" dirty="0">
                <a:solidFill>
                  <a:srgbClr val="000000"/>
                </a:solidFill>
                <a:latin typeface="Times New Roman" panose="02020603050405020304" pitchFamily="18" charset="0"/>
              </a:rPr>
              <a:t>Proposed system </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latin typeface="Times New Roman" panose="02020603050405020304" pitchFamily="18" charset="0"/>
              </a:rPr>
              <a:t>Sequence Diagram of proposed system</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latin typeface="Times New Roman" panose="02020603050405020304" pitchFamily="18" charset="0"/>
              </a:rPr>
              <a:t>Explanation of proposed system</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latin typeface="Times New Roman" panose="02020603050405020304" pitchFamily="18" charset="0"/>
              </a:rPr>
              <a:t>Advantages of proposed system</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IN" b="1" dirty="0">
                <a:solidFill>
                  <a:srgbClr val="000000"/>
                </a:solidFill>
                <a:latin typeface="Times New Roman" panose="02020603050405020304" pitchFamily="18" charset="0"/>
                <a:ea typeface="Times New Roman" panose="02020603050405020304" pitchFamily="18" charset="0"/>
              </a:rPr>
              <a:t>Results and Discussion</a:t>
            </a:r>
          </a:p>
          <a:p>
            <a:pPr lvl="1" algn="just" eaLnBrk="1" hangingPunct="1">
              <a:lnSpc>
                <a:spcPct val="120000"/>
              </a:lnSpc>
              <a:spcBef>
                <a:spcPts val="325"/>
              </a:spcBef>
              <a:buClr>
                <a:srgbClr val="000000"/>
              </a:buClr>
              <a:buSzPct val="100000"/>
              <a:buFont typeface="Wingdings" panose="05000000000000000000" pitchFamily="2" charset="2"/>
              <a:buChar char=""/>
              <a:defRPr/>
            </a:pPr>
            <a:r>
              <a:rPr lang="en-IN" b="1" dirty="0">
                <a:solidFill>
                  <a:srgbClr val="000000"/>
                </a:solidFill>
                <a:latin typeface="Times New Roman" panose="02020603050405020304" pitchFamily="18" charset="0"/>
                <a:ea typeface="Times New Roman" panose="02020603050405020304" pitchFamily="18" charset="0"/>
              </a:rPr>
              <a:t>Conclusion</a:t>
            </a:r>
          </a:p>
          <a:p>
            <a:pPr marL="1587" indent="0" algn="just" eaLnBrk="1" hangingPunct="1">
              <a:lnSpc>
                <a:spcPct val="120000"/>
              </a:lnSpc>
              <a:spcBef>
                <a:spcPts val="325"/>
              </a:spcBef>
              <a:buClr>
                <a:srgbClr val="000000"/>
              </a:buClr>
              <a:buSzPct val="100000"/>
              <a:defRPr/>
            </a:pPr>
            <a:endParaRPr lang="en-US" altLang="en-US" sz="1800" b="1" dirty="0">
              <a:solidFill>
                <a:srgbClr val="000000"/>
              </a:solidFill>
              <a:latin typeface="Times New Roman" panose="02020603050405020304" pitchFamily="18" charset="0"/>
            </a:endParaRPr>
          </a:p>
          <a:p>
            <a:pPr eaLnBrk="1" hangingPunct="1">
              <a:spcBef>
                <a:spcPts val="650"/>
              </a:spcBef>
              <a:defRPr/>
            </a:pPr>
            <a:endParaRPr lang="en-US" altLang="en-US" sz="1800" dirty="0">
              <a:solidFill>
                <a:srgbClr val="000000"/>
              </a:solidFill>
              <a:latin typeface="Times New Roman" panose="02020603050405020304" pitchFamily="18" charset="0"/>
            </a:endParaRPr>
          </a:p>
          <a:p>
            <a:pPr eaLnBrk="1" hangingPunct="1">
              <a:spcBef>
                <a:spcPts val="650"/>
              </a:spcBef>
              <a:defRPr/>
            </a:pPr>
            <a:endParaRPr lang="en-US" altLang="en-US" sz="1600" dirty="0">
              <a:solidFill>
                <a:srgbClr val="000000"/>
              </a:solidFill>
              <a:latin typeface="Times New Roman" panose="02020603050405020304" pitchFamily="18" charset="0"/>
            </a:endParaRPr>
          </a:p>
          <a:p>
            <a:pPr marL="137160" indent="0" eaLnBrk="1" hangingPunct="1">
              <a:spcBef>
                <a:spcPts val="650"/>
              </a:spcBef>
              <a:buNone/>
              <a:defRPr/>
            </a:pPr>
            <a:endParaRPr lang="en-US" altLang="en-US" sz="1600" dirty="0">
              <a:solidFill>
                <a:srgbClr val="000000"/>
              </a:solidFill>
              <a:latin typeface="Calibri" panose="020F0502020204030204" pitchFamily="34" charset="0"/>
            </a:endParaRPr>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22205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107541" y="23663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INTRODUCTION</a:t>
            </a: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068142" y="1656080"/>
            <a:ext cx="9953896" cy="4534865"/>
          </a:xfrm>
        </p:spPr>
        <p:txBody>
          <a:bodyPr>
            <a:noAutofit/>
          </a:bodyPr>
          <a:lstStyle/>
          <a:p>
            <a:pPr algn="just" eaLnBrk="1" hangingPunct="1">
              <a:lnSpc>
                <a:spcPct val="150000"/>
              </a:lnSpc>
              <a:spcBef>
                <a:spcPts val="325"/>
              </a:spcBef>
              <a:buClr>
                <a:srgbClr val="000000"/>
              </a:buClr>
              <a:buSzPct val="100000"/>
              <a:buFont typeface="Wingdings" panose="05000000000000000000" pitchFamily="2" charset="2"/>
              <a:buChar char="Ø"/>
              <a:defRPr/>
            </a:pPr>
            <a:endParaRPr lang="en-US" altLang="en-US" dirty="0">
              <a:solidFill>
                <a:srgbClr val="000000"/>
              </a:solidFill>
              <a:latin typeface="Times New Roman" panose="02020603050405020304" pitchFamily="18" charset="0"/>
            </a:endParaRPr>
          </a:p>
          <a:p>
            <a:pPr algn="just" eaLnBrk="1" hangingPunct="1">
              <a:lnSpc>
                <a:spcPct val="150000"/>
              </a:lnSpc>
              <a:spcBef>
                <a:spcPts val="325"/>
              </a:spcBef>
              <a:buClr>
                <a:srgbClr val="000000"/>
              </a:buClr>
              <a:buSzPct val="100000"/>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A graphical password authentication system uses images or patterns, offering a more secure alternative to traditional alphanumeric passwords by increasing resistance to common attacks like brute force and dictionary attacks.</a:t>
            </a:r>
            <a:endParaRPr lang="en-US" altLang="en-US" dirty="0">
              <a:solidFill>
                <a:schemeClr val="tx1"/>
              </a:solidFill>
              <a:latin typeface="Times New Roman" panose="02020603050405020304" pitchFamily="18" charset="0"/>
              <a:cs typeface="Times New Roman" panose="02020603050405020304" pitchFamily="18" charset="0"/>
            </a:endParaRPr>
          </a:p>
          <a:p>
            <a:pPr algn="just" eaLnBrk="1" hangingPunct="1">
              <a:lnSpc>
                <a:spcPct val="150000"/>
              </a:lnSpc>
              <a:spcBef>
                <a:spcPts val="325"/>
              </a:spcBef>
              <a:buClr>
                <a:srgbClr val="000000"/>
              </a:buClr>
              <a:buSzPct val="100000"/>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Users find it easier to remember graphical elements like images or gestures compared to complex text passwords, enhancing memorability and user experience.</a:t>
            </a:r>
          </a:p>
          <a:p>
            <a:pPr algn="just" eaLnBrk="1" hangingPunct="1">
              <a:lnSpc>
                <a:spcPct val="150000"/>
              </a:lnSpc>
              <a:spcBef>
                <a:spcPts val="325"/>
              </a:spcBef>
              <a:buClr>
                <a:srgbClr val="000000"/>
              </a:buClr>
              <a:buSzPct val="100000"/>
              <a:buFont typeface="Wingdings" panose="05000000000000000000" pitchFamily="2" charset="2"/>
              <a:buChar char="Ø"/>
              <a:defRPr/>
            </a:pPr>
            <a:r>
              <a:rPr lang="en-US" altLang="en-US" dirty="0">
                <a:solidFill>
                  <a:schemeClr val="tx1"/>
                </a:solidFill>
                <a:latin typeface="Times New Roman" panose="02020603050405020304" pitchFamily="18" charset="0"/>
                <a:cs typeface="Times New Roman" panose="02020603050405020304" pitchFamily="18" charset="0"/>
              </a:rPr>
              <a:t>Graphical passwords can be used across various platforms, including mobile devices and web applications, with categories like recognition-based, recall-based, and hybrid systems offering flexibility in design.</a:t>
            </a:r>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TextBox 2">
            <a:extLst>
              <a:ext uri="{FF2B5EF4-FFF2-40B4-BE49-F238E27FC236}">
                <a16:creationId xmlns:a16="http://schemas.microsoft.com/office/drawing/2014/main" id="{AF6FC0E6-C95E-04CA-5315-C3A274C4E119}"/>
              </a:ext>
            </a:extLst>
          </p:cNvPr>
          <p:cNvSpPr txBox="1"/>
          <p:nvPr/>
        </p:nvSpPr>
        <p:spPr>
          <a:xfrm>
            <a:off x="10798518" y="6467476"/>
            <a:ext cx="223520" cy="307777"/>
          </a:xfrm>
          <a:prstGeom prst="rect">
            <a:avLst/>
          </a:prstGeom>
          <a:noFill/>
        </p:spPr>
        <p:txBody>
          <a:bodyPr wrap="square">
            <a:spAutoFit/>
          </a:bodyPr>
          <a:lstStyle/>
          <a:p>
            <a:r>
              <a:rPr lang="en-US" dirty="0"/>
              <a:t>3</a:t>
            </a:r>
            <a:endParaRPr lang="en-IN" dirty="0"/>
          </a:p>
        </p:txBody>
      </p:sp>
    </p:spTree>
    <p:extLst>
      <p:ext uri="{BB962C8B-B14F-4D97-AF65-F5344CB8AC3E}">
        <p14:creationId xmlns:p14="http://schemas.microsoft.com/office/powerpoint/2010/main" val="139924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117087" y="292961"/>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OBJECTIVE</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9953896" cy="5006812"/>
          </a:xfrm>
        </p:spPr>
        <p:txBody>
          <a:bodyPr>
            <a:noAutofit/>
          </a:bodyPr>
          <a:lstStyle/>
          <a:p>
            <a:pPr marL="13716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The objective of a Graphical Password Authentication System is to enhance user authentication by utilizing images, patterns, or visual cues instead of traditional alphanumeric passwords. This system aims to increase security by offering more complex password options that are easier for users to remember but harder for attackers to guess. It reduces vulnerability to brute force and dictionary attacks while addressing the usability challenges of long textual passwords. The system also focuses on preventing shoulder-surfing attacks and improving user experience. Overall, it seeks to provide a more secure and user-friendly authentication solution for digital systems.</a:t>
            </a:r>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4</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227886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117087" y="87361"/>
            <a:ext cx="9404723" cy="954050"/>
          </a:xfrm>
          <a:prstGeom prst="rect">
            <a:avLst/>
          </a:prstGeom>
          <a:noFill/>
          <a:ln>
            <a:noFill/>
          </a:ln>
        </p:spPr>
        <p:txBody>
          <a:bodyPr spcFirstLastPara="1" wrap="square" lIns="91425" tIns="45700" rIns="91425" bIns="45700" anchor="b" anchorCtr="0">
            <a:noAutofit/>
          </a:bodyPr>
          <a:lstStyle/>
          <a:p>
            <a:pPr algn="ctr" eaLnBrk="1" hangingPunct="1"/>
            <a:br>
              <a:rPr lang="en-US" altLang="en-US" sz="2400" b="1" dirty="0">
                <a:solidFill>
                  <a:schemeClr val="tx1"/>
                </a:solidFill>
                <a:latin typeface="Times New Roman" panose="02020603050405020304" pitchFamily="18" charset="0"/>
              </a:rPr>
            </a:br>
            <a:br>
              <a:rPr lang="en-US" altLang="en-US" sz="2400" b="1" dirty="0">
                <a:solidFill>
                  <a:schemeClr val="tx1"/>
                </a:solidFill>
                <a:latin typeface="Times New Roman" panose="02020603050405020304" pitchFamily="18" charset="0"/>
              </a:rPr>
            </a:br>
            <a:br>
              <a:rPr lang="en-US" altLang="en-US" sz="2400" b="1" dirty="0">
                <a:solidFill>
                  <a:schemeClr val="tx1"/>
                </a:solidFill>
                <a:latin typeface="Times New Roman" panose="02020603050405020304" pitchFamily="18" charset="0"/>
              </a:rPr>
            </a:br>
            <a:r>
              <a:rPr lang="en-US" altLang="en-US" sz="2400" b="1" dirty="0">
                <a:solidFill>
                  <a:schemeClr val="tx1"/>
                </a:solidFill>
                <a:latin typeface="Times New Roman" panose="02020603050405020304" pitchFamily="18" charset="0"/>
              </a:rPr>
              <a:t>ABSTRACT</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004065" y="1573858"/>
            <a:ext cx="9953896" cy="5006812"/>
          </a:xfrm>
        </p:spPr>
        <p:txBody>
          <a:bodyPr>
            <a:noAutofit/>
          </a:bodyPr>
          <a:lstStyle/>
          <a:p>
            <a:pPr marL="137160" indent="0" algn="just" eaLnBrk="1" hangingPunct="1">
              <a:lnSpc>
                <a:spcPct val="150000"/>
              </a:lnSpc>
              <a:spcBef>
                <a:spcPts val="325"/>
              </a:spcBef>
              <a:buClr>
                <a:srgbClr val="000000"/>
              </a:buClr>
              <a:buSzPct val="100000"/>
              <a:buNone/>
              <a:defRPr/>
            </a:pPr>
            <a:r>
              <a:rPr lang="en-US" altLang="en-US" dirty="0">
                <a:solidFill>
                  <a:schemeClr val="tx1"/>
                </a:solidFill>
                <a:latin typeface="Times New Roman" panose="02020603050405020304" pitchFamily="18" charset="0"/>
                <a:cs typeface="Times New Roman" panose="02020603050405020304" pitchFamily="18" charset="0"/>
              </a:rPr>
              <a:t>The Graphical Password Authentication System is designed to enhance security by utilizing visual patterns instead of traditional alphanumeric passwords. This system leverages human memory’s strength in recalling images, making it more user-friendly and resistant to common password attacks such as brute force or dictionary attacks. Various techniques like click-based, image-based, and hybrid methods are employed to generate secure graphical passwords. The system is resilient against shoulder surfing and reduces the likelihood of users selecting weak passwords. Its usability is improved through familiar interfaces, and it can be integrated into mobile and web applications. With increasing concerns over data breaches, graphical passwords offer a promising alternative to enhance authentication mechanisms.</a:t>
            </a:r>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5</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320040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LITERATURE SURVEY</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74421" cy="45719"/>
          </a:xfrm>
        </p:spPr>
        <p:txBody>
          <a:bodyPr>
            <a:noAutofit/>
          </a:bodyPr>
          <a:lstStyle/>
          <a:p>
            <a:pPr marL="137160" indent="0" algn="just" eaLnBrk="1" hangingPunct="1">
              <a:lnSpc>
                <a:spcPct val="120000"/>
              </a:lnSpc>
              <a:spcBef>
                <a:spcPts val="325"/>
              </a:spcBef>
              <a:buClr>
                <a:srgbClr val="000000"/>
              </a:buClr>
              <a:buSzPct val="100000"/>
              <a:buNone/>
              <a:defRPr/>
            </a:pPr>
            <a:endParaRPr lang="en-US" altLang="en-US" sz="100" dirty="0">
              <a:solidFill>
                <a:srgbClr val="000000"/>
              </a:solidFill>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sz="1400" dirty="0">
                <a:solidFill>
                  <a:srgbClr val="8B8B8B"/>
                </a:solidFill>
                <a:latin typeface="Calibri" panose="020F0502020204030204" pitchFamily="34" charset="0"/>
              </a:rPr>
              <a:t>6</a:t>
            </a:r>
          </a:p>
        </p:txBody>
      </p:sp>
      <p:graphicFrame>
        <p:nvGraphicFramePr>
          <p:cNvPr id="2" name="Table 1">
            <a:extLst>
              <a:ext uri="{FF2B5EF4-FFF2-40B4-BE49-F238E27FC236}">
                <a16:creationId xmlns:a16="http://schemas.microsoft.com/office/drawing/2014/main" id="{133F4A95-D56A-8228-2AB9-8F5563F6960E}"/>
              </a:ext>
            </a:extLst>
          </p:cNvPr>
          <p:cNvGraphicFramePr>
            <a:graphicFrameLocks noGrp="1"/>
          </p:cNvGraphicFramePr>
          <p:nvPr>
            <p:extLst>
              <p:ext uri="{D42A27DB-BD31-4B8C-83A1-F6EECF244321}">
                <p14:modId xmlns:p14="http://schemas.microsoft.com/office/powerpoint/2010/main" val="3052023322"/>
              </p:ext>
            </p:extLst>
          </p:nvPr>
        </p:nvGraphicFramePr>
        <p:xfrm>
          <a:off x="677345" y="1604567"/>
          <a:ext cx="10600123" cy="4601838"/>
        </p:xfrm>
        <a:graphic>
          <a:graphicData uri="http://schemas.openxmlformats.org/drawingml/2006/table">
            <a:tbl>
              <a:tblPr firstRow="1" bandRow="1">
                <a:tableStyleId>{5940675A-B579-460E-94D1-54222C63F5DA}</a:tableStyleId>
              </a:tblPr>
              <a:tblGrid>
                <a:gridCol w="653689">
                  <a:extLst>
                    <a:ext uri="{9D8B030D-6E8A-4147-A177-3AD203B41FA5}">
                      <a16:colId xmlns:a16="http://schemas.microsoft.com/office/drawing/2014/main" val="304880848"/>
                    </a:ext>
                  </a:extLst>
                </a:gridCol>
                <a:gridCol w="1680920">
                  <a:extLst>
                    <a:ext uri="{9D8B030D-6E8A-4147-A177-3AD203B41FA5}">
                      <a16:colId xmlns:a16="http://schemas.microsoft.com/office/drawing/2014/main" val="3196543910"/>
                    </a:ext>
                  </a:extLst>
                </a:gridCol>
                <a:gridCol w="1901040">
                  <a:extLst>
                    <a:ext uri="{9D8B030D-6E8A-4147-A177-3AD203B41FA5}">
                      <a16:colId xmlns:a16="http://schemas.microsoft.com/office/drawing/2014/main" val="3022141256"/>
                    </a:ext>
                  </a:extLst>
                </a:gridCol>
                <a:gridCol w="1232636">
                  <a:extLst>
                    <a:ext uri="{9D8B030D-6E8A-4147-A177-3AD203B41FA5}">
                      <a16:colId xmlns:a16="http://schemas.microsoft.com/office/drawing/2014/main" val="3222297094"/>
                    </a:ext>
                  </a:extLst>
                </a:gridCol>
                <a:gridCol w="2531924">
                  <a:extLst>
                    <a:ext uri="{9D8B030D-6E8A-4147-A177-3AD203B41FA5}">
                      <a16:colId xmlns:a16="http://schemas.microsoft.com/office/drawing/2014/main" val="723736202"/>
                    </a:ext>
                  </a:extLst>
                </a:gridCol>
                <a:gridCol w="2599914">
                  <a:extLst>
                    <a:ext uri="{9D8B030D-6E8A-4147-A177-3AD203B41FA5}">
                      <a16:colId xmlns:a16="http://schemas.microsoft.com/office/drawing/2014/main" val="3631314786"/>
                    </a:ext>
                  </a:extLst>
                </a:gridCol>
              </a:tblGrid>
              <a:tr h="342327">
                <a:tc>
                  <a:txBody>
                    <a:bodyPr/>
                    <a:lstStyle/>
                    <a:p>
                      <a:pPr algn="ctr"/>
                      <a:r>
                        <a:rPr lang="en-US" altLang="en-US" sz="1400" b="1" dirty="0">
                          <a:solidFill>
                            <a:schemeClr val="tx1"/>
                          </a:solidFill>
                          <a:latin typeface="Times New Roman" panose="02020603050405020304" pitchFamily="18" charset="0"/>
                        </a:rPr>
                        <a:t>S.NO</a:t>
                      </a:r>
                      <a:endParaRPr lang="en-IN" dirty="0"/>
                    </a:p>
                  </a:txBody>
                  <a:tcPr/>
                </a:tc>
                <a:tc>
                  <a:txBody>
                    <a:bodyPr/>
                    <a:lstStyle/>
                    <a:p>
                      <a:pPr algn="ctr"/>
                      <a:r>
                        <a:rPr lang="en-US" altLang="en-US" sz="1400" b="1" dirty="0">
                          <a:solidFill>
                            <a:schemeClr val="tx1"/>
                          </a:solidFill>
                          <a:latin typeface="Times New Roman" panose="02020603050405020304" pitchFamily="18" charset="0"/>
                        </a:rPr>
                        <a:t>TITLE</a:t>
                      </a:r>
                      <a:endParaRPr lang="en-IN" dirty="0"/>
                    </a:p>
                  </a:txBody>
                  <a:tcPr/>
                </a:tc>
                <a:tc>
                  <a:txBody>
                    <a:bodyPr/>
                    <a:lstStyle/>
                    <a:p>
                      <a:pPr algn="ctr"/>
                      <a:r>
                        <a:rPr lang="en-US" altLang="en-US" sz="1400" b="1" dirty="0">
                          <a:solidFill>
                            <a:schemeClr val="tx1"/>
                          </a:solidFill>
                          <a:latin typeface="Times New Roman" panose="02020603050405020304" pitchFamily="18" charset="0"/>
                        </a:rPr>
                        <a:t>JOURNAL</a:t>
                      </a:r>
                      <a:endParaRPr lang="en-IN" dirty="0"/>
                    </a:p>
                  </a:txBody>
                  <a:tcPr/>
                </a:tc>
                <a:tc>
                  <a:txBody>
                    <a:bodyPr/>
                    <a:lstStyle/>
                    <a:p>
                      <a:pPr algn="ctr"/>
                      <a:r>
                        <a:rPr lang="en-IN" b="1" dirty="0">
                          <a:latin typeface="Times New Roman" panose="02020603050405020304" pitchFamily="18" charset="0"/>
                          <a:cs typeface="Times New Roman" panose="02020603050405020304" pitchFamily="18" charset="0"/>
                        </a:rPr>
                        <a:t>Year</a:t>
                      </a:r>
                    </a:p>
                  </a:txBody>
                  <a:tcPr/>
                </a:tc>
                <a:tc>
                  <a:txBody>
                    <a:bodyPr/>
                    <a:lstStyle/>
                    <a:p>
                      <a:pPr algn="ctr"/>
                      <a:r>
                        <a:rPr lang="en-US" altLang="en-US" sz="1400" b="1" dirty="0">
                          <a:solidFill>
                            <a:schemeClr val="tx1"/>
                          </a:solidFill>
                          <a:latin typeface="Times New Roman" panose="02020603050405020304" pitchFamily="18" charset="0"/>
                        </a:rPr>
                        <a:t>AUTHOR</a:t>
                      </a:r>
                      <a:endParaRPr lang="en-IN" dirty="0"/>
                    </a:p>
                  </a:txBody>
                  <a:tcPr/>
                </a:tc>
                <a:tc>
                  <a:txBody>
                    <a:bodyPr/>
                    <a:lstStyle/>
                    <a:p>
                      <a:pPr algn="ctr"/>
                      <a:r>
                        <a:rPr lang="en-US" sz="1400" b="1" dirty="0">
                          <a:solidFill>
                            <a:schemeClr val="tx1"/>
                          </a:solidFill>
                          <a:latin typeface="Times New Roman" panose="02020603050405020304" pitchFamily="18" charset="0"/>
                        </a:rPr>
                        <a:t>DESCRIPTION</a:t>
                      </a:r>
                      <a:endParaRPr lang="en-IN" dirty="0"/>
                    </a:p>
                  </a:txBody>
                  <a:tcPr/>
                </a:tc>
                <a:extLst>
                  <a:ext uri="{0D108BD9-81ED-4DB2-BD59-A6C34878D82A}">
                    <a16:rowId xmlns:a16="http://schemas.microsoft.com/office/drawing/2014/main" val="1601389112"/>
                  </a:ext>
                </a:extLst>
              </a:tr>
              <a:tr h="1466454">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GB"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Shoulder Surfing attack in graphical password </a:t>
                      </a:r>
                    </a:p>
                    <a:p>
                      <a:r>
                        <a:rPr lang="en-GB"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Authentication.</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Times New Roman" panose="02020603050405020304" pitchFamily="18" charset="0"/>
                          <a:cs typeface="Times New Roman" panose="02020603050405020304" pitchFamily="18" charset="0"/>
                        </a:rPr>
                        <a:t>(IJCSIS) International Journal of Computer Science and Information Security,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Times New Roman" panose="02020603050405020304" pitchFamily="18" charset="0"/>
                          <a:cs typeface="Times New Roman" panose="02020603050405020304" pitchFamily="18" charset="0"/>
                        </a:rPr>
                        <a:t>Vol. 6, No. 2.</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latin typeface="Times New Roman" panose="02020603050405020304" pitchFamily="18" charset="0"/>
                          <a:cs typeface="Times New Roman" panose="02020603050405020304" pitchFamily="18" charset="0"/>
                        </a:rPr>
                        <a:t>2009</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dirty="0" err="1">
                          <a:latin typeface="Times New Roman" panose="02020603050405020304" pitchFamily="18" charset="0"/>
                          <a:cs typeface="Times New Roman" panose="02020603050405020304" pitchFamily="18" charset="0"/>
                        </a:rPr>
                        <a:t>Arash</a:t>
                      </a:r>
                      <a:r>
                        <a:rPr lang="en-IN" dirty="0">
                          <a:latin typeface="Times New Roman" panose="02020603050405020304" pitchFamily="18" charset="0"/>
                          <a:cs typeface="Times New Roman" panose="02020603050405020304" pitchFamily="18" charset="0"/>
                        </a:rPr>
                        <a:t> Habibi Lashkari,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Omar Bin Zakaria, </a:t>
                      </a:r>
                      <a:r>
                        <a:rPr lang="en-IN" dirty="0" err="1">
                          <a:latin typeface="Times New Roman" panose="02020603050405020304" pitchFamily="18" charset="0"/>
                          <a:cs typeface="Times New Roman" panose="02020603050405020304" pitchFamily="18" charset="0"/>
                        </a:rPr>
                        <a:t>Samaneh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Farmand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Rosli Saleh.</a:t>
                      </a:r>
                    </a:p>
                    <a:p>
                      <a:pPr algn="just"/>
                      <a:r>
                        <a:rPr lang="en-IN" dirty="0">
                          <a:latin typeface="Times New Roman" panose="02020603050405020304" pitchFamily="18" charset="0"/>
                          <a:cs typeface="Times New Roman" panose="02020603050405020304" pitchFamily="18" charset="0"/>
                        </a:rPr>
                        <a:t>.</a:t>
                      </a: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err="1">
                          <a:latin typeface="Times New Roman" panose="02020603050405020304" pitchFamily="18" charset="0"/>
                          <a:cs typeface="Times New Roman" panose="02020603050405020304" pitchFamily="18" charset="0"/>
                        </a:rPr>
                        <a:t>Analyzes</a:t>
                      </a:r>
                      <a:r>
                        <a:rPr lang="en-GB" sz="1400" dirty="0">
                          <a:latin typeface="Times New Roman" panose="02020603050405020304" pitchFamily="18" charset="0"/>
                          <a:cs typeface="Times New Roman" panose="02020603050405020304" pitchFamily="18" charset="0"/>
                        </a:rPr>
                        <a:t> shoulder surfing attacks on graphical password authentication</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err="1">
                          <a:latin typeface="Times New Roman" panose="02020603050405020304" pitchFamily="18" charset="0"/>
                          <a:cs typeface="Times New Roman" panose="02020603050405020304" pitchFamily="18" charset="0"/>
                        </a:rPr>
                        <a:t>Assessess</a:t>
                      </a:r>
                      <a:r>
                        <a:rPr lang="en-GB" sz="1400" dirty="0">
                          <a:latin typeface="Times New Roman" panose="02020603050405020304" pitchFamily="18" charset="0"/>
                          <a:cs typeface="Times New Roman" panose="02020603050405020304" pitchFamily="18" charset="0"/>
                        </a:rPr>
                        <a:t> vulnerabilities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a:latin typeface="Times New Roman" panose="02020603050405020304" pitchFamily="18" charset="0"/>
                          <a:cs typeface="Times New Roman" panose="02020603050405020304" pitchFamily="18" charset="0"/>
                        </a:rPr>
                        <a:t>Enhance security against visual eavesdropping threats.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2593640"/>
                  </a:ext>
                </a:extLst>
              </a:tr>
              <a:tr h="1356143">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GB" dirty="0">
                          <a:latin typeface="Times New Roman" panose="02020603050405020304" pitchFamily="18" charset="0"/>
                          <a:cs typeface="Times New Roman" panose="02020603050405020304" pitchFamily="18" charset="0"/>
                        </a:rPr>
                        <a:t>A Survey on the Use of Graphical Passwords in Security.</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dirty="0">
                          <a:latin typeface="Times New Roman" panose="02020603050405020304" pitchFamily="18" charset="0"/>
                          <a:cs typeface="Times New Roman" panose="02020603050405020304" pitchFamily="18" charset="0"/>
                        </a:rPr>
                        <a:t>Journal Of Software, Vol. 8, No. 7.</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latin typeface="Times New Roman" panose="02020603050405020304" pitchFamily="18" charset="0"/>
                          <a:cs typeface="Times New Roman" panose="02020603050405020304" pitchFamily="18" charset="0"/>
                        </a:rPr>
                        <a:t>2013</a:t>
                      </a:r>
                    </a:p>
                  </a:txBody>
                  <a:tcPr/>
                </a:tc>
                <a:tc>
                  <a:txBody>
                    <a:bodyPr/>
                    <a:lstStyle/>
                    <a:p>
                      <a:pPr algn="just"/>
                      <a:r>
                        <a:rPr lang="de-DE" dirty="0">
                          <a:latin typeface="Times New Roman" panose="02020603050405020304" pitchFamily="18" charset="0"/>
                          <a:cs typeface="Times New Roman" panose="02020603050405020304" pitchFamily="18" charset="0"/>
                        </a:rPr>
                        <a:t>Haichang Gao, Wei Jia,</a:t>
                      </a:r>
                    </a:p>
                    <a:p>
                      <a:pPr algn="just"/>
                      <a:r>
                        <a:rPr lang="de-DE" dirty="0">
                          <a:latin typeface="Times New Roman" panose="02020603050405020304" pitchFamily="18" charset="0"/>
                          <a:cs typeface="Times New Roman" panose="02020603050405020304" pitchFamily="18" charset="0"/>
                        </a:rPr>
                        <a:t>Fei Ye and Licheng Ma.</a:t>
                      </a:r>
                      <a:endParaRPr lang="en-IN"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dirty="0">
                          <a:latin typeface="Times New Roman" panose="02020603050405020304" pitchFamily="18" charset="0"/>
                          <a:cs typeface="Times New Roman" panose="02020603050405020304" pitchFamily="18" charset="0"/>
                        </a:rPr>
                        <a:t>Examines their advantages, limitations, and potential strategies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dirty="0">
                          <a:latin typeface="Times New Roman" panose="02020603050405020304" pitchFamily="18" charset="0"/>
                          <a:cs typeface="Times New Roman" panose="02020603050405020304" pitchFamily="18" charset="0"/>
                        </a:rPr>
                        <a:t>Enhances authentication strength and usability.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8524753"/>
                  </a:ext>
                </a:extLst>
              </a:tr>
              <a:tr h="1436914">
                <a:tc>
                  <a:txBody>
                    <a:bodyPr/>
                    <a:lstStyle/>
                    <a:p>
                      <a:pPr algn="ctr"/>
                      <a:r>
                        <a:rPr lang="en-US" dirty="0"/>
                        <a:t> </a:t>
                      </a:r>
                      <a:r>
                        <a:rPr lang="en-US" dirty="0">
                          <a:latin typeface="Times New Roman" panose="02020603050405020304" pitchFamily="18" charset="0"/>
                          <a:cs typeface="Times New Roman" panose="02020603050405020304" pitchFamily="18" charset="0"/>
                        </a:rPr>
                        <a:t> 3</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Comparison of Graphical Password Authentication </a:t>
                      </a: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Techniques.</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Times New Roman" panose="02020603050405020304" pitchFamily="18" charset="0"/>
                          <a:cs typeface="Times New Roman" panose="02020603050405020304" pitchFamily="18" charset="0"/>
                        </a:rPr>
                        <a:t>International Journal of Computer Applications Volume 116 – No. 1.</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2015</a:t>
                      </a:r>
                    </a:p>
                  </a:txBody>
                  <a:tcPr/>
                </a:tc>
                <a:tc>
                  <a:txBody>
                    <a:bodyPr/>
                    <a:lstStyle/>
                    <a:p>
                      <a:pPr algn="just"/>
                      <a:r>
                        <a:rPr lang="en-IN" dirty="0">
                          <a:latin typeface="Times New Roman" panose="02020603050405020304" pitchFamily="18" charset="0"/>
                          <a:cs typeface="Times New Roman" panose="02020603050405020304" pitchFamily="18" charset="0"/>
                        </a:rPr>
                        <a:t>Arti </a:t>
                      </a:r>
                      <a:r>
                        <a:rPr lang="en-IN" dirty="0" err="1">
                          <a:latin typeface="Times New Roman" panose="02020603050405020304" pitchFamily="18" charset="0"/>
                          <a:cs typeface="Times New Roman" panose="02020603050405020304" pitchFamily="18" charset="0"/>
                        </a:rPr>
                        <a:t>Bhanushali</a:t>
                      </a:r>
                      <a:r>
                        <a:rPr lang="en-IN" dirty="0">
                          <a:latin typeface="Times New Roman" panose="02020603050405020304" pitchFamily="18" charset="0"/>
                          <a:cs typeface="Times New Roman" panose="02020603050405020304" pitchFamily="18" charset="0"/>
                        </a:rPr>
                        <a:t>, Bhavika Mange, Harshika Vyas, Hetal </a:t>
                      </a:r>
                      <a:r>
                        <a:rPr lang="en-IN" dirty="0" err="1">
                          <a:latin typeface="Times New Roman" panose="02020603050405020304" pitchFamily="18" charset="0"/>
                          <a:cs typeface="Times New Roman" panose="02020603050405020304" pitchFamily="18" charset="0"/>
                        </a:rPr>
                        <a:t>Bhanushali</a:t>
                      </a:r>
                      <a:r>
                        <a:rPr lang="en-IN" dirty="0">
                          <a:latin typeface="Times New Roman" panose="02020603050405020304" pitchFamily="18" charset="0"/>
                          <a:cs typeface="Times New Roman" panose="02020603050405020304" pitchFamily="18" charset="0"/>
                        </a:rPr>
                        <a:t> and Poonam Bhogle.</a:t>
                      </a: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a:latin typeface="Times New Roman" panose="02020603050405020304" pitchFamily="18" charset="0"/>
                          <a:cs typeface="Times New Roman" panose="02020603050405020304" pitchFamily="18" charset="0"/>
                        </a:rPr>
                        <a:t>Comparing usability</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a:latin typeface="Times New Roman" panose="02020603050405020304" pitchFamily="18" charset="0"/>
                          <a:cs typeface="Times New Roman" panose="02020603050405020304" pitchFamily="18" charset="0"/>
                        </a:rPr>
                        <a:t>Security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a:latin typeface="Times New Roman" panose="02020603050405020304" pitchFamily="18" charset="0"/>
                          <a:cs typeface="Times New Roman" panose="02020603050405020304" pitchFamily="18" charset="0"/>
                        </a:rPr>
                        <a:t>User experience across methods in digital security.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3089563"/>
                  </a:ext>
                </a:extLst>
              </a:tr>
            </a:tbl>
          </a:graphicData>
        </a:graphic>
      </p:graphicFrame>
    </p:spTree>
    <p:extLst>
      <p:ext uri="{BB962C8B-B14F-4D97-AF65-F5344CB8AC3E}">
        <p14:creationId xmlns:p14="http://schemas.microsoft.com/office/powerpoint/2010/main" val="285203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50">
          <a:extLst>
            <a:ext uri="{FF2B5EF4-FFF2-40B4-BE49-F238E27FC236}">
              <a16:creationId xmlns:a16="http://schemas.microsoft.com/office/drawing/2014/main" id="{5875AD9E-7F23-808F-19BD-19E458F66F91}"/>
            </a:ext>
          </a:extLst>
        </p:cNvPr>
        <p:cNvGrpSpPr/>
        <p:nvPr/>
      </p:nvGrpSpPr>
      <p:grpSpPr>
        <a:xfrm>
          <a:off x="0" y="0"/>
          <a:ext cx="0" cy="0"/>
          <a:chOff x="0" y="0"/>
          <a:chExt cx="0" cy="0"/>
        </a:xfrm>
      </p:grpSpPr>
      <p:sp>
        <p:nvSpPr>
          <p:cNvPr id="151" name="Google Shape;151;p1">
            <a:extLst>
              <a:ext uri="{FF2B5EF4-FFF2-40B4-BE49-F238E27FC236}">
                <a16:creationId xmlns:a16="http://schemas.microsoft.com/office/drawing/2014/main" id="{C6E2317F-CEA1-D08E-723D-FA5FCA1E7A13}"/>
              </a:ext>
            </a:extLst>
          </p:cNvPr>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LITERATURE SURVEY</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7CAC828D-52BB-EDC1-78C3-BE430AC74A1F}"/>
              </a:ext>
            </a:extLst>
          </p:cNvPr>
          <p:cNvSpPr>
            <a:spLocks noGrp="1"/>
          </p:cNvSpPr>
          <p:nvPr>
            <p:ph type="body" idx="1"/>
          </p:nvPr>
        </p:nvSpPr>
        <p:spPr>
          <a:xfrm>
            <a:off x="1314241" y="1782975"/>
            <a:ext cx="74421" cy="45719"/>
          </a:xfrm>
        </p:spPr>
        <p:txBody>
          <a:bodyPr>
            <a:noAutofit/>
          </a:bodyPr>
          <a:lstStyle/>
          <a:p>
            <a:pPr marL="137160" indent="0" algn="just" eaLnBrk="1" hangingPunct="1">
              <a:lnSpc>
                <a:spcPct val="120000"/>
              </a:lnSpc>
              <a:spcBef>
                <a:spcPts val="325"/>
              </a:spcBef>
              <a:buClr>
                <a:srgbClr val="000000"/>
              </a:buClr>
              <a:buSzPct val="100000"/>
              <a:buNone/>
              <a:defRPr/>
            </a:pPr>
            <a:endParaRPr lang="en-US" altLang="en-US" sz="100" dirty="0">
              <a:solidFill>
                <a:srgbClr val="000000"/>
              </a:solidFill>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079A0773-2DC2-4FE6-12DD-AFB631CC861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pic>
        <p:nvPicPr>
          <p:cNvPr id="7" name="Picture 3">
            <a:extLst>
              <a:ext uri="{FF2B5EF4-FFF2-40B4-BE49-F238E27FC236}">
                <a16:creationId xmlns:a16="http://schemas.microsoft.com/office/drawing/2014/main" id="{9D3F4C83-15C2-FCC8-A9E8-77D677ACA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3A7353DD-6466-4E74-268B-4AA3AC7F9E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2B94E546-0BC2-81C5-2A31-A0427E63DE99}"/>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7</a:t>
            </a:r>
            <a:endParaRPr lang="en-US" altLang="en-US" sz="1400" dirty="0">
              <a:solidFill>
                <a:srgbClr val="8B8B8B"/>
              </a:solidFill>
              <a:latin typeface="Calibri" panose="020F0502020204030204" pitchFamily="34" charset="0"/>
            </a:endParaRPr>
          </a:p>
        </p:txBody>
      </p:sp>
      <p:graphicFrame>
        <p:nvGraphicFramePr>
          <p:cNvPr id="2" name="Table 1">
            <a:extLst>
              <a:ext uri="{FF2B5EF4-FFF2-40B4-BE49-F238E27FC236}">
                <a16:creationId xmlns:a16="http://schemas.microsoft.com/office/drawing/2014/main" id="{FB50CDC2-7AEA-7575-90AA-3E2C8990FAE4}"/>
              </a:ext>
            </a:extLst>
          </p:cNvPr>
          <p:cNvGraphicFramePr>
            <a:graphicFrameLocks noGrp="1"/>
          </p:cNvGraphicFramePr>
          <p:nvPr>
            <p:extLst>
              <p:ext uri="{D42A27DB-BD31-4B8C-83A1-F6EECF244321}">
                <p14:modId xmlns:p14="http://schemas.microsoft.com/office/powerpoint/2010/main" val="3472948802"/>
              </p:ext>
            </p:extLst>
          </p:nvPr>
        </p:nvGraphicFramePr>
        <p:xfrm>
          <a:off x="671258" y="1625165"/>
          <a:ext cx="10596879" cy="4886358"/>
        </p:xfrm>
        <a:graphic>
          <a:graphicData uri="http://schemas.openxmlformats.org/drawingml/2006/table">
            <a:tbl>
              <a:tblPr firstRow="1" bandRow="1">
                <a:tableStyleId>{5940675A-B579-460E-94D1-54222C63F5DA}</a:tableStyleId>
              </a:tblPr>
              <a:tblGrid>
                <a:gridCol w="691011">
                  <a:extLst>
                    <a:ext uri="{9D8B030D-6E8A-4147-A177-3AD203B41FA5}">
                      <a16:colId xmlns:a16="http://schemas.microsoft.com/office/drawing/2014/main" val="304880848"/>
                    </a:ext>
                  </a:extLst>
                </a:gridCol>
                <a:gridCol w="1643470">
                  <a:extLst>
                    <a:ext uri="{9D8B030D-6E8A-4147-A177-3AD203B41FA5}">
                      <a16:colId xmlns:a16="http://schemas.microsoft.com/office/drawing/2014/main" val="3196543910"/>
                    </a:ext>
                  </a:extLst>
                </a:gridCol>
                <a:gridCol w="1900935">
                  <a:extLst>
                    <a:ext uri="{9D8B030D-6E8A-4147-A177-3AD203B41FA5}">
                      <a16:colId xmlns:a16="http://schemas.microsoft.com/office/drawing/2014/main" val="3022141256"/>
                    </a:ext>
                  </a:extLst>
                </a:gridCol>
                <a:gridCol w="1176885">
                  <a:extLst>
                    <a:ext uri="{9D8B030D-6E8A-4147-A177-3AD203B41FA5}">
                      <a16:colId xmlns:a16="http://schemas.microsoft.com/office/drawing/2014/main" val="1921061561"/>
                    </a:ext>
                  </a:extLst>
                </a:gridCol>
                <a:gridCol w="2587468">
                  <a:extLst>
                    <a:ext uri="{9D8B030D-6E8A-4147-A177-3AD203B41FA5}">
                      <a16:colId xmlns:a16="http://schemas.microsoft.com/office/drawing/2014/main" val="723736202"/>
                    </a:ext>
                  </a:extLst>
                </a:gridCol>
                <a:gridCol w="2597110">
                  <a:extLst>
                    <a:ext uri="{9D8B030D-6E8A-4147-A177-3AD203B41FA5}">
                      <a16:colId xmlns:a16="http://schemas.microsoft.com/office/drawing/2014/main" val="3631314786"/>
                    </a:ext>
                  </a:extLst>
                </a:gridCol>
              </a:tblGrid>
              <a:tr h="342327">
                <a:tc>
                  <a:txBody>
                    <a:bodyPr/>
                    <a:lstStyle/>
                    <a:p>
                      <a:pPr algn="ctr"/>
                      <a:r>
                        <a:rPr lang="en-US" altLang="en-US" sz="1400" b="1" dirty="0">
                          <a:solidFill>
                            <a:schemeClr val="tx1"/>
                          </a:solidFill>
                          <a:latin typeface="Times New Roman" panose="02020603050405020304" pitchFamily="18" charset="0"/>
                        </a:rPr>
                        <a:t>S.NO</a:t>
                      </a:r>
                      <a:endParaRPr lang="en-IN" dirty="0"/>
                    </a:p>
                  </a:txBody>
                  <a:tcPr/>
                </a:tc>
                <a:tc>
                  <a:txBody>
                    <a:bodyPr/>
                    <a:lstStyle/>
                    <a:p>
                      <a:pPr algn="ctr"/>
                      <a:r>
                        <a:rPr lang="en-US" altLang="en-US" sz="1400" b="1" dirty="0">
                          <a:solidFill>
                            <a:schemeClr val="tx1"/>
                          </a:solidFill>
                          <a:latin typeface="Times New Roman" panose="02020603050405020304" pitchFamily="18" charset="0"/>
                        </a:rPr>
                        <a:t>TITLE</a:t>
                      </a:r>
                      <a:endParaRPr lang="en-IN" dirty="0"/>
                    </a:p>
                  </a:txBody>
                  <a:tcPr/>
                </a:tc>
                <a:tc>
                  <a:txBody>
                    <a:bodyPr/>
                    <a:lstStyle/>
                    <a:p>
                      <a:pPr algn="ctr"/>
                      <a:r>
                        <a:rPr lang="en-US" altLang="en-US" sz="1400" b="1" dirty="0">
                          <a:solidFill>
                            <a:schemeClr val="tx1"/>
                          </a:solidFill>
                          <a:latin typeface="Times New Roman" panose="02020603050405020304" pitchFamily="18" charset="0"/>
                        </a:rPr>
                        <a:t>JOURNAL</a:t>
                      </a:r>
                      <a:endParaRPr lang="en-IN" dirty="0"/>
                    </a:p>
                  </a:txBody>
                  <a:tcPr/>
                </a:tc>
                <a:tc>
                  <a:txBody>
                    <a:bodyPr/>
                    <a:lstStyle/>
                    <a:p>
                      <a:pPr algn="ctr"/>
                      <a:r>
                        <a:rPr lang="en-IN" b="1" dirty="0">
                          <a:latin typeface="Times New Roman" panose="02020603050405020304" pitchFamily="18" charset="0"/>
                          <a:cs typeface="Times New Roman" panose="02020603050405020304" pitchFamily="18" charset="0"/>
                        </a:rPr>
                        <a:t>Year</a:t>
                      </a:r>
                    </a:p>
                  </a:txBody>
                  <a:tcPr/>
                </a:tc>
                <a:tc>
                  <a:txBody>
                    <a:bodyPr/>
                    <a:lstStyle/>
                    <a:p>
                      <a:pPr algn="ctr"/>
                      <a:r>
                        <a:rPr lang="en-US" altLang="en-US" sz="1400" b="1" dirty="0">
                          <a:solidFill>
                            <a:schemeClr val="tx1"/>
                          </a:solidFill>
                          <a:latin typeface="Times New Roman" panose="02020603050405020304" pitchFamily="18" charset="0"/>
                        </a:rPr>
                        <a:t>AUTHOR</a:t>
                      </a:r>
                      <a:endParaRPr lang="en-IN" dirty="0"/>
                    </a:p>
                  </a:txBody>
                  <a:tcPr/>
                </a:tc>
                <a:tc>
                  <a:txBody>
                    <a:bodyPr/>
                    <a:lstStyle/>
                    <a:p>
                      <a:pPr algn="ctr"/>
                      <a:r>
                        <a:rPr lang="en-US" sz="1400" b="1" dirty="0">
                          <a:solidFill>
                            <a:schemeClr val="tx1"/>
                          </a:solidFill>
                          <a:latin typeface="Times New Roman" panose="02020603050405020304" pitchFamily="18" charset="0"/>
                        </a:rPr>
                        <a:t>DESCRIPTION</a:t>
                      </a:r>
                      <a:endParaRPr lang="en-IN" dirty="0"/>
                    </a:p>
                  </a:txBody>
                  <a:tcPr/>
                </a:tc>
                <a:extLst>
                  <a:ext uri="{0D108BD9-81ED-4DB2-BD59-A6C34878D82A}">
                    <a16:rowId xmlns:a16="http://schemas.microsoft.com/office/drawing/2014/main" val="1601389112"/>
                  </a:ext>
                </a:extLst>
              </a:tr>
              <a:tr h="1512690">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Graphical Password Authentication.</a:t>
                      </a:r>
                    </a:p>
                  </a:txBody>
                  <a:tcPr/>
                </a:tc>
                <a:tc>
                  <a:txBody>
                    <a:bodyPr/>
                    <a:lstStyle/>
                    <a:p>
                      <a:pPr algn="l"/>
                      <a:r>
                        <a:rPr lang="en-GB" dirty="0">
                          <a:latin typeface="Times New Roman" panose="02020603050405020304" pitchFamily="18" charset="0"/>
                          <a:cs typeface="Times New Roman" panose="02020603050405020304" pitchFamily="18" charset="0"/>
                        </a:rPr>
                        <a:t>IJCSMC, Vol. 6, Issue. 6, pg.394 – 400.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2017</a:t>
                      </a:r>
                    </a:p>
                  </a:txBody>
                  <a:tcPr/>
                </a:tc>
                <a:tc>
                  <a:txBody>
                    <a:bodyPr/>
                    <a:lstStyle/>
                    <a:p>
                      <a:pPr algn="just"/>
                      <a:r>
                        <a:rPr lang="en-IN" dirty="0" err="1">
                          <a:latin typeface="Times New Roman" panose="02020603050405020304" pitchFamily="18" charset="0"/>
                          <a:cs typeface="Times New Roman" panose="02020603050405020304" pitchFamily="18" charset="0"/>
                        </a:rPr>
                        <a:t>Towseef</a:t>
                      </a:r>
                      <a:r>
                        <a:rPr lang="en-IN" dirty="0">
                          <a:latin typeface="Times New Roman" panose="02020603050405020304" pitchFamily="18" charset="0"/>
                          <a:cs typeface="Times New Roman" panose="02020603050405020304" pitchFamily="18" charset="0"/>
                        </a:rPr>
                        <a:t> Akram, Vakeel Ahmad , </a:t>
                      </a:r>
                      <a:r>
                        <a:rPr lang="en-IN" dirty="0" err="1">
                          <a:latin typeface="Times New Roman" panose="02020603050405020304" pitchFamily="18" charset="0"/>
                          <a:cs typeface="Times New Roman" panose="02020603050405020304" pitchFamily="18" charset="0"/>
                        </a:rPr>
                        <a:t>Israrul</a:t>
                      </a:r>
                      <a:r>
                        <a:rPr lang="en-IN" dirty="0">
                          <a:latin typeface="Times New Roman" panose="02020603050405020304" pitchFamily="18" charset="0"/>
                          <a:cs typeface="Times New Roman" panose="02020603050405020304" pitchFamily="18" charset="0"/>
                        </a:rPr>
                        <a:t> Haq , </a:t>
                      </a:r>
                      <a:r>
                        <a:rPr lang="en-IN" dirty="0" err="1">
                          <a:latin typeface="Times New Roman" panose="02020603050405020304" pitchFamily="18" charset="0"/>
                          <a:cs typeface="Times New Roman" panose="02020603050405020304" pitchFamily="18" charset="0"/>
                        </a:rPr>
                        <a:t>Monisa</a:t>
                      </a:r>
                      <a:r>
                        <a:rPr lang="en-IN" dirty="0">
                          <a:latin typeface="Times New Roman" panose="02020603050405020304" pitchFamily="18" charset="0"/>
                          <a:cs typeface="Times New Roman" panose="02020603050405020304" pitchFamily="18" charset="0"/>
                        </a:rPr>
                        <a:t> Nazir.</a:t>
                      </a: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dirty="0">
                          <a:latin typeface="Times New Roman" panose="02020603050405020304" pitchFamily="18" charset="0"/>
                          <a:cs typeface="Times New Roman" panose="02020603050405020304" pitchFamily="18" charset="0"/>
                        </a:rPr>
                        <a:t>Compares security</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dirty="0">
                          <a:latin typeface="Times New Roman" panose="02020603050405020304" pitchFamily="18" charset="0"/>
                          <a:cs typeface="Times New Roman" panose="02020603050405020304" pitchFamily="18" charset="0"/>
                        </a:rPr>
                        <a:t>Design principles of various schemes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dirty="0">
                          <a:latin typeface="Times New Roman" panose="02020603050405020304" pitchFamily="18" charset="0"/>
                          <a:cs typeface="Times New Roman" panose="02020603050405020304" pitchFamily="18" charset="0"/>
                        </a:rPr>
                        <a:t>Highlights the potential strengths, vulnerabilities, and user interaction patterns.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2593640"/>
                  </a:ext>
                </a:extLst>
              </a:tr>
              <a:tr h="1446381">
                <a:tc>
                  <a:txBody>
                    <a:bodyP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GB"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 Systematic Literature Review of Graphical Password Schemes.</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Times New Roman" panose="02020603050405020304" pitchFamily="18" charset="0"/>
                          <a:cs typeface="Times New Roman" panose="02020603050405020304" pitchFamily="18" charset="0"/>
                        </a:rPr>
                        <a:t>Journal of Computing Science and Engineering,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Times New Roman" panose="02020603050405020304" pitchFamily="18" charset="0"/>
                          <a:cs typeface="Times New Roman" panose="02020603050405020304" pitchFamily="18" charset="0"/>
                        </a:rPr>
                        <a:t>Vol. 14, No. 4, pp. 163-18.</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latin typeface="Times New Roman" panose="02020603050405020304" pitchFamily="18" charset="0"/>
                          <a:cs typeface="Times New Roman" panose="02020603050405020304" pitchFamily="18" charset="0"/>
                        </a:rPr>
                        <a:t>2020</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Tahmina</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Islam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Shammee</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Taslima</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Akter,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Muthmainna</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Mou, Farida Chowdhury*, and Md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Sadek</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Ferdous.</a:t>
                      </a: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a:latin typeface="Times New Roman" panose="02020603050405020304" pitchFamily="18" charset="0"/>
                          <a:cs typeface="Times New Roman" panose="02020603050405020304" pitchFamily="18" charset="0"/>
                        </a:rPr>
                        <a:t>Comprehensive review of graphical password schemes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err="1">
                          <a:latin typeface="Times New Roman" panose="02020603050405020304" pitchFamily="18" charset="0"/>
                          <a:cs typeface="Times New Roman" panose="02020603050405020304" pitchFamily="18" charset="0"/>
                        </a:rPr>
                        <a:t>Analyzing</a:t>
                      </a:r>
                      <a:r>
                        <a:rPr lang="en-GB" sz="1400" dirty="0">
                          <a:latin typeface="Times New Roman" panose="02020603050405020304" pitchFamily="18" charset="0"/>
                          <a:cs typeface="Times New Roman" panose="02020603050405020304" pitchFamily="18" charset="0"/>
                        </a:rPr>
                        <a:t> security</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a:latin typeface="Times New Roman" panose="02020603050405020304" pitchFamily="18" charset="0"/>
                          <a:cs typeface="Times New Roman" panose="02020603050405020304" pitchFamily="18" charset="0"/>
                        </a:rPr>
                        <a:t>Usability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a:latin typeface="Times New Roman" panose="02020603050405020304" pitchFamily="18" charset="0"/>
                          <a:cs typeface="Times New Roman" panose="02020603050405020304" pitchFamily="18" charset="0"/>
                        </a:rPr>
                        <a:t>Design features across diverse approaches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8524753"/>
                  </a:ext>
                </a:extLst>
              </a:tr>
              <a:tr h="1230923">
                <a:tc>
                  <a:txBody>
                    <a:bodyPr/>
                    <a:lstStyle/>
                    <a:p>
                      <a:pPr algn="ctr"/>
                      <a:r>
                        <a:rPr lang="en-US" dirty="0"/>
                        <a:t> </a:t>
                      </a:r>
                      <a:r>
                        <a:rPr lang="en-US" dirty="0">
                          <a:latin typeface="Times New Roman" panose="02020603050405020304" pitchFamily="18" charset="0"/>
                          <a:cs typeface="Times New Roman" panose="02020603050405020304" pitchFamily="18" charset="0"/>
                        </a:rPr>
                        <a:t> 6</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 Survey: Security Vulnerabilities and Protective Strategies for Graphical Passwords.</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pPr algn="l"/>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Times New Roman" panose="02020603050405020304" pitchFamily="18" charset="0"/>
                          <a:cs typeface="Times New Roman" panose="02020603050405020304" pitchFamily="18" charset="0"/>
                        </a:rPr>
                        <a:t>MDPI</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2024</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Zena Mohammad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Saadi,Ahmed</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T.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Sadiq,Omar</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Z. Akif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andAlaa</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K. Farhan.</a:t>
                      </a:r>
                    </a:p>
                    <a:p>
                      <a:pPr algn="just"/>
                      <a:endParaRPr lang="en-IN"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a:latin typeface="Times New Roman" panose="02020603050405020304" pitchFamily="18" charset="0"/>
                          <a:cs typeface="Times New Roman" panose="02020603050405020304" pitchFamily="18" charset="0"/>
                        </a:rPr>
                        <a:t>Explores common security vulnerabilities in graphical password systems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err="1">
                          <a:latin typeface="Times New Roman" panose="02020603050405020304" pitchFamily="18" charset="0"/>
                          <a:cs typeface="Times New Roman" panose="02020603050405020304" pitchFamily="18" charset="0"/>
                        </a:rPr>
                        <a:t>Analyzes</a:t>
                      </a:r>
                      <a:r>
                        <a:rPr lang="en-GB" sz="1400" dirty="0">
                          <a:latin typeface="Times New Roman" panose="02020603050405020304" pitchFamily="18" charset="0"/>
                          <a:cs typeface="Times New Roman" panose="02020603050405020304" pitchFamily="18" charset="0"/>
                        </a:rPr>
                        <a:t> their weaknesses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a:latin typeface="Times New Roman" panose="02020603050405020304" pitchFamily="18" charset="0"/>
                          <a:cs typeface="Times New Roman" panose="02020603050405020304" pitchFamily="18" charset="0"/>
                        </a:rPr>
                        <a:t>Presents protective strategies to enhance security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sz="1400" dirty="0">
                          <a:latin typeface="Times New Roman" panose="02020603050405020304" pitchFamily="18" charset="0"/>
                          <a:cs typeface="Times New Roman" panose="02020603050405020304" pitchFamily="18" charset="0"/>
                        </a:rPr>
                        <a:t>Prevent unauthorized access.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3089563"/>
                  </a:ext>
                </a:extLst>
              </a:tr>
            </a:tbl>
          </a:graphicData>
        </a:graphic>
      </p:graphicFrame>
    </p:spTree>
    <p:extLst>
      <p:ext uri="{BB962C8B-B14F-4D97-AF65-F5344CB8AC3E}">
        <p14:creationId xmlns:p14="http://schemas.microsoft.com/office/powerpoint/2010/main" val="1713529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EXISTING SYSTEM</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817743" y="1761921"/>
            <a:ext cx="9953896" cy="4240442"/>
          </a:xfrm>
        </p:spPr>
        <p:txBody>
          <a:bodyPr>
            <a:noAutofit/>
          </a:bodyPr>
          <a:lstStyle/>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Existing graphical password systems utilize recognition-based, recall-based, and cued-recall methods for user authentication.</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Recognition-based systems require users to select predefined images, while recall-based systems involve recreating patterns from memory.</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Some systems combine graphical elements with text inputs, enhancing security by leveraging multiple authentication methods.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 Despite usability benefits, these systems still face risks from shoulder surfing and attacks, highlighting the need for improved security designs.</a:t>
            </a:r>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8</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230560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0">
          <a:extLst>
            <a:ext uri="{FF2B5EF4-FFF2-40B4-BE49-F238E27FC236}">
              <a16:creationId xmlns:a16="http://schemas.microsoft.com/office/drawing/2014/main" id="{278E98E5-08BF-AB49-4109-429193C52FA9}"/>
            </a:ext>
          </a:extLst>
        </p:cNvPr>
        <p:cNvGrpSpPr/>
        <p:nvPr/>
      </p:nvGrpSpPr>
      <p:grpSpPr>
        <a:xfrm>
          <a:off x="0" y="0"/>
          <a:ext cx="0" cy="0"/>
          <a:chOff x="0" y="0"/>
          <a:chExt cx="0" cy="0"/>
        </a:xfrm>
      </p:grpSpPr>
      <p:sp>
        <p:nvSpPr>
          <p:cNvPr id="151" name="Google Shape;151;p1">
            <a:extLst>
              <a:ext uri="{FF2B5EF4-FFF2-40B4-BE49-F238E27FC236}">
                <a16:creationId xmlns:a16="http://schemas.microsoft.com/office/drawing/2014/main" id="{4158B520-AD42-9FF2-88CB-0155FA307658}"/>
              </a:ext>
            </a:extLst>
          </p:cNvPr>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    DISADVANTAGES OF EXISTING SYSTEM</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44ED555E-2BAA-C5E8-69E5-603825732E05}"/>
              </a:ext>
            </a:extLst>
          </p:cNvPr>
          <p:cNvSpPr>
            <a:spLocks noGrp="1"/>
          </p:cNvSpPr>
          <p:nvPr>
            <p:ph type="body" idx="1"/>
          </p:nvPr>
        </p:nvSpPr>
        <p:spPr>
          <a:xfrm>
            <a:off x="1004065" y="1752554"/>
            <a:ext cx="9953896" cy="3503929"/>
          </a:xfrm>
        </p:spPr>
        <p:txBody>
          <a:bodyPr>
            <a:noAutofit/>
          </a:bodyPr>
          <a:lstStyle/>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Users may be easily observed while entering their passwords, compromising security.</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Malicious software can capture user inputs, leading to unauthorized access.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Attackers can use predefined lists of graphical passwords to guess user credentials.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Some users may struggle with recalling complex graphical patterns, reducing effectiveness.</a:t>
            </a:r>
          </a:p>
          <a:p>
            <a:pPr algn="just">
              <a:lnSpc>
                <a:spcPct val="150000"/>
              </a:lnSpc>
              <a:spcBef>
                <a:spcPts val="325"/>
              </a:spcBef>
              <a:buClr>
                <a:srgbClr val="000000"/>
              </a:buClr>
              <a:buSzPct val="100000"/>
              <a:buFont typeface="Wingdings" panose="05000000000000000000" pitchFamily="2" charset="2"/>
              <a:buChar char="Ø"/>
              <a:defRPr/>
            </a:pPr>
            <a:r>
              <a:rPr lang="en-US" altLang="en-US" dirty="0">
                <a:solidFill>
                  <a:srgbClr val="000000"/>
                </a:solidFill>
                <a:latin typeface="Times New Roman" panose="02020603050405020304" pitchFamily="18" charset="0"/>
              </a:rPr>
              <a:t>As the number of users grows, maintaining and managing the graphical elements can become challenging.</a:t>
            </a:r>
          </a:p>
        </p:txBody>
      </p:sp>
      <p:sp>
        <p:nvSpPr>
          <p:cNvPr id="5" name="Slide Number Placeholder 4">
            <a:extLst>
              <a:ext uri="{FF2B5EF4-FFF2-40B4-BE49-F238E27FC236}">
                <a16:creationId xmlns:a16="http://schemas.microsoft.com/office/drawing/2014/main" id="{875A992C-1181-C287-DA25-326065585E8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pic>
        <p:nvPicPr>
          <p:cNvPr id="7" name="Picture 3">
            <a:extLst>
              <a:ext uri="{FF2B5EF4-FFF2-40B4-BE49-F238E27FC236}">
                <a16:creationId xmlns:a16="http://schemas.microsoft.com/office/drawing/2014/main" id="{A44B4933-F7D0-6E3D-044C-463B0E0F2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3E51E3A-3E12-9F57-DF04-FEAF9777EB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83D15E78-3DD1-DF00-2ACE-3381498793B0}"/>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9</a:t>
            </a:r>
            <a:endParaRPr lang="en-US" altLang="en-US" sz="1400" dirty="0">
              <a:solidFill>
                <a:srgbClr val="8B8B8B"/>
              </a:solidFill>
              <a:latin typeface="Calibri" panose="020F0502020204030204" pitchFamily="34" charset="0"/>
            </a:endParaRPr>
          </a:p>
        </p:txBody>
      </p:sp>
    </p:spTree>
    <p:extLst>
      <p:ext uri="{BB962C8B-B14F-4D97-AF65-F5344CB8AC3E}">
        <p14:creationId xmlns:p14="http://schemas.microsoft.com/office/powerpoint/2010/main" val="3361918785"/>
      </p:ext>
    </p:extLst>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TotalTime>
  <Words>1447</Words>
  <Application>Microsoft Office PowerPoint</Application>
  <PresentationFormat>Widescreen</PresentationFormat>
  <Paragraphs>182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Century Gothic</vt:lpstr>
      <vt:lpstr>Calibri</vt:lpstr>
      <vt:lpstr>Noto Sans Symbols</vt:lpstr>
      <vt:lpstr>Times New Roman</vt:lpstr>
      <vt:lpstr>Wingdings</vt:lpstr>
      <vt:lpstr>Arial</vt:lpstr>
      <vt:lpstr>Ion</vt:lpstr>
      <vt:lpstr>K.RAMAKRISHNAN COLLEGE OF TECHNOLOGY (AUTONOMOUS), TRICHY </vt:lpstr>
      <vt:lpstr>PRESENTATION OVERVIEW</vt:lpstr>
      <vt:lpstr>INTRODUCTION</vt:lpstr>
      <vt:lpstr>OBJECTIVE</vt:lpstr>
      <vt:lpstr>   ABSTRACT</vt:lpstr>
      <vt:lpstr>LITERATURE SURVEY</vt:lpstr>
      <vt:lpstr>LITERATURE SURVEY</vt:lpstr>
      <vt:lpstr>EXISTING SYSTEM</vt:lpstr>
      <vt:lpstr>    DISADVANTAGES OF EXISTING SYSTEM</vt:lpstr>
      <vt:lpstr>     PROPOSED SYSTEM</vt:lpstr>
      <vt:lpstr>SEQUENCE DIAGRAM</vt:lpstr>
      <vt:lpstr>      EXPLANATION OF PROPOSED SYSTEM</vt:lpstr>
      <vt:lpstr>    ADVANTAGES OF PROPOSED SYSTEM</vt:lpstr>
      <vt:lpstr>     RESULTS AND DISCUSSION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4</dc:title>
  <dc:creator>Rahini</dc:creator>
  <cp:lastModifiedBy>Fahmitha Nasrin</cp:lastModifiedBy>
  <cp:revision>72</cp:revision>
  <dcterms:created xsi:type="dcterms:W3CDTF">2024-02-06T09:37:00Z</dcterms:created>
  <dcterms:modified xsi:type="dcterms:W3CDTF">2024-11-05T09:53:20Z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49F7CAB07F0746DF982BF93406825009_12</vt:lpwstr>
  </property>
  <property fmtid="{D5CDD505-2E9C-101B-9397-08002B2CF9AE}" pid="3" name="KSOProductBuildVer">
    <vt:lpwstr>1033-12.2.0.13431</vt:lpwstr>
  </property>
</Properties>
</file>