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  <p:sldId id="260" r:id="rId8"/>
    <p:sldId id="262" r:id="rId9"/>
    <p:sldId id="264" r:id="rId10"/>
    <p:sldId id="263" r:id="rId11"/>
    <p:sldId id="272" r:id="rId12"/>
    <p:sldId id="265" r:id="rId13"/>
    <p:sldId id="266" r:id="rId14"/>
    <p:sldId id="267" r:id="rId15"/>
    <p:sldId id="268" r:id="rId16"/>
    <p:sldId id="269" r:id="rId17"/>
    <p:sldId id="283" r:id="rId18"/>
    <p:sldId id="285" r:id="rId19"/>
    <p:sldId id="284" r:id="rId20"/>
    <p:sldId id="286" r:id="rId21"/>
    <p:sldId id="288" r:id="rId22"/>
    <p:sldId id="270" r:id="rId23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0" userDrawn="1">
          <p15:clr>
            <a:srgbClr val="A4A3A4"/>
          </p15:clr>
        </p15:guide>
        <p15:guide id="2" pos="21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970"/>
        <p:guide pos="21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2A95B7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2A95B7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2A95B7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5467" y="2192346"/>
            <a:ext cx="3633065" cy="196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2A95B7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6762" y="1210693"/>
            <a:ext cx="6416675" cy="305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9927" y="4913333"/>
            <a:ext cx="207009" cy="199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hyperlink" Target="https://scholar.google.com/citations?user=zWo1gWUAAAAJ&amp;hl=en&amp;oi=sra" TargetMode="External"/><Relationship Id="rId2" Type="http://schemas.openxmlformats.org/officeDocument/2006/relationships/hyperlink" Target="https://scholar.google.com/citations?user=q51gOdIAAAAJ&amp;hl=en&amp;oi=sra" TargetMode="External"/><Relationship Id="rId1" Type="http://schemas.openxmlformats.org/officeDocument/2006/relationships/hyperlink" Target="https://scholar.google.com/citations?user=FI62FocAAAAJ&amp;hl=en&amp;oi=sr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275" y="986587"/>
            <a:ext cx="5142230" cy="7435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ts val="2900"/>
              </a:lnSpc>
            </a:pPr>
            <a:r>
              <a:rPr sz="2500" b="1" spc="-5" dirty="0">
                <a:solidFill>
                  <a:srgbClr val="980000"/>
                </a:solidFill>
                <a:latin typeface="Times New Roman" panose="02020603050405020304"/>
                <a:cs typeface="Times New Roman" panose="02020603050405020304"/>
              </a:rPr>
              <a:t>HAZARDOUS</a:t>
            </a:r>
            <a:r>
              <a:rPr sz="2500" b="1" spc="-50" dirty="0">
                <a:solidFill>
                  <a:srgbClr val="98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-5" dirty="0">
                <a:solidFill>
                  <a:srgbClr val="980000"/>
                </a:solidFill>
                <a:latin typeface="Times New Roman" panose="02020603050405020304"/>
                <a:cs typeface="Times New Roman" panose="02020603050405020304"/>
              </a:rPr>
              <a:t>GAS</a:t>
            </a:r>
            <a:r>
              <a:rPr sz="2500" b="1" spc="-45" dirty="0">
                <a:solidFill>
                  <a:srgbClr val="98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-5" dirty="0">
                <a:solidFill>
                  <a:srgbClr val="980000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br>
              <a:rPr sz="2500" b="1" spc="-5" dirty="0">
                <a:solidFill>
                  <a:srgbClr val="980000"/>
                </a:solidFill>
                <a:latin typeface="Times New Roman" panose="02020603050405020304"/>
                <a:cs typeface="Times New Roman" panose="02020603050405020304"/>
              </a:rPr>
            </a:br>
            <a:r>
              <a:rPr sz="2500" b="1" spc="-5" dirty="0">
                <a:solidFill>
                  <a:srgbClr val="98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b="1" spc="-5" dirty="0">
                <a:solidFill>
                  <a:srgbClr val="980000"/>
                </a:solidFill>
                <a:latin typeface="Times New Roman" panose="02020603050405020304"/>
                <a:cs typeface="Times New Roman" panose="02020603050405020304"/>
              </a:rPr>
              <a:t>              USING IoT</a:t>
            </a:r>
            <a:endParaRPr lang="en-US" sz="2500" b="1" spc="-5" dirty="0">
              <a:solidFill>
                <a:srgbClr val="98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874" y="2038275"/>
            <a:ext cx="3107055" cy="228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0"/>
              </a:lnSpc>
            </a:pP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BAL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b="1" spc="-114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19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AISHN</a:t>
            </a:r>
            <a:r>
              <a:rPr sz="1500" b="1" spc="-19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(8</a:t>
            </a:r>
            <a:r>
              <a:rPr sz="1500" b="1" spc="-8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1721001004)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174" y="2246555"/>
            <a:ext cx="6941184" cy="204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67100">
              <a:lnSpc>
                <a:spcPct val="100000"/>
              </a:lnSpc>
              <a:spcBef>
                <a:spcPts val="100"/>
              </a:spcBef>
            </a:pPr>
            <a:r>
              <a:rPr sz="1500" b="1" spc="-114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AHMITH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b="1" spc="-8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NASRI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(8</a:t>
            </a:r>
            <a:r>
              <a:rPr sz="1500" b="1" spc="-8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1721001008)  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KEE</a:t>
            </a:r>
            <a:r>
              <a:rPr sz="1500" b="1" spc="-5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b="1" spc="-8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(8</a:t>
            </a:r>
            <a:r>
              <a:rPr sz="1500" b="1" spc="-8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1721001017)  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SANDH</a:t>
            </a:r>
            <a:r>
              <a:rPr sz="1500" b="1" spc="-140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b="1" spc="-8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SHALIN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(8</a:t>
            </a:r>
            <a:r>
              <a:rPr sz="1500" b="1" spc="-8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1721001035)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797935">
              <a:lnSpc>
                <a:spcPct val="100000"/>
              </a:lnSpc>
            </a:pPr>
            <a:r>
              <a:rPr sz="16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lang="en-US" sz="16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UIDE</a:t>
            </a:r>
            <a:r>
              <a:rPr sz="1600" b="1" spc="-50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NAME: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549140" marR="5080" indent="10795">
              <a:lnSpc>
                <a:spcPct val="100000"/>
              </a:lnSpc>
            </a:pPr>
            <a:r>
              <a:rPr lang="en-US" sz="16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Mrs.S.</a:t>
            </a:r>
            <a:r>
              <a:rPr sz="16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PRAB</a:t>
            </a:r>
            <a:r>
              <a:rPr sz="16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SR</a:t>
            </a:r>
            <a:r>
              <a:rPr sz="16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M.E</a:t>
            </a:r>
            <a:r>
              <a:rPr lang="en-US" sz="16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.,</a:t>
            </a:r>
            <a:r>
              <a:rPr sz="16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6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ASSIS</a:t>
            </a:r>
            <a:r>
              <a:rPr sz="1600" b="1" spc="-120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6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-30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PROFESSOR  DE</a:t>
            </a:r>
            <a:r>
              <a:rPr sz="1600" b="1" spc="-120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-60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TMEN</a:t>
            </a:r>
            <a:r>
              <a:rPr sz="16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-3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b="1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00" b="1" spc="-150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742950"/>
            <a:ext cx="4064000" cy="467360"/>
          </a:xfrm>
        </p:spPr>
        <p:txBody>
          <a:bodyPr wrap="square">
            <a:noAutofit/>
          </a:bodyPr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        ADVANTAGES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95400" y="1504950"/>
            <a:ext cx="6697345" cy="2502535"/>
          </a:xfrm>
        </p:spPr>
        <p:txBody>
          <a:bodyPr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Early Warning</a:t>
            </a:r>
            <a:endParaRPr 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Safety</a:t>
            </a:r>
            <a:endParaRPr 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1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Health Presentation</a:t>
            </a:r>
            <a:endParaRPr 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1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Process Amendment</a:t>
            </a:r>
            <a:endParaRPr 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1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Budget Friendly</a:t>
            </a:r>
            <a:endParaRPr 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sz="14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Remote Monitoring</a:t>
            </a:r>
            <a:endParaRPr lang="en-US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9976" y="919519"/>
            <a:ext cx="384175" cy="1651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sz="9600" spc="-565" dirty="0">
                <a:solidFill>
                  <a:srgbClr val="2A95B7"/>
                </a:solidFill>
                <a:latin typeface="Lucida Sans Unicode" panose="020B0602030504020204"/>
                <a:cs typeface="Lucida Sans Unicode" panose="020B0602030504020204"/>
              </a:rPr>
              <a:t>“</a:t>
            </a:r>
            <a:endParaRPr sz="9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634365"/>
            <a:ext cx="3632835" cy="54864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ARCHITECTURE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66725" y="4830225"/>
            <a:ext cx="577274" cy="3132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2600" y="1047750"/>
            <a:ext cx="5978525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839" y="855991"/>
            <a:ext cx="24377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25" dirty="0">
                <a:latin typeface="Times New Roman" panose="02020603050405020304"/>
                <a:cs typeface="Times New Roman" panose="02020603050405020304"/>
              </a:rPr>
              <a:t>EXPLANATION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305" y="1579245"/>
            <a:ext cx="6262370" cy="257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Hazardous gas is detected by the sensor.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21640" algn="l"/>
              </a:tabLst>
            </a:pPr>
            <a:r>
              <a:rPr sz="14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detection is notified by a red light signal.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21640" algn="l"/>
              </a:tabLst>
            </a:pPr>
            <a:r>
              <a:rPr sz="14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This signal automatically turns on the exhaust fan.</a:t>
            </a:r>
            <a:endParaRPr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21640" algn="l"/>
              </a:tabLst>
            </a:pPr>
            <a:r>
              <a:rPr sz="14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 note of “Gas Detected” is displayed in the LCD Screen.</a:t>
            </a:r>
            <a:endParaRPr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21640" algn="l"/>
              </a:tabLst>
            </a:pPr>
            <a:r>
              <a:rPr sz="14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Finally a message and a call alert is given to the client. </a:t>
            </a:r>
            <a:endParaRPr lang="en-US" sz="1400" spc="-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66725" y="4830225"/>
            <a:ext cx="577274" cy="313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405" y="655566"/>
            <a:ext cx="22637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149" y="1305414"/>
            <a:ext cx="6104890" cy="273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Detecting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hazardous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gases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paramount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safety.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422275" marR="5080" indent="-409575">
              <a:lnSpc>
                <a:spcPts val="1650"/>
              </a:lnSpc>
              <a:spcBef>
                <a:spcPts val="1175"/>
              </a:spcBef>
              <a:tabLst>
                <a:tab pos="421640" algn="l"/>
              </a:tabLst>
            </a:pPr>
            <a:r>
              <a:rPr sz="14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Utilizing advanced sensors and 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technology,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rapid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identification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these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gases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-3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achievable</a:t>
            </a:r>
            <a:r>
              <a:rPr sz="1400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421640" algn="l"/>
              </a:tabLst>
            </a:pPr>
            <a:r>
              <a:rPr sz="14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Early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prevents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disasters.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66090" algn="l"/>
              </a:tabLst>
            </a:pPr>
            <a:r>
              <a:rPr sz="14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Real-time</a:t>
            </a:r>
            <a:r>
              <a:rPr sz="1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continuous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surveillance.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66090" algn="l"/>
              </a:tabLst>
            </a:pPr>
            <a:r>
              <a:rPr sz="14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Embracing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efficient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mechanisms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stands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cornerstone</a:t>
            </a:r>
            <a:r>
              <a:rPr sz="1400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66725" y="4830225"/>
            <a:ext cx="577274" cy="313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</a:fld>
            <a:endParaRPr spc="-9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1552" y="746942"/>
            <a:ext cx="2734310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sz="2600" b="1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600" b="1" spc="-10" dirty="0">
                <a:latin typeface="Times New Roman" panose="02020603050405020304"/>
                <a:cs typeface="Times New Roman" panose="02020603050405020304"/>
              </a:rPr>
              <a:t>TUR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WORK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149" y="1579538"/>
            <a:ext cx="6564630" cy="2010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22275" marR="5080" indent="-409575">
              <a:lnSpc>
                <a:spcPts val="1650"/>
              </a:lnSpc>
              <a:spcBef>
                <a:spcPts val="180"/>
              </a:spcBef>
              <a:tabLst>
                <a:tab pos="421640" algn="l"/>
              </a:tabLst>
            </a:pPr>
            <a:r>
              <a:rPr sz="14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sz="1400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Alert Mechanism </a:t>
            </a:r>
            <a:r>
              <a:rPr sz="1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Create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 robust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alert system to warn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 case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of gas detection </a:t>
            </a:r>
            <a:r>
              <a:rPr sz="1400" spc="-3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above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safe levels.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422275" marR="30480" indent="-409575">
              <a:lnSpc>
                <a:spcPts val="1650"/>
              </a:lnSpc>
              <a:spcBef>
                <a:spcPts val="1125"/>
              </a:spcBef>
              <a:tabLst>
                <a:tab pos="421640" algn="l"/>
              </a:tabLst>
            </a:pPr>
            <a:r>
              <a:rPr sz="14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sz="1400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Integration </a:t>
            </a:r>
            <a:r>
              <a:rPr sz="1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hardware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and software components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seamless integration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-3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sensors,data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preprocessing ,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alert mechanisms.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422275" marR="168910" indent="-409575">
              <a:lnSpc>
                <a:spcPts val="1650"/>
              </a:lnSpc>
              <a:spcBef>
                <a:spcPts val="1125"/>
              </a:spcBef>
              <a:tabLst>
                <a:tab pos="421640" algn="l"/>
              </a:tabLst>
            </a:pPr>
            <a:r>
              <a:rPr sz="14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sz="1400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Power Efficiency </a:t>
            </a:r>
            <a:r>
              <a:rPr sz="1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Optimize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power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consumption to extend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battery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life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minimize </a:t>
            </a:r>
            <a:r>
              <a:rPr sz="1400" spc="-3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energy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usage,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especially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portable or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remote deployment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scenarios.</a:t>
            </a:r>
            <a:endParaRPr sz="1400" spc="-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66725" y="4830225"/>
            <a:ext cx="577274" cy="313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</a:fld>
            <a:endParaRPr spc="-9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511" y="855991"/>
            <a:ext cx="22453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REFERENCES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6875" y="1450500"/>
            <a:ext cx="7021195" cy="2707005"/>
          </a:xfrm>
          <a:custGeom>
            <a:avLst/>
            <a:gdLst/>
            <a:ahLst/>
            <a:cxnLst/>
            <a:rect l="l" t="t" r="r" b="b"/>
            <a:pathLst>
              <a:path w="7021195" h="2707004">
                <a:moveTo>
                  <a:pt x="7020899" y="2706899"/>
                </a:moveTo>
                <a:lnTo>
                  <a:pt x="0" y="2706899"/>
                </a:lnTo>
                <a:lnTo>
                  <a:pt x="0" y="0"/>
                </a:lnTo>
                <a:lnTo>
                  <a:pt x="7020899" y="0"/>
                </a:lnTo>
                <a:lnTo>
                  <a:pt x="7020899" y="2706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6449" y="1490760"/>
            <a:ext cx="6149340" cy="21272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10"/>
              </a:spcBef>
              <a:buFont typeface="Microsoft Sans Serif" panose="020B0604020202020204"/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Ramya,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Palaniappan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International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Journal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Distributed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…,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2012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academia.edu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32740" indent="-320675">
              <a:lnSpc>
                <a:spcPct val="100000"/>
              </a:lnSpc>
              <a:spcBef>
                <a:spcPts val="210"/>
              </a:spcBef>
              <a:buFont typeface="Microsoft Sans Serif" panose="020B0604020202020204"/>
              <a:buChar char="●"/>
              <a:tabLst>
                <a:tab pos="332740" algn="l"/>
                <a:tab pos="333375" algn="l"/>
              </a:tabLst>
            </a:pPr>
            <a:r>
              <a:rPr lang="en-US" sz="1200" spc="-5" dirty="0">
                <a:latin typeface="Times New Roman" panose="02020603050405020304"/>
                <a:cs typeface="Times New Roman" panose="02020603050405020304"/>
              </a:rPr>
              <a:t>SH Cho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JM Suh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TH Eom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1200" spc="-5" dirty="0">
                <a:latin typeface="Times New Roman" panose="02020603050405020304"/>
                <a:cs typeface="Times New Roman" panose="02020603050405020304"/>
              </a:rPr>
              <a:t>T Kim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HW Jang</a:t>
            </a:r>
            <a:r>
              <a:rPr sz="1200" dirty="0"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Electronic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Materials Letters,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2021 -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Springer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32740" indent="-320675">
              <a:lnSpc>
                <a:spcPct val="100000"/>
              </a:lnSpc>
              <a:spcBef>
                <a:spcPts val="210"/>
              </a:spcBef>
              <a:buFont typeface="Microsoft Sans Serif" panose="020B0604020202020204"/>
              <a:buChar char="●"/>
              <a:tabLst>
                <a:tab pos="332740" algn="l"/>
                <a:tab pos="333375" algn="l"/>
              </a:tabLst>
            </a:pP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KR Katole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Bagade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Bangade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Soni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- International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Journa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…, 2016 -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academia.edu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32740" indent="-320675">
              <a:lnSpc>
                <a:spcPct val="100000"/>
              </a:lnSpc>
              <a:spcBef>
                <a:spcPts val="210"/>
              </a:spcBef>
              <a:buFont typeface="Microsoft Sans Serif" panose="020B0604020202020204"/>
              <a:buChar char="●"/>
              <a:tabLst>
                <a:tab pos="332740" algn="l"/>
                <a:tab pos="333375" algn="l"/>
              </a:tabLst>
            </a:pP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A Somov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Barano</a:t>
            </a:r>
            <a:r>
              <a:rPr sz="1200" spc="-8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 D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Spirjaki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Actuator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Physical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2014 -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Elsevier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32740" indent="-320675">
              <a:lnSpc>
                <a:spcPct val="100000"/>
              </a:lnSpc>
              <a:spcBef>
                <a:spcPts val="210"/>
              </a:spcBef>
              <a:buFont typeface="Microsoft Sans Serif" panose="020B0604020202020204"/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JUALAYBA,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REGIO,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QUIOZON…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- 2018 IEEE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10th …, 2018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ieeexplore.ieee.org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32740" indent="-320675">
              <a:lnSpc>
                <a:spcPct val="100000"/>
              </a:lnSpc>
              <a:spcBef>
                <a:spcPts val="210"/>
              </a:spcBef>
              <a:buFont typeface="Microsoft Sans Serif" panose="020B0604020202020204"/>
              <a:buChar char="●"/>
              <a:tabLst>
                <a:tab pos="332740" algn="l"/>
                <a:tab pos="333375" algn="l"/>
              </a:tabLst>
            </a:pP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MFR AL-okby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 S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Neubert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Roddelkopf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K Thurow</a:t>
            </a:r>
            <a:r>
              <a:rPr sz="1200" spc="5" dirty="0"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2021 -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mdpi.com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32740" indent="-320675">
              <a:lnSpc>
                <a:spcPct val="100000"/>
              </a:lnSpc>
              <a:spcBef>
                <a:spcPts val="210"/>
              </a:spcBef>
              <a:buFont typeface="Microsoft Sans Serif" panose="020B0604020202020204"/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Cen,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Yao,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spc="5" dirty="0">
                <a:latin typeface="Times New Roman" panose="02020603050405020304"/>
                <a:cs typeface="Times New Roman" panose="02020603050405020304"/>
              </a:rPr>
              <a:t>Q Wang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Xiong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Chinese Journal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Chemical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Engineering,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2018 -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Elsevier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32740" indent="-320675">
              <a:lnSpc>
                <a:spcPct val="100000"/>
              </a:lnSpc>
              <a:spcBef>
                <a:spcPts val="210"/>
              </a:spcBef>
              <a:buFont typeface="Microsoft Sans Serif" panose="020B0604020202020204"/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Wang,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Chen,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Wang,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Zhou,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Hu…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…,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2021 -</a:t>
            </a:r>
            <a:r>
              <a:rPr sz="12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ACS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Publications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32740" indent="-320675">
              <a:lnSpc>
                <a:spcPct val="100000"/>
              </a:lnSpc>
              <a:spcBef>
                <a:spcPts val="210"/>
              </a:spcBef>
              <a:buFont typeface="Microsoft Sans Serif" panose="020B0604020202020204"/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MM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Kotarski, </a:t>
            </a:r>
            <a:r>
              <a:rPr lang="en-US" sz="1200" spc="-5" dirty="0">
                <a:latin typeface="Times New Roman" panose="02020603050405020304"/>
                <a:cs typeface="Times New Roman" panose="02020603050405020304"/>
              </a:rPr>
              <a:t>JM Smulko</a:t>
            </a:r>
            <a:r>
              <a:rPr sz="1200" spc="-5" dirty="0">
                <a:latin typeface="Times New Roman" panose="02020603050405020304"/>
                <a:cs typeface="Times New Roman" panose="02020603050405020304"/>
                <a:hlinkClick r:id="rId3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Fluctuation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Noise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Letters,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2010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World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Scientific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32740" indent="-320675">
              <a:lnSpc>
                <a:spcPct val="100000"/>
              </a:lnSpc>
              <a:spcBef>
                <a:spcPts val="210"/>
              </a:spcBef>
              <a:buFont typeface="Microsoft Sans Serif" panose="020B0604020202020204"/>
              <a:buChar char="●"/>
              <a:tabLst>
                <a:tab pos="332740" algn="l"/>
                <a:tab pos="333375" algn="l"/>
              </a:tabLst>
            </a:pP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E Hawe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C Fitzpatrick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 P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Chambers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spc="15" dirty="0">
                <a:latin typeface="Times New Roman" panose="02020603050405020304"/>
                <a:cs typeface="Times New Roman" panose="02020603050405020304"/>
              </a:rPr>
              <a:t>G Dooly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… -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Actuator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…, 2008 -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Elsevier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6725" y="4830225"/>
            <a:ext cx="577274" cy="3132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</a:fld>
            <a:endParaRPr spc="-9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81200" y="1200150"/>
            <a:ext cx="4572000" cy="3035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/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#include &lt;LiquidCrystal.h&gt;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#include &lt;SoftwareSerial.h&gt; // Library for software serial communication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LiquidCrystal lcd(5, 6, 8, 9, 10, 11);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SoftwareSerial gsmSerial(7, 12); // RX, TX for the GSM module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int redled = 2;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int greenled = 3;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int buzzer = 4;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int sensor = A0;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int sensorThresh = 400;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String phoneNumber = "+1234567890";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// Replace with your phone number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  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286000" y="819150"/>
            <a:ext cx="457200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SAMPLE CODE</a:t>
            </a:r>
            <a:endParaRPr lang="en-US" sz="26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28800" y="501015"/>
            <a:ext cx="5024120" cy="39204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setup() {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pinMode(redled, OUTPUT);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pinMode(greenled, OUTPUT);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pinMode(buzzer, OUTPUT);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pinMode(sensor, INPUT);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Serial.begin(9600);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gsmSerial.begin(9600); // Initialize software serial for GSM module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lcd.begin(16, 2);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sendSMS(String message) {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gsmSerial.println("AT+CMGF=1"); // Set the GSM module to text mode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delay(1000);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gsmSerial.print("AT+CMGS=\"");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gsmSerial.print(phoneNumber);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gsmSerial.println("\"");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delay(1000);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gsmSerial.println(message);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delay(1000);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gsmSerial.write(26); // End SMS command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delay(1000);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81200" y="514350"/>
            <a:ext cx="4572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makeCall() {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gsmSerial.println("ATD" + phoneNumber + ";"); // Call the specified number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delay(1000);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loop() {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int analogValue = analogRead(sensor);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Serial.print(analogValue);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if (analogValue &gt; sensorThresh) </a:t>
            </a:r>
            <a:endParaRPr 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digitalWrite(redled, HIGH);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digitalWrite(greenled, LOW);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tone(buzzer, 1000, 10000);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lcd.clear();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lcd.setCursor(0, 1);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lcd.print("ALERT");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delay(1000);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lcd.clear();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lcd.setCursor(0, 1);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lcd.print("EVACUATE");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delay(1000);</a:t>
            </a:r>
            <a:endParaRPr 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81200" y="666750"/>
            <a:ext cx="457200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Send SMS alert and make a call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sendSMS("Hazardous gas detected! Evacuate immediately.");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makeCall();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else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{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digitalWrite(greenled, HIGH);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digitalWrite(redled, LOW);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noTone(buzzer);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lcd.clear();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lcd.setCursor(0, 0);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lcd.print("SAFE");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delay(1000);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lcd.clear();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lcd.setCursor(0, 1);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lcd.print("ALL CLEAR");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delay(1000);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524" y="854976"/>
            <a:ext cx="19615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ABSTRACT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2090" y="1504950"/>
            <a:ext cx="6413500" cy="2237740"/>
          </a:xfrm>
          <a:prstGeom prst="rect">
            <a:avLst/>
          </a:prstGeom>
        </p:spPr>
        <p:txBody>
          <a:bodyPr vert="horz" wrap="square" lIns="0" tIns="22225" rIns="0" bIns="0" rtlCol="0">
            <a:noAutofit/>
          </a:bodyPr>
          <a:lstStyle/>
          <a:p>
            <a:pPr marL="12700" marR="5080" indent="914400" algn="just">
              <a:lnSpc>
                <a:spcPct val="150000"/>
              </a:lnSpc>
              <a:spcBef>
                <a:spcPts val="175"/>
              </a:spcBef>
            </a:pPr>
            <a:r>
              <a:rPr sz="1400" spc="-5" dirty="0">
                <a:solidFill>
                  <a:srgbClr val="222222"/>
                </a:solidFill>
                <a:latin typeface="Times New Roman" panose="02020603050405020304"/>
                <a:cs typeface="Times New Roman" panose="02020603050405020304"/>
              </a:rPr>
              <a:t>The Hazardous Gas Detection System </a:t>
            </a:r>
            <a:r>
              <a:rPr lang="en-US" sz="1400" spc="-5" dirty="0">
                <a:solidFill>
                  <a:srgbClr val="222222"/>
                </a:solidFill>
                <a:latin typeface="Times New Roman" panose="02020603050405020304"/>
                <a:cs typeface="Times New Roman" panose="02020603050405020304"/>
              </a:rPr>
              <a:t>using IOT integrates bizarre sensor Technology, data analysis and wireless communication to provide early detection of hazardous gases to all surroundings.The core components used are advanced gas sensor like </a:t>
            </a:r>
            <a:r>
              <a:rPr lang="en-US" sz="1400" b="1" spc="-5" dirty="0">
                <a:solidFill>
                  <a:srgbClr val="222222"/>
                </a:solidFill>
                <a:latin typeface="Times New Roman" panose="02020603050405020304"/>
                <a:cs typeface="Times New Roman" panose="02020603050405020304"/>
              </a:rPr>
              <a:t>MQ6</a:t>
            </a:r>
            <a:r>
              <a:rPr lang="en-US" sz="1400" spc="-5" dirty="0">
                <a:solidFill>
                  <a:srgbClr val="222222"/>
                </a:solidFill>
                <a:latin typeface="Times New Roman" panose="02020603050405020304"/>
                <a:cs typeface="Times New Roman" panose="02020603050405020304"/>
              </a:rPr>
              <a:t>.The project implies a significant step towards creating smarter, safer and more resilient environment through the integration of advanced technology in gas detection and monitoring.</a:t>
            </a:r>
            <a:endParaRPr lang="en-US" sz="1400" spc="-5" dirty="0">
              <a:solidFill>
                <a:srgbClr val="222222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66725" y="4830225"/>
            <a:ext cx="577274" cy="3132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819400" y="666750"/>
            <a:ext cx="3632835" cy="54991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Sample Output</a:t>
            </a:r>
            <a:endParaRPr lang="en-US" sz="2600" b="1" spc="-5" dirty="0"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pic>
        <p:nvPicPr>
          <p:cNvPr id="3" name="Content Placeholder 2" descr="Screenshot (3)"/>
          <p:cNvPicPr>
            <a:picLocks noChangeAspect="1"/>
          </p:cNvPicPr>
          <p:nvPr>
            <p:ph sz="half" idx="2"/>
          </p:nvPr>
        </p:nvPicPr>
        <p:blipFill>
          <a:blip r:embed="rId1"/>
          <a:srcRect t="11660"/>
          <a:stretch>
            <a:fillRect/>
          </a:stretch>
        </p:blipFill>
        <p:spPr>
          <a:xfrm>
            <a:off x="1447800" y="1123950"/>
            <a:ext cx="6550660" cy="31457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990" y="2192655"/>
            <a:ext cx="7106920" cy="1675130"/>
          </a:xfrm>
          <a:prstGeom prst="rect">
            <a:avLst/>
          </a:prstGeom>
        </p:spPr>
        <p:txBody>
          <a:bodyPr vert="horz" wrap="square" lIns="0" tIns="436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40"/>
              </a:spcBef>
            </a:pPr>
            <a:r>
              <a:rPr spc="-675" dirty="0"/>
              <a:t>T</a:t>
            </a:r>
            <a:r>
              <a:rPr lang="en-US" spc="-675" dirty="0"/>
              <a:t> </a:t>
            </a:r>
            <a:r>
              <a:rPr spc="-675" dirty="0"/>
              <a:t>H</a:t>
            </a:r>
            <a:r>
              <a:rPr lang="en-US" spc="-675" dirty="0"/>
              <a:t> </a:t>
            </a:r>
            <a:r>
              <a:rPr spc="-675" dirty="0"/>
              <a:t>A</a:t>
            </a:r>
            <a:r>
              <a:rPr lang="en-US" spc="-675" dirty="0"/>
              <a:t> </a:t>
            </a:r>
            <a:r>
              <a:rPr spc="-675" dirty="0"/>
              <a:t>N</a:t>
            </a:r>
            <a:r>
              <a:rPr lang="en-US" spc="-675" dirty="0"/>
              <a:t> </a:t>
            </a:r>
            <a:r>
              <a:rPr spc="-675" dirty="0"/>
              <a:t>K</a:t>
            </a:r>
            <a:r>
              <a:rPr spc="-430" dirty="0"/>
              <a:t> </a:t>
            </a:r>
            <a:r>
              <a:rPr lang="en-US" spc="-430" dirty="0"/>
              <a:t> </a:t>
            </a:r>
            <a:r>
              <a:rPr spc="-690" dirty="0"/>
              <a:t>Y</a:t>
            </a:r>
            <a:r>
              <a:rPr lang="en-US" spc="-690" dirty="0"/>
              <a:t> </a:t>
            </a:r>
            <a:r>
              <a:rPr spc="-690" dirty="0"/>
              <a:t>O</a:t>
            </a:r>
            <a:r>
              <a:rPr lang="en-US" spc="-690" dirty="0"/>
              <a:t> </a:t>
            </a:r>
            <a:r>
              <a:rPr spc="-690" dirty="0"/>
              <a:t>U</a:t>
            </a:r>
            <a:r>
              <a:rPr spc="-430" dirty="0"/>
              <a:t> </a:t>
            </a:r>
            <a:r>
              <a:rPr spc="-725" dirty="0"/>
              <a:t>!</a:t>
            </a:r>
            <a:endParaRPr spc="-725" dirty="0"/>
          </a:p>
          <a:p>
            <a:pPr marL="400685" marR="391795" algn="ctr">
              <a:lnSpc>
                <a:spcPct val="134000"/>
              </a:lnSpc>
              <a:spcBef>
                <a:spcPts val="210"/>
              </a:spcBef>
            </a:pPr>
            <a:endParaRPr sz="1400" spc="15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18544" y="632575"/>
            <a:ext cx="359522" cy="349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343" y="3448586"/>
            <a:ext cx="255288" cy="2489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6725" y="4830225"/>
            <a:ext cx="577274" cy="3132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22251" y="981962"/>
            <a:ext cx="1622024" cy="17111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2495" y="746975"/>
            <a:ext cx="359522" cy="3492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</a:fld>
            <a:endParaRPr spc="-9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99" y="859900"/>
            <a:ext cx="2565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0999" y="1565080"/>
            <a:ext cx="5866130" cy="210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15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lang="en-US" sz="15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   </a:t>
            </a:r>
            <a:r>
              <a:rPr sz="1500" spc="12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500" spc="1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afeguarding </a:t>
            </a:r>
            <a:r>
              <a:rPr sz="1500" spc="-3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lives</a:t>
            </a:r>
            <a:r>
              <a:rPr sz="15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and the environment</a:t>
            </a:r>
            <a:r>
              <a:rPr sz="1500" spc="-5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1500" spc="-5" dirty="0">
              <a:solidFill>
                <a:srgbClr val="434343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31800" marR="5080" indent="-4191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sz="15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Epitomizes as</a:t>
            </a:r>
            <a:r>
              <a:rPr lang="en-US" sz="15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15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igilant</a:t>
            </a:r>
            <a:r>
              <a:rPr sz="1500" spc="-15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5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guardian</a:t>
            </a:r>
            <a:r>
              <a:rPr lang="en-US" sz="1500" dirty="0">
                <a:solidFill>
                  <a:srgbClr val="434343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sz="1500" dirty="0">
              <a:solidFill>
                <a:srgbClr val="434343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431800" marR="12065" indent="-419100">
              <a:lnSpc>
                <a:spcPct val="100000"/>
              </a:lnSpc>
              <a:tabLst>
                <a:tab pos="431165" algn="l"/>
              </a:tabLst>
            </a:pPr>
            <a:r>
              <a:rPr sz="15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Exemplifies a</a:t>
            </a:r>
            <a:r>
              <a:rPr lang="en-US" sz="15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5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esponsive</a:t>
            </a:r>
            <a:r>
              <a:rPr sz="1500" spc="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shield</a:t>
            </a:r>
            <a:r>
              <a:rPr lang="en-US" sz="15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sz="1500" spc="-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31800" marR="12065" indent="-419100">
              <a:lnSpc>
                <a:spcPct val="100000"/>
              </a:lnSpc>
              <a:tabLst>
                <a:tab pos="431165" algn="l"/>
              </a:tabLst>
            </a:pPr>
            <a:endParaRPr sz="15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31800" marR="10160" indent="-419100">
              <a:lnSpc>
                <a:spcPct val="100000"/>
              </a:lnSpc>
              <a:tabLst>
                <a:tab pos="431165" algn="l"/>
              </a:tabLst>
            </a:pPr>
            <a:r>
              <a:rPr sz="15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	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 as sentinels.</a:t>
            </a:r>
            <a:endParaRPr lang="en-US" sz="1500" spc="-5" dirty="0">
              <a:solidFill>
                <a:srgbClr val="434343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31800" marR="10160" indent="-419100">
              <a:lnSpc>
                <a:spcPct val="100000"/>
              </a:lnSpc>
              <a:tabLst>
                <a:tab pos="431165" algn="l"/>
              </a:tabLst>
            </a:pPr>
            <a:endParaRPr sz="1500" spc="-5" dirty="0">
              <a:solidFill>
                <a:srgbClr val="434343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31800" marR="10160" indent="-419100" algn="l">
              <a:lnSpc>
                <a:spcPct val="100000"/>
              </a:lnSpc>
              <a:tabLst>
                <a:tab pos="431165" algn="l"/>
              </a:tabLst>
            </a:pPr>
            <a:r>
              <a:rPr sz="15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lang="en-US" sz="15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   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Provides a </a:t>
            </a:r>
            <a:r>
              <a:rPr sz="15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swift</a:t>
            </a:r>
            <a:r>
              <a:rPr sz="1500" spc="204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response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sz="150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6813" y="572111"/>
            <a:ext cx="924560" cy="850900"/>
          </a:xfrm>
          <a:custGeom>
            <a:avLst/>
            <a:gdLst/>
            <a:ahLst/>
            <a:cxnLst/>
            <a:rect l="l" t="t" r="r" b="b"/>
            <a:pathLst>
              <a:path w="924560" h="850900">
                <a:moveTo>
                  <a:pt x="482860" y="791209"/>
                </a:moveTo>
                <a:lnTo>
                  <a:pt x="423663" y="787399"/>
                </a:lnTo>
                <a:lnTo>
                  <a:pt x="373918" y="781049"/>
                </a:lnTo>
                <a:lnTo>
                  <a:pt x="325499" y="768349"/>
                </a:lnTo>
                <a:lnTo>
                  <a:pt x="301290" y="761999"/>
                </a:lnTo>
                <a:lnTo>
                  <a:pt x="232697" y="734059"/>
                </a:lnTo>
                <a:lnTo>
                  <a:pt x="188313" y="708659"/>
                </a:lnTo>
                <a:lnTo>
                  <a:pt x="145256" y="676909"/>
                </a:lnTo>
                <a:lnTo>
                  <a:pt x="107615" y="641349"/>
                </a:lnTo>
                <a:lnTo>
                  <a:pt x="72628" y="601979"/>
                </a:lnTo>
                <a:lnTo>
                  <a:pt x="44383" y="557529"/>
                </a:lnTo>
                <a:lnTo>
                  <a:pt x="21556" y="510539"/>
                </a:lnTo>
                <a:lnTo>
                  <a:pt x="6743" y="461009"/>
                </a:lnTo>
                <a:lnTo>
                  <a:pt x="0" y="408939"/>
                </a:lnTo>
                <a:lnTo>
                  <a:pt x="0" y="396239"/>
                </a:lnTo>
                <a:lnTo>
                  <a:pt x="6743" y="358139"/>
                </a:lnTo>
                <a:lnTo>
                  <a:pt x="20174" y="308609"/>
                </a:lnTo>
                <a:lnTo>
                  <a:pt x="28244" y="283209"/>
                </a:lnTo>
                <a:lnTo>
                  <a:pt x="41730" y="232409"/>
                </a:lnTo>
                <a:lnTo>
                  <a:pt x="61905" y="185419"/>
                </a:lnTo>
                <a:lnTo>
                  <a:pt x="91475" y="146049"/>
                </a:lnTo>
                <a:lnTo>
                  <a:pt x="126463" y="111759"/>
                </a:lnTo>
                <a:lnTo>
                  <a:pt x="145256" y="97789"/>
                </a:lnTo>
                <a:lnTo>
                  <a:pt x="165430" y="82549"/>
                </a:lnTo>
                <a:lnTo>
                  <a:pt x="186986" y="69849"/>
                </a:lnTo>
                <a:lnTo>
                  <a:pt x="207161" y="57149"/>
                </a:lnTo>
                <a:lnTo>
                  <a:pt x="228662" y="44449"/>
                </a:lnTo>
                <a:lnTo>
                  <a:pt x="251545" y="34289"/>
                </a:lnTo>
                <a:lnTo>
                  <a:pt x="273046" y="26669"/>
                </a:lnTo>
                <a:lnTo>
                  <a:pt x="295928" y="17779"/>
                </a:lnTo>
                <a:lnTo>
                  <a:pt x="318756" y="11429"/>
                </a:lnTo>
                <a:lnTo>
                  <a:pt x="367175" y="3809"/>
                </a:lnTo>
                <a:lnTo>
                  <a:pt x="411559" y="0"/>
                </a:lnTo>
                <a:lnTo>
                  <a:pt x="457269" y="0"/>
                </a:lnTo>
                <a:lnTo>
                  <a:pt x="501653" y="1269"/>
                </a:lnTo>
                <a:lnTo>
                  <a:pt x="546036" y="6349"/>
                </a:lnTo>
                <a:lnTo>
                  <a:pt x="598490" y="15239"/>
                </a:lnTo>
                <a:lnTo>
                  <a:pt x="641096" y="27939"/>
                </a:lnTo>
                <a:lnTo>
                  <a:pt x="418302" y="27939"/>
                </a:lnTo>
                <a:lnTo>
                  <a:pt x="369883" y="33019"/>
                </a:lnTo>
                <a:lnTo>
                  <a:pt x="322791" y="41909"/>
                </a:lnTo>
                <a:lnTo>
                  <a:pt x="277080" y="57149"/>
                </a:lnTo>
                <a:lnTo>
                  <a:pt x="234023" y="77469"/>
                </a:lnTo>
                <a:lnTo>
                  <a:pt x="177535" y="110489"/>
                </a:lnTo>
                <a:lnTo>
                  <a:pt x="138568" y="140969"/>
                </a:lnTo>
                <a:lnTo>
                  <a:pt x="127789" y="151129"/>
                </a:lnTo>
                <a:lnTo>
                  <a:pt x="131824" y="157479"/>
                </a:lnTo>
                <a:lnTo>
                  <a:pt x="132961" y="165099"/>
                </a:lnTo>
                <a:lnTo>
                  <a:pt x="115685" y="165099"/>
                </a:lnTo>
                <a:lnTo>
                  <a:pt x="102254" y="180339"/>
                </a:lnTo>
                <a:lnTo>
                  <a:pt x="111650" y="189229"/>
                </a:lnTo>
                <a:lnTo>
                  <a:pt x="117011" y="198119"/>
                </a:lnTo>
                <a:lnTo>
                  <a:pt x="90149" y="198119"/>
                </a:lnTo>
                <a:lnTo>
                  <a:pt x="83406" y="210819"/>
                </a:lnTo>
                <a:lnTo>
                  <a:pt x="78044" y="223519"/>
                </a:lnTo>
                <a:lnTo>
                  <a:pt x="99545" y="233679"/>
                </a:lnTo>
                <a:lnTo>
                  <a:pt x="100872" y="237489"/>
                </a:lnTo>
                <a:lnTo>
                  <a:pt x="100872" y="241299"/>
                </a:lnTo>
                <a:lnTo>
                  <a:pt x="71301" y="241299"/>
                </a:lnTo>
                <a:lnTo>
                  <a:pt x="63231" y="270509"/>
                </a:lnTo>
                <a:lnTo>
                  <a:pt x="93723" y="292099"/>
                </a:lnTo>
                <a:lnTo>
                  <a:pt x="56488" y="292099"/>
                </a:lnTo>
                <a:lnTo>
                  <a:pt x="51126" y="316229"/>
                </a:lnTo>
                <a:lnTo>
                  <a:pt x="60523" y="321309"/>
                </a:lnTo>
                <a:lnTo>
                  <a:pt x="69974" y="323849"/>
                </a:lnTo>
                <a:lnTo>
                  <a:pt x="78044" y="327659"/>
                </a:lnTo>
                <a:lnTo>
                  <a:pt x="94184" y="337819"/>
                </a:lnTo>
                <a:lnTo>
                  <a:pt x="94184" y="339089"/>
                </a:lnTo>
                <a:lnTo>
                  <a:pt x="44383" y="339089"/>
                </a:lnTo>
                <a:lnTo>
                  <a:pt x="37695" y="363219"/>
                </a:lnTo>
                <a:lnTo>
                  <a:pt x="52453" y="369569"/>
                </a:lnTo>
                <a:lnTo>
                  <a:pt x="64558" y="373379"/>
                </a:lnTo>
                <a:lnTo>
                  <a:pt x="84732" y="380999"/>
                </a:lnTo>
                <a:lnTo>
                  <a:pt x="87441" y="382269"/>
                </a:lnTo>
                <a:lnTo>
                  <a:pt x="91475" y="384809"/>
                </a:lnTo>
                <a:lnTo>
                  <a:pt x="92802" y="388619"/>
                </a:lnTo>
                <a:lnTo>
                  <a:pt x="93493" y="389889"/>
                </a:lnTo>
                <a:lnTo>
                  <a:pt x="33660" y="389889"/>
                </a:lnTo>
                <a:lnTo>
                  <a:pt x="33660" y="425449"/>
                </a:lnTo>
                <a:lnTo>
                  <a:pt x="37695" y="425449"/>
                </a:lnTo>
                <a:lnTo>
                  <a:pt x="57870" y="427989"/>
                </a:lnTo>
                <a:lnTo>
                  <a:pt x="76662" y="429259"/>
                </a:lnTo>
                <a:lnTo>
                  <a:pt x="96837" y="431799"/>
                </a:lnTo>
                <a:lnTo>
                  <a:pt x="117011" y="438149"/>
                </a:lnTo>
                <a:lnTo>
                  <a:pt x="118393" y="439419"/>
                </a:lnTo>
                <a:lnTo>
                  <a:pt x="118393" y="441959"/>
                </a:lnTo>
                <a:lnTo>
                  <a:pt x="117011" y="443229"/>
                </a:lnTo>
                <a:lnTo>
                  <a:pt x="84732" y="448309"/>
                </a:lnTo>
                <a:lnTo>
                  <a:pt x="37695" y="448309"/>
                </a:lnTo>
                <a:lnTo>
                  <a:pt x="37695" y="450849"/>
                </a:lnTo>
                <a:lnTo>
                  <a:pt x="43057" y="472439"/>
                </a:lnTo>
                <a:lnTo>
                  <a:pt x="49800" y="492759"/>
                </a:lnTo>
                <a:lnTo>
                  <a:pt x="118861" y="492759"/>
                </a:lnTo>
                <a:lnTo>
                  <a:pt x="96837" y="504189"/>
                </a:lnTo>
                <a:lnTo>
                  <a:pt x="79371" y="511809"/>
                </a:lnTo>
                <a:lnTo>
                  <a:pt x="60523" y="516889"/>
                </a:lnTo>
                <a:lnTo>
                  <a:pt x="67266" y="532129"/>
                </a:lnTo>
                <a:lnTo>
                  <a:pt x="75336" y="546099"/>
                </a:lnTo>
                <a:lnTo>
                  <a:pt x="136326" y="546099"/>
                </a:lnTo>
                <a:lnTo>
                  <a:pt x="114358" y="554989"/>
                </a:lnTo>
                <a:lnTo>
                  <a:pt x="87441" y="565149"/>
                </a:lnTo>
                <a:lnTo>
                  <a:pt x="106288" y="590549"/>
                </a:lnTo>
                <a:lnTo>
                  <a:pt x="192174" y="590549"/>
                </a:lnTo>
                <a:lnTo>
                  <a:pt x="174882" y="598169"/>
                </a:lnTo>
                <a:lnTo>
                  <a:pt x="162777" y="600709"/>
                </a:lnTo>
                <a:lnTo>
                  <a:pt x="143929" y="607059"/>
                </a:lnTo>
                <a:lnTo>
                  <a:pt x="133151" y="609599"/>
                </a:lnTo>
                <a:lnTo>
                  <a:pt x="122428" y="610869"/>
                </a:lnTo>
                <a:lnTo>
                  <a:pt x="145256" y="634999"/>
                </a:lnTo>
                <a:lnTo>
                  <a:pt x="228662" y="634999"/>
                </a:lnTo>
                <a:lnTo>
                  <a:pt x="196383" y="643889"/>
                </a:lnTo>
                <a:lnTo>
                  <a:pt x="181570" y="648969"/>
                </a:lnTo>
                <a:lnTo>
                  <a:pt x="168138" y="654049"/>
                </a:lnTo>
                <a:lnTo>
                  <a:pt x="185605" y="669289"/>
                </a:lnTo>
                <a:lnTo>
                  <a:pt x="204452" y="680719"/>
                </a:lnTo>
                <a:lnTo>
                  <a:pt x="278429" y="680719"/>
                </a:lnTo>
                <a:lnTo>
                  <a:pt x="270337" y="684529"/>
                </a:lnTo>
                <a:lnTo>
                  <a:pt x="255580" y="689609"/>
                </a:lnTo>
                <a:lnTo>
                  <a:pt x="240766" y="693419"/>
                </a:lnTo>
                <a:lnTo>
                  <a:pt x="232697" y="694689"/>
                </a:lnTo>
                <a:lnTo>
                  <a:pt x="225953" y="694689"/>
                </a:lnTo>
                <a:lnTo>
                  <a:pt x="247510" y="707389"/>
                </a:lnTo>
                <a:lnTo>
                  <a:pt x="269011" y="716279"/>
                </a:lnTo>
                <a:lnTo>
                  <a:pt x="333569" y="716279"/>
                </a:lnTo>
                <a:lnTo>
                  <a:pt x="321464" y="720089"/>
                </a:lnTo>
                <a:lnTo>
                  <a:pt x="295928" y="727709"/>
                </a:lnTo>
                <a:lnTo>
                  <a:pt x="324173" y="737869"/>
                </a:lnTo>
                <a:lnTo>
                  <a:pt x="353743" y="745489"/>
                </a:lnTo>
                <a:lnTo>
                  <a:pt x="378616" y="745489"/>
                </a:lnTo>
                <a:lnTo>
                  <a:pt x="371210" y="748029"/>
                </a:lnTo>
                <a:lnTo>
                  <a:pt x="396745" y="754379"/>
                </a:lnTo>
                <a:lnTo>
                  <a:pt x="422337" y="756919"/>
                </a:lnTo>
                <a:lnTo>
                  <a:pt x="461457" y="756919"/>
                </a:lnTo>
                <a:lnTo>
                  <a:pt x="457269" y="759459"/>
                </a:lnTo>
                <a:lnTo>
                  <a:pt x="462686" y="759459"/>
                </a:lnTo>
                <a:lnTo>
                  <a:pt x="490930" y="760729"/>
                </a:lnTo>
                <a:lnTo>
                  <a:pt x="673587" y="760729"/>
                </a:lnTo>
                <a:lnTo>
                  <a:pt x="675153" y="761999"/>
                </a:lnTo>
                <a:lnTo>
                  <a:pt x="636186" y="761999"/>
                </a:lnTo>
                <a:lnTo>
                  <a:pt x="611977" y="764539"/>
                </a:lnTo>
                <a:lnTo>
                  <a:pt x="589094" y="770889"/>
                </a:lnTo>
                <a:lnTo>
                  <a:pt x="564884" y="779779"/>
                </a:lnTo>
                <a:lnTo>
                  <a:pt x="554106" y="783589"/>
                </a:lnTo>
                <a:lnTo>
                  <a:pt x="542002" y="786129"/>
                </a:lnTo>
                <a:lnTo>
                  <a:pt x="527244" y="788669"/>
                </a:lnTo>
                <a:lnTo>
                  <a:pt x="512431" y="789939"/>
                </a:lnTo>
                <a:lnTo>
                  <a:pt x="482860" y="791209"/>
                </a:lnTo>
                <a:close/>
              </a:path>
              <a:path w="924560" h="850900">
                <a:moveTo>
                  <a:pt x="923990" y="822959"/>
                </a:moveTo>
                <a:lnTo>
                  <a:pt x="851362" y="822959"/>
                </a:lnTo>
                <a:lnTo>
                  <a:pt x="860758" y="821689"/>
                </a:lnTo>
                <a:lnTo>
                  <a:pt x="828479" y="798829"/>
                </a:lnTo>
                <a:lnTo>
                  <a:pt x="780060" y="753109"/>
                </a:lnTo>
                <a:lnTo>
                  <a:pt x="754524" y="715009"/>
                </a:lnTo>
                <a:lnTo>
                  <a:pt x="746454" y="688339"/>
                </a:lnTo>
                <a:lnTo>
                  <a:pt x="746454" y="674369"/>
                </a:lnTo>
                <a:lnTo>
                  <a:pt x="745128" y="669289"/>
                </a:lnTo>
                <a:lnTo>
                  <a:pt x="747781" y="661669"/>
                </a:lnTo>
                <a:lnTo>
                  <a:pt x="751816" y="657859"/>
                </a:lnTo>
                <a:lnTo>
                  <a:pt x="762594" y="652779"/>
                </a:lnTo>
                <a:lnTo>
                  <a:pt x="771990" y="646429"/>
                </a:lnTo>
                <a:lnTo>
                  <a:pt x="806978" y="617219"/>
                </a:lnTo>
                <a:lnTo>
                  <a:pt x="833840" y="580389"/>
                </a:lnTo>
                <a:lnTo>
                  <a:pt x="855397" y="538479"/>
                </a:lnTo>
                <a:lnTo>
                  <a:pt x="871536" y="495299"/>
                </a:lnTo>
                <a:lnTo>
                  <a:pt x="886294" y="424179"/>
                </a:lnTo>
                <a:lnTo>
                  <a:pt x="887676" y="400049"/>
                </a:lnTo>
                <a:lnTo>
                  <a:pt x="887676" y="377189"/>
                </a:lnTo>
                <a:lnTo>
                  <a:pt x="879606" y="330199"/>
                </a:lnTo>
                <a:lnTo>
                  <a:pt x="862085" y="281939"/>
                </a:lnTo>
                <a:lnTo>
                  <a:pt x="835222" y="237489"/>
                </a:lnTo>
                <a:lnTo>
                  <a:pt x="819083" y="213359"/>
                </a:lnTo>
                <a:lnTo>
                  <a:pt x="789457" y="166369"/>
                </a:lnTo>
                <a:lnTo>
                  <a:pt x="751816" y="128269"/>
                </a:lnTo>
                <a:lnTo>
                  <a:pt x="715502" y="100329"/>
                </a:lnTo>
                <a:lnTo>
                  <a:pt x="654979" y="64769"/>
                </a:lnTo>
                <a:lnTo>
                  <a:pt x="610595" y="49529"/>
                </a:lnTo>
                <a:lnTo>
                  <a:pt x="564884" y="38099"/>
                </a:lnTo>
                <a:lnTo>
                  <a:pt x="492256" y="29209"/>
                </a:lnTo>
                <a:lnTo>
                  <a:pt x="468047" y="27939"/>
                </a:lnTo>
                <a:lnTo>
                  <a:pt x="641096" y="27939"/>
                </a:lnTo>
                <a:lnTo>
                  <a:pt x="698036" y="52069"/>
                </a:lnTo>
                <a:lnTo>
                  <a:pt x="742420" y="82549"/>
                </a:lnTo>
                <a:lnTo>
                  <a:pt x="792165" y="126999"/>
                </a:lnTo>
                <a:lnTo>
                  <a:pt x="804269" y="139699"/>
                </a:lnTo>
                <a:lnTo>
                  <a:pt x="816374" y="149859"/>
                </a:lnTo>
                <a:lnTo>
                  <a:pt x="854015" y="205739"/>
                </a:lnTo>
                <a:lnTo>
                  <a:pt x="886294" y="266699"/>
                </a:lnTo>
                <a:lnTo>
                  <a:pt x="905142" y="311149"/>
                </a:lnTo>
                <a:lnTo>
                  <a:pt x="915920" y="351789"/>
                </a:lnTo>
                <a:lnTo>
                  <a:pt x="917129" y="408939"/>
                </a:lnTo>
                <a:lnTo>
                  <a:pt x="914538" y="436879"/>
                </a:lnTo>
                <a:lnTo>
                  <a:pt x="902434" y="491489"/>
                </a:lnTo>
                <a:lnTo>
                  <a:pt x="886294" y="542289"/>
                </a:lnTo>
                <a:lnTo>
                  <a:pt x="863466" y="588009"/>
                </a:lnTo>
                <a:lnTo>
                  <a:pt x="833840" y="629919"/>
                </a:lnTo>
                <a:lnTo>
                  <a:pt x="806978" y="655319"/>
                </a:lnTo>
                <a:lnTo>
                  <a:pt x="796200" y="664209"/>
                </a:lnTo>
                <a:lnTo>
                  <a:pt x="785422" y="670559"/>
                </a:lnTo>
                <a:lnTo>
                  <a:pt x="774699" y="675639"/>
                </a:lnTo>
                <a:lnTo>
                  <a:pt x="776025" y="688339"/>
                </a:lnTo>
                <a:lnTo>
                  <a:pt x="801561" y="730249"/>
                </a:lnTo>
                <a:lnTo>
                  <a:pt x="866119" y="787399"/>
                </a:lnTo>
                <a:lnTo>
                  <a:pt x="878224" y="793749"/>
                </a:lnTo>
                <a:lnTo>
                  <a:pt x="889002" y="800099"/>
                </a:lnTo>
                <a:lnTo>
                  <a:pt x="901107" y="805179"/>
                </a:lnTo>
                <a:lnTo>
                  <a:pt x="913212" y="808989"/>
                </a:lnTo>
                <a:lnTo>
                  <a:pt x="918573" y="811529"/>
                </a:lnTo>
                <a:lnTo>
                  <a:pt x="922608" y="816609"/>
                </a:lnTo>
                <a:lnTo>
                  <a:pt x="923990" y="822959"/>
                </a:lnTo>
                <a:close/>
              </a:path>
              <a:path w="924560" h="850900">
                <a:moveTo>
                  <a:pt x="127789" y="172719"/>
                </a:moveTo>
                <a:lnTo>
                  <a:pt x="123755" y="172719"/>
                </a:lnTo>
                <a:lnTo>
                  <a:pt x="119720" y="170179"/>
                </a:lnTo>
                <a:lnTo>
                  <a:pt x="115685" y="165099"/>
                </a:lnTo>
                <a:lnTo>
                  <a:pt x="132961" y="165099"/>
                </a:lnTo>
                <a:lnTo>
                  <a:pt x="133151" y="166369"/>
                </a:lnTo>
                <a:lnTo>
                  <a:pt x="133151" y="168909"/>
                </a:lnTo>
                <a:lnTo>
                  <a:pt x="131824" y="170179"/>
                </a:lnTo>
                <a:lnTo>
                  <a:pt x="127789" y="172719"/>
                </a:lnTo>
                <a:close/>
              </a:path>
              <a:path w="924560" h="850900">
                <a:moveTo>
                  <a:pt x="117011" y="209549"/>
                </a:moveTo>
                <a:lnTo>
                  <a:pt x="114358" y="209549"/>
                </a:lnTo>
                <a:lnTo>
                  <a:pt x="110323" y="208279"/>
                </a:lnTo>
                <a:lnTo>
                  <a:pt x="102254" y="203199"/>
                </a:lnTo>
                <a:lnTo>
                  <a:pt x="90149" y="198119"/>
                </a:lnTo>
                <a:lnTo>
                  <a:pt x="117011" y="198119"/>
                </a:lnTo>
                <a:lnTo>
                  <a:pt x="118393" y="201929"/>
                </a:lnTo>
                <a:lnTo>
                  <a:pt x="118393" y="208279"/>
                </a:lnTo>
                <a:lnTo>
                  <a:pt x="117011" y="209549"/>
                </a:lnTo>
                <a:close/>
              </a:path>
              <a:path w="924560" h="850900">
                <a:moveTo>
                  <a:pt x="94184" y="245109"/>
                </a:moveTo>
                <a:lnTo>
                  <a:pt x="87441" y="245109"/>
                </a:lnTo>
                <a:lnTo>
                  <a:pt x="71301" y="241299"/>
                </a:lnTo>
                <a:lnTo>
                  <a:pt x="100872" y="241299"/>
                </a:lnTo>
                <a:lnTo>
                  <a:pt x="98219" y="243839"/>
                </a:lnTo>
                <a:lnTo>
                  <a:pt x="94184" y="245109"/>
                </a:lnTo>
                <a:close/>
              </a:path>
              <a:path w="924560" h="850900">
                <a:moveTo>
                  <a:pt x="88767" y="300989"/>
                </a:moveTo>
                <a:lnTo>
                  <a:pt x="83406" y="300989"/>
                </a:lnTo>
                <a:lnTo>
                  <a:pt x="78044" y="299719"/>
                </a:lnTo>
                <a:lnTo>
                  <a:pt x="68593" y="294639"/>
                </a:lnTo>
                <a:lnTo>
                  <a:pt x="56488" y="292099"/>
                </a:lnTo>
                <a:lnTo>
                  <a:pt x="93723" y="292099"/>
                </a:lnTo>
                <a:lnTo>
                  <a:pt x="94184" y="293369"/>
                </a:lnTo>
                <a:lnTo>
                  <a:pt x="94184" y="297179"/>
                </a:lnTo>
                <a:lnTo>
                  <a:pt x="92802" y="298449"/>
                </a:lnTo>
                <a:lnTo>
                  <a:pt x="91475" y="299719"/>
                </a:lnTo>
                <a:lnTo>
                  <a:pt x="88767" y="300989"/>
                </a:lnTo>
                <a:close/>
              </a:path>
              <a:path w="924560" h="850900">
                <a:moveTo>
                  <a:pt x="92802" y="344169"/>
                </a:moveTo>
                <a:lnTo>
                  <a:pt x="72628" y="344169"/>
                </a:lnTo>
                <a:lnTo>
                  <a:pt x="55161" y="341629"/>
                </a:lnTo>
                <a:lnTo>
                  <a:pt x="44383" y="339089"/>
                </a:lnTo>
                <a:lnTo>
                  <a:pt x="94184" y="339089"/>
                </a:lnTo>
                <a:lnTo>
                  <a:pt x="94184" y="342899"/>
                </a:lnTo>
                <a:lnTo>
                  <a:pt x="92802" y="344169"/>
                </a:lnTo>
                <a:close/>
              </a:path>
              <a:path w="924560" h="850900">
                <a:moveTo>
                  <a:pt x="83406" y="398779"/>
                </a:moveTo>
                <a:lnTo>
                  <a:pt x="72628" y="398779"/>
                </a:lnTo>
                <a:lnTo>
                  <a:pt x="48418" y="393699"/>
                </a:lnTo>
                <a:lnTo>
                  <a:pt x="33660" y="389889"/>
                </a:lnTo>
                <a:lnTo>
                  <a:pt x="92802" y="389889"/>
                </a:lnTo>
                <a:lnTo>
                  <a:pt x="94184" y="392429"/>
                </a:lnTo>
                <a:lnTo>
                  <a:pt x="94184" y="393699"/>
                </a:lnTo>
                <a:lnTo>
                  <a:pt x="90149" y="397509"/>
                </a:lnTo>
                <a:lnTo>
                  <a:pt x="83406" y="398779"/>
                </a:lnTo>
                <a:close/>
              </a:path>
              <a:path w="924560" h="850900">
                <a:moveTo>
                  <a:pt x="94184" y="391159"/>
                </a:moveTo>
                <a:lnTo>
                  <a:pt x="92802" y="389889"/>
                </a:lnTo>
                <a:lnTo>
                  <a:pt x="93493" y="389889"/>
                </a:lnTo>
                <a:lnTo>
                  <a:pt x="94184" y="391159"/>
                </a:lnTo>
                <a:close/>
              </a:path>
              <a:path w="924560" h="850900">
                <a:moveTo>
                  <a:pt x="56488" y="452119"/>
                </a:moveTo>
                <a:lnTo>
                  <a:pt x="47092" y="450849"/>
                </a:lnTo>
                <a:lnTo>
                  <a:pt x="37695" y="448309"/>
                </a:lnTo>
                <a:lnTo>
                  <a:pt x="84732" y="448309"/>
                </a:lnTo>
                <a:lnTo>
                  <a:pt x="76662" y="449579"/>
                </a:lnTo>
                <a:lnTo>
                  <a:pt x="67266" y="450849"/>
                </a:lnTo>
                <a:lnTo>
                  <a:pt x="56488" y="452119"/>
                </a:lnTo>
                <a:close/>
              </a:path>
              <a:path w="924560" h="850900">
                <a:moveTo>
                  <a:pt x="118861" y="492759"/>
                </a:moveTo>
                <a:lnTo>
                  <a:pt x="49800" y="492759"/>
                </a:lnTo>
                <a:lnTo>
                  <a:pt x="82079" y="487679"/>
                </a:lnTo>
                <a:lnTo>
                  <a:pt x="94184" y="485139"/>
                </a:lnTo>
                <a:lnTo>
                  <a:pt x="106288" y="483869"/>
                </a:lnTo>
                <a:lnTo>
                  <a:pt x="131824" y="485139"/>
                </a:lnTo>
                <a:lnTo>
                  <a:pt x="133151" y="485139"/>
                </a:lnTo>
                <a:lnTo>
                  <a:pt x="133151" y="487679"/>
                </a:lnTo>
                <a:lnTo>
                  <a:pt x="131824" y="487679"/>
                </a:lnTo>
                <a:lnTo>
                  <a:pt x="123755" y="490219"/>
                </a:lnTo>
                <a:lnTo>
                  <a:pt x="118861" y="492759"/>
                </a:lnTo>
                <a:close/>
              </a:path>
              <a:path w="924560" h="850900">
                <a:moveTo>
                  <a:pt x="136326" y="546099"/>
                </a:moveTo>
                <a:lnTo>
                  <a:pt x="75336" y="546099"/>
                </a:lnTo>
                <a:lnTo>
                  <a:pt x="87441" y="539749"/>
                </a:lnTo>
                <a:lnTo>
                  <a:pt x="99545" y="534669"/>
                </a:lnTo>
                <a:lnTo>
                  <a:pt x="126463" y="528319"/>
                </a:lnTo>
                <a:lnTo>
                  <a:pt x="138568" y="524509"/>
                </a:lnTo>
                <a:lnTo>
                  <a:pt x="153325" y="520699"/>
                </a:lnTo>
                <a:lnTo>
                  <a:pt x="166812" y="519429"/>
                </a:lnTo>
                <a:lnTo>
                  <a:pt x="174882" y="519429"/>
                </a:lnTo>
                <a:lnTo>
                  <a:pt x="180243" y="521969"/>
                </a:lnTo>
                <a:lnTo>
                  <a:pt x="181570" y="524509"/>
                </a:lnTo>
                <a:lnTo>
                  <a:pt x="181570" y="525779"/>
                </a:lnTo>
                <a:lnTo>
                  <a:pt x="173500" y="532129"/>
                </a:lnTo>
                <a:lnTo>
                  <a:pt x="162777" y="537209"/>
                </a:lnTo>
                <a:lnTo>
                  <a:pt x="142602" y="543559"/>
                </a:lnTo>
                <a:lnTo>
                  <a:pt x="136326" y="546099"/>
                </a:lnTo>
                <a:close/>
              </a:path>
              <a:path w="924560" h="850900">
                <a:moveTo>
                  <a:pt x="192174" y="590549"/>
                </a:moveTo>
                <a:lnTo>
                  <a:pt x="106288" y="590549"/>
                </a:lnTo>
                <a:lnTo>
                  <a:pt x="110323" y="588009"/>
                </a:lnTo>
                <a:lnTo>
                  <a:pt x="115685" y="586739"/>
                </a:lnTo>
                <a:lnTo>
                  <a:pt x="127789" y="582929"/>
                </a:lnTo>
                <a:lnTo>
                  <a:pt x="150672" y="580389"/>
                </a:lnTo>
                <a:lnTo>
                  <a:pt x="162777" y="576579"/>
                </a:lnTo>
                <a:lnTo>
                  <a:pt x="177535" y="572769"/>
                </a:lnTo>
                <a:lnTo>
                  <a:pt x="193674" y="570229"/>
                </a:lnTo>
                <a:lnTo>
                  <a:pt x="199091" y="571499"/>
                </a:lnTo>
                <a:lnTo>
                  <a:pt x="205779" y="574039"/>
                </a:lnTo>
                <a:lnTo>
                  <a:pt x="205779" y="575309"/>
                </a:lnTo>
                <a:lnTo>
                  <a:pt x="204452" y="581659"/>
                </a:lnTo>
                <a:lnTo>
                  <a:pt x="200417" y="585469"/>
                </a:lnTo>
                <a:lnTo>
                  <a:pt x="195056" y="589279"/>
                </a:lnTo>
                <a:lnTo>
                  <a:pt x="192174" y="590549"/>
                </a:lnTo>
                <a:close/>
              </a:path>
              <a:path w="924560" h="850900">
                <a:moveTo>
                  <a:pt x="228662" y="634999"/>
                </a:moveTo>
                <a:lnTo>
                  <a:pt x="145256" y="634999"/>
                </a:lnTo>
                <a:lnTo>
                  <a:pt x="153325" y="629919"/>
                </a:lnTo>
                <a:lnTo>
                  <a:pt x="162777" y="626109"/>
                </a:lnTo>
                <a:lnTo>
                  <a:pt x="181570" y="621029"/>
                </a:lnTo>
                <a:lnTo>
                  <a:pt x="221919" y="610869"/>
                </a:lnTo>
                <a:lnTo>
                  <a:pt x="242093" y="609599"/>
                </a:lnTo>
                <a:lnTo>
                  <a:pt x="262267" y="612139"/>
                </a:lnTo>
                <a:lnTo>
                  <a:pt x="263649" y="612139"/>
                </a:lnTo>
                <a:lnTo>
                  <a:pt x="266302" y="613409"/>
                </a:lnTo>
                <a:lnTo>
                  <a:pt x="267684" y="618489"/>
                </a:lnTo>
                <a:lnTo>
                  <a:pt x="269011" y="622299"/>
                </a:lnTo>
                <a:lnTo>
                  <a:pt x="267684" y="623569"/>
                </a:lnTo>
                <a:lnTo>
                  <a:pt x="266302" y="627379"/>
                </a:lnTo>
                <a:lnTo>
                  <a:pt x="262267" y="629919"/>
                </a:lnTo>
                <a:lnTo>
                  <a:pt x="228662" y="634999"/>
                </a:lnTo>
                <a:close/>
              </a:path>
              <a:path w="924560" h="850900">
                <a:moveTo>
                  <a:pt x="278429" y="680719"/>
                </a:moveTo>
                <a:lnTo>
                  <a:pt x="204452" y="680719"/>
                </a:lnTo>
                <a:lnTo>
                  <a:pt x="205779" y="678179"/>
                </a:lnTo>
                <a:lnTo>
                  <a:pt x="208487" y="675639"/>
                </a:lnTo>
                <a:lnTo>
                  <a:pt x="217884" y="671829"/>
                </a:lnTo>
                <a:lnTo>
                  <a:pt x="227335" y="670559"/>
                </a:lnTo>
                <a:lnTo>
                  <a:pt x="238058" y="669289"/>
                </a:lnTo>
                <a:lnTo>
                  <a:pt x="248836" y="666749"/>
                </a:lnTo>
                <a:lnTo>
                  <a:pt x="269011" y="659129"/>
                </a:lnTo>
                <a:lnTo>
                  <a:pt x="285150" y="652779"/>
                </a:lnTo>
                <a:lnTo>
                  <a:pt x="302616" y="646429"/>
                </a:lnTo>
                <a:lnTo>
                  <a:pt x="318756" y="641349"/>
                </a:lnTo>
                <a:lnTo>
                  <a:pt x="328208" y="640079"/>
                </a:lnTo>
                <a:lnTo>
                  <a:pt x="336277" y="640079"/>
                </a:lnTo>
                <a:lnTo>
                  <a:pt x="337604" y="641349"/>
                </a:lnTo>
                <a:lnTo>
                  <a:pt x="337604" y="643889"/>
                </a:lnTo>
                <a:lnTo>
                  <a:pt x="333569" y="648969"/>
                </a:lnTo>
                <a:lnTo>
                  <a:pt x="326826" y="655319"/>
                </a:lnTo>
                <a:lnTo>
                  <a:pt x="320138" y="659129"/>
                </a:lnTo>
                <a:lnTo>
                  <a:pt x="313395" y="665479"/>
                </a:lnTo>
                <a:lnTo>
                  <a:pt x="283824" y="678179"/>
                </a:lnTo>
                <a:lnTo>
                  <a:pt x="278429" y="680719"/>
                </a:lnTo>
                <a:close/>
              </a:path>
              <a:path w="924560" h="850900">
                <a:moveTo>
                  <a:pt x="333569" y="716279"/>
                </a:moveTo>
                <a:lnTo>
                  <a:pt x="269011" y="716279"/>
                </a:lnTo>
                <a:lnTo>
                  <a:pt x="271719" y="713739"/>
                </a:lnTo>
                <a:lnTo>
                  <a:pt x="278407" y="708659"/>
                </a:lnTo>
                <a:lnTo>
                  <a:pt x="285150" y="704849"/>
                </a:lnTo>
                <a:lnTo>
                  <a:pt x="301290" y="699769"/>
                </a:lnTo>
                <a:lnTo>
                  <a:pt x="330861" y="692149"/>
                </a:lnTo>
                <a:lnTo>
                  <a:pt x="347000" y="684529"/>
                </a:lnTo>
                <a:lnTo>
                  <a:pt x="361813" y="675639"/>
                </a:lnTo>
                <a:lnTo>
                  <a:pt x="369883" y="671829"/>
                </a:lnTo>
                <a:lnTo>
                  <a:pt x="377953" y="669289"/>
                </a:lnTo>
                <a:lnTo>
                  <a:pt x="386023" y="668019"/>
                </a:lnTo>
                <a:lnTo>
                  <a:pt x="395419" y="668019"/>
                </a:lnTo>
                <a:lnTo>
                  <a:pt x="398127" y="669289"/>
                </a:lnTo>
                <a:lnTo>
                  <a:pt x="399454" y="670559"/>
                </a:lnTo>
                <a:lnTo>
                  <a:pt x="399454" y="673099"/>
                </a:lnTo>
                <a:lnTo>
                  <a:pt x="386023" y="685799"/>
                </a:lnTo>
                <a:lnTo>
                  <a:pt x="373918" y="694689"/>
                </a:lnTo>
                <a:lnTo>
                  <a:pt x="359105" y="703579"/>
                </a:lnTo>
                <a:lnTo>
                  <a:pt x="345674" y="711199"/>
                </a:lnTo>
                <a:lnTo>
                  <a:pt x="333569" y="716279"/>
                </a:lnTo>
                <a:close/>
              </a:path>
              <a:path w="924560" h="850900">
                <a:moveTo>
                  <a:pt x="378616" y="745489"/>
                </a:moveTo>
                <a:lnTo>
                  <a:pt x="353743" y="745489"/>
                </a:lnTo>
                <a:lnTo>
                  <a:pt x="353743" y="744219"/>
                </a:lnTo>
                <a:lnTo>
                  <a:pt x="351035" y="737869"/>
                </a:lnTo>
                <a:lnTo>
                  <a:pt x="351035" y="735329"/>
                </a:lnTo>
                <a:lnTo>
                  <a:pt x="352362" y="732789"/>
                </a:lnTo>
                <a:lnTo>
                  <a:pt x="355070" y="730249"/>
                </a:lnTo>
                <a:lnTo>
                  <a:pt x="357778" y="726439"/>
                </a:lnTo>
                <a:lnTo>
                  <a:pt x="415593" y="695959"/>
                </a:lnTo>
                <a:lnTo>
                  <a:pt x="424990" y="690879"/>
                </a:lnTo>
                <a:lnTo>
                  <a:pt x="437094" y="685799"/>
                </a:lnTo>
                <a:lnTo>
                  <a:pt x="442511" y="684529"/>
                </a:lnTo>
                <a:lnTo>
                  <a:pt x="449199" y="681989"/>
                </a:lnTo>
                <a:lnTo>
                  <a:pt x="454616" y="684529"/>
                </a:lnTo>
                <a:lnTo>
                  <a:pt x="458651" y="687069"/>
                </a:lnTo>
                <a:lnTo>
                  <a:pt x="458651" y="688339"/>
                </a:lnTo>
                <a:lnTo>
                  <a:pt x="424990" y="720089"/>
                </a:lnTo>
                <a:lnTo>
                  <a:pt x="386023" y="742949"/>
                </a:lnTo>
                <a:lnTo>
                  <a:pt x="378616" y="745489"/>
                </a:lnTo>
                <a:close/>
              </a:path>
              <a:path w="924560" h="850900">
                <a:moveTo>
                  <a:pt x="461457" y="756919"/>
                </a:moveTo>
                <a:lnTo>
                  <a:pt x="422337" y="756919"/>
                </a:lnTo>
                <a:lnTo>
                  <a:pt x="423663" y="754379"/>
                </a:lnTo>
                <a:lnTo>
                  <a:pt x="434441" y="744219"/>
                </a:lnTo>
                <a:lnTo>
                  <a:pt x="446546" y="736599"/>
                </a:lnTo>
                <a:lnTo>
                  <a:pt x="472082" y="721359"/>
                </a:lnTo>
                <a:lnTo>
                  <a:pt x="494965" y="707389"/>
                </a:lnTo>
                <a:lnTo>
                  <a:pt x="505688" y="699769"/>
                </a:lnTo>
                <a:lnTo>
                  <a:pt x="517792" y="695959"/>
                </a:lnTo>
                <a:lnTo>
                  <a:pt x="520501" y="695959"/>
                </a:lnTo>
                <a:lnTo>
                  <a:pt x="521827" y="698499"/>
                </a:lnTo>
                <a:lnTo>
                  <a:pt x="521827" y="704849"/>
                </a:lnTo>
                <a:lnTo>
                  <a:pt x="493583" y="736599"/>
                </a:lnTo>
                <a:lnTo>
                  <a:pt x="476117" y="748029"/>
                </a:lnTo>
                <a:lnTo>
                  <a:pt x="461457" y="756919"/>
                </a:lnTo>
                <a:close/>
              </a:path>
              <a:path w="924560" h="850900">
                <a:moveTo>
                  <a:pt x="673587" y="760729"/>
                </a:moveTo>
                <a:lnTo>
                  <a:pt x="490930" y="760729"/>
                </a:lnTo>
                <a:lnTo>
                  <a:pt x="517792" y="758189"/>
                </a:lnTo>
                <a:lnTo>
                  <a:pt x="516466" y="756919"/>
                </a:lnTo>
                <a:lnTo>
                  <a:pt x="515139" y="754379"/>
                </a:lnTo>
                <a:lnTo>
                  <a:pt x="513757" y="749299"/>
                </a:lnTo>
                <a:lnTo>
                  <a:pt x="515139" y="746759"/>
                </a:lnTo>
                <a:lnTo>
                  <a:pt x="516466" y="742949"/>
                </a:lnTo>
                <a:lnTo>
                  <a:pt x="519174" y="739139"/>
                </a:lnTo>
                <a:lnTo>
                  <a:pt x="525862" y="734059"/>
                </a:lnTo>
                <a:lnTo>
                  <a:pt x="542002" y="722629"/>
                </a:lnTo>
                <a:lnTo>
                  <a:pt x="556815" y="711199"/>
                </a:lnTo>
                <a:lnTo>
                  <a:pt x="563558" y="707389"/>
                </a:lnTo>
                <a:lnTo>
                  <a:pt x="567593" y="703579"/>
                </a:lnTo>
                <a:lnTo>
                  <a:pt x="568919" y="701039"/>
                </a:lnTo>
                <a:lnTo>
                  <a:pt x="568919" y="699769"/>
                </a:lnTo>
                <a:lnTo>
                  <a:pt x="570246" y="699769"/>
                </a:lnTo>
                <a:lnTo>
                  <a:pt x="571628" y="701039"/>
                </a:lnTo>
                <a:lnTo>
                  <a:pt x="574281" y="708659"/>
                </a:lnTo>
                <a:lnTo>
                  <a:pt x="572954" y="716279"/>
                </a:lnTo>
                <a:lnTo>
                  <a:pt x="570246" y="720089"/>
                </a:lnTo>
                <a:lnTo>
                  <a:pt x="567593" y="725169"/>
                </a:lnTo>
                <a:lnTo>
                  <a:pt x="560850" y="734059"/>
                </a:lnTo>
                <a:lnTo>
                  <a:pt x="552780" y="741679"/>
                </a:lnTo>
                <a:lnTo>
                  <a:pt x="544710" y="748029"/>
                </a:lnTo>
                <a:lnTo>
                  <a:pt x="535314" y="755649"/>
                </a:lnTo>
                <a:lnTo>
                  <a:pt x="667323" y="755649"/>
                </a:lnTo>
                <a:lnTo>
                  <a:pt x="673587" y="760729"/>
                </a:lnTo>
                <a:close/>
              </a:path>
              <a:path w="924560" h="850900">
                <a:moveTo>
                  <a:pt x="667323" y="755649"/>
                </a:moveTo>
                <a:lnTo>
                  <a:pt x="535314" y="755649"/>
                </a:lnTo>
                <a:lnTo>
                  <a:pt x="558141" y="749299"/>
                </a:lnTo>
                <a:lnTo>
                  <a:pt x="579697" y="742949"/>
                </a:lnTo>
                <a:lnTo>
                  <a:pt x="599872" y="736599"/>
                </a:lnTo>
                <a:lnTo>
                  <a:pt x="610595" y="734059"/>
                </a:lnTo>
                <a:lnTo>
                  <a:pt x="632151" y="731519"/>
                </a:lnTo>
                <a:lnTo>
                  <a:pt x="642874" y="732789"/>
                </a:lnTo>
                <a:lnTo>
                  <a:pt x="648291" y="734059"/>
                </a:lnTo>
                <a:lnTo>
                  <a:pt x="652326" y="736599"/>
                </a:lnTo>
                <a:lnTo>
                  <a:pt x="656360" y="740409"/>
                </a:lnTo>
                <a:lnTo>
                  <a:pt x="657687" y="745489"/>
                </a:lnTo>
                <a:lnTo>
                  <a:pt x="665757" y="754379"/>
                </a:lnTo>
                <a:lnTo>
                  <a:pt x="667323" y="755649"/>
                </a:lnTo>
                <a:close/>
              </a:path>
              <a:path w="924560" h="850900">
                <a:moveTo>
                  <a:pt x="851362" y="850899"/>
                </a:moveTo>
                <a:lnTo>
                  <a:pt x="831187" y="850899"/>
                </a:lnTo>
                <a:lnTo>
                  <a:pt x="812339" y="848359"/>
                </a:lnTo>
                <a:lnTo>
                  <a:pt x="763921" y="838199"/>
                </a:lnTo>
                <a:lnTo>
                  <a:pt x="703397" y="815339"/>
                </a:lnTo>
                <a:lnTo>
                  <a:pt x="657687" y="787399"/>
                </a:lnTo>
                <a:lnTo>
                  <a:pt x="636186" y="761999"/>
                </a:lnTo>
                <a:lnTo>
                  <a:pt x="675153" y="761999"/>
                </a:lnTo>
                <a:lnTo>
                  <a:pt x="694001" y="777239"/>
                </a:lnTo>
                <a:lnTo>
                  <a:pt x="710141" y="787399"/>
                </a:lnTo>
                <a:lnTo>
                  <a:pt x="727607" y="795019"/>
                </a:lnTo>
                <a:lnTo>
                  <a:pt x="746454" y="803909"/>
                </a:lnTo>
                <a:lnTo>
                  <a:pt x="763921" y="808989"/>
                </a:lnTo>
                <a:lnTo>
                  <a:pt x="782769" y="814069"/>
                </a:lnTo>
                <a:lnTo>
                  <a:pt x="823118" y="821689"/>
                </a:lnTo>
                <a:lnTo>
                  <a:pt x="841910" y="822959"/>
                </a:lnTo>
                <a:lnTo>
                  <a:pt x="923990" y="822959"/>
                </a:lnTo>
                <a:lnTo>
                  <a:pt x="922608" y="828039"/>
                </a:lnTo>
                <a:lnTo>
                  <a:pt x="921281" y="833119"/>
                </a:lnTo>
                <a:lnTo>
                  <a:pt x="915920" y="836929"/>
                </a:lnTo>
                <a:lnTo>
                  <a:pt x="913212" y="838199"/>
                </a:lnTo>
                <a:lnTo>
                  <a:pt x="901107" y="838199"/>
                </a:lnTo>
                <a:lnTo>
                  <a:pt x="893037" y="842009"/>
                </a:lnTo>
                <a:lnTo>
                  <a:pt x="886294" y="845819"/>
                </a:lnTo>
                <a:lnTo>
                  <a:pt x="868828" y="849629"/>
                </a:lnTo>
                <a:lnTo>
                  <a:pt x="851362" y="850899"/>
                </a:lnTo>
                <a:close/>
              </a:path>
              <a:path w="924560" h="850900">
                <a:moveTo>
                  <a:pt x="910503" y="839469"/>
                </a:moveTo>
                <a:lnTo>
                  <a:pt x="903815" y="839469"/>
                </a:lnTo>
                <a:lnTo>
                  <a:pt x="901107" y="838199"/>
                </a:lnTo>
                <a:lnTo>
                  <a:pt x="913212" y="838199"/>
                </a:lnTo>
                <a:lnTo>
                  <a:pt x="910503" y="839469"/>
                </a:lnTo>
                <a:close/>
              </a:path>
            </a:pathLst>
          </a:custGeom>
          <a:solidFill>
            <a:srgbClr val="2A95B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66725" y="4830225"/>
            <a:ext cx="577274" cy="3132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575" y="675249"/>
            <a:ext cx="30575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LITERATURE</a:t>
            </a:r>
            <a:r>
              <a:rPr sz="22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20" dirty="0">
                <a:latin typeface="Times New Roman" panose="02020603050405020304"/>
                <a:cs typeface="Times New Roman" panose="02020603050405020304"/>
              </a:rPr>
              <a:t>SURVEY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3980" y="1047750"/>
          <a:ext cx="6636385" cy="3415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45"/>
                <a:gridCol w="2291715"/>
                <a:gridCol w="1366520"/>
                <a:gridCol w="517525"/>
                <a:gridCol w="1061720"/>
                <a:gridCol w="949960"/>
              </a:tblGrid>
              <a:tr h="427990"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00" b="1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S.NO</a:t>
                      </a:r>
                      <a:endParaRPr sz="1200" b="1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621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PAPER</a:t>
                      </a:r>
                      <a:r>
                        <a:rPr sz="1200" b="1" spc="-4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sz="1200" b="1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4655" marR="259715" indent="-147320">
                        <a:lnSpc>
                          <a:spcPct val="101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b="1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JOURNAL  </a:t>
                      </a:r>
                      <a:r>
                        <a:rPr sz="1200" b="1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sz="1200" b="1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969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YEAR</a:t>
                      </a:r>
                      <a:endParaRPr sz="1200" b="1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>
                          <a:latin typeface="Times New Roman" panose="02020603050405020304"/>
                          <a:cs typeface="Times New Roman" panose="02020603050405020304"/>
                        </a:rPr>
                        <a:t>PROS</a:t>
                      </a:r>
                      <a:endParaRPr lang="en-US" sz="1200" b="1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300" b="1">
                          <a:latin typeface="Times New Roman" panose="02020603050405020304"/>
                          <a:cs typeface="Times New Roman" panose="02020603050405020304"/>
                        </a:rPr>
                        <a:t>CONS</a:t>
                      </a:r>
                      <a:endParaRPr lang="en-US" sz="1300" b="1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880" algn="ctr">
                        <a:lnSpc>
                          <a:spcPct val="100000"/>
                        </a:lnSpc>
                      </a:pPr>
                      <a:r>
                        <a:rPr lang="en-US" sz="14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Embedded System for Hazardous Gas Detection and Alerting</a:t>
                      </a:r>
                      <a:endParaRPr lang="en-US" sz="1400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IJDPS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201</a:t>
                      </a:r>
                      <a:r>
                        <a:rPr lang="en-US"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sz="1400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Knowledge dissemination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Subscription cost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85" dirty="0">
                          <a:solidFill>
                            <a:srgbClr val="434343"/>
                          </a:solidFill>
                          <a:latin typeface="Tahoma" panose="020B0604030504040204"/>
                          <a:cs typeface="Tahoma" panose="020B0604030504040204"/>
                        </a:rPr>
                        <a:t>II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 marR="151130" indent="-54610">
                        <a:lnSpc>
                          <a:spcPts val="1650"/>
                        </a:lnSpc>
                      </a:pPr>
                      <a:r>
                        <a:rPr lang="en-US"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  </a:t>
                      </a:r>
                      <a:endParaRPr lang="en-US" sz="1200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13360" marR="151130" indent="-54610" algn="ctr">
                        <a:lnSpc>
                          <a:spcPct val="150000"/>
                        </a:lnSpc>
                      </a:pPr>
                      <a:r>
                        <a:rPr lang="en-US"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lang="en-US" sz="14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Gas Leakage Detection and Alerting System Using Ardunio UNO</a:t>
                      </a:r>
                      <a:endParaRPr lang="en-US" sz="1400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IJ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CRT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r>
                        <a:rPr lang="en-US"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23</a:t>
                      </a:r>
                      <a:endParaRPr lang="en-US" sz="1400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Safety enhancement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False 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Alarms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185" dirty="0">
                          <a:solidFill>
                            <a:srgbClr val="434343"/>
                          </a:solidFill>
                          <a:latin typeface="Tahoma" panose="020B0604030504040204"/>
                          <a:cs typeface="Tahoma" panose="020B0604030504040204"/>
                        </a:rPr>
                        <a:t>III</a:t>
                      </a:r>
                      <a:endParaRPr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8750" algn="ctr">
                        <a:lnSpc>
                          <a:spcPct val="150000"/>
                        </a:lnSpc>
                        <a:spcBef>
                          <a:spcPts val="140"/>
                        </a:spcBef>
                      </a:pPr>
                      <a:r>
                        <a:rPr lang="en-US" sz="1400" spc="-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Mobile Detection and Alarming System For Hazardous Gases </a:t>
                      </a:r>
                      <a:endParaRPr lang="en-US" sz="1400" spc="-5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78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MDPI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2021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  <a:buNone/>
                      </a:pP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Stay Updated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  <a:buNone/>
                      </a:pP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Time Consuming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66725" y="4830225"/>
            <a:ext cx="577274" cy="313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  <p:sp>
        <p:nvSpPr>
          <p:cNvPr id="6" name="Text Box 5"/>
          <p:cNvSpPr txBox="1"/>
          <p:nvPr/>
        </p:nvSpPr>
        <p:spPr>
          <a:xfrm>
            <a:off x="7444740" y="47339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object 3"/>
          <p:cNvGraphicFramePr>
            <a:graphicFrameLocks noGrp="1"/>
          </p:cNvGraphicFramePr>
          <p:nvPr>
            <p:ph sz="half" idx="2"/>
          </p:nvPr>
        </p:nvGraphicFramePr>
        <p:xfrm>
          <a:off x="1447800" y="819150"/>
          <a:ext cx="6338570" cy="3535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"/>
                <a:gridCol w="2040255"/>
                <a:gridCol w="1414780"/>
                <a:gridCol w="484505"/>
                <a:gridCol w="958215"/>
                <a:gridCol w="960755"/>
              </a:tblGrid>
              <a:tr h="451485">
                <a:tc>
                  <a:txBody>
                    <a:bodyPr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00" b="1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S.NO</a:t>
                      </a:r>
                      <a:endParaRPr sz="1200" b="1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621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PAPER</a:t>
                      </a:r>
                      <a:r>
                        <a:rPr sz="1200" b="1" spc="-4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sz="1200" b="1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14655" marR="259715" indent="-147320">
                        <a:lnSpc>
                          <a:spcPct val="101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b="1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JOURNAL  </a:t>
                      </a:r>
                      <a:r>
                        <a:rPr sz="1200" b="1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sz="1200" b="1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969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YEAR</a:t>
                      </a:r>
                      <a:endParaRPr sz="1200" b="1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>
                          <a:latin typeface="Times New Roman" panose="02020603050405020304"/>
                          <a:cs typeface="Times New Roman" panose="02020603050405020304"/>
                        </a:rPr>
                        <a:t>PROS</a:t>
                      </a:r>
                      <a:endParaRPr lang="en-US" sz="1200" b="1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300" b="1">
                          <a:latin typeface="Times New Roman" panose="02020603050405020304"/>
                          <a:cs typeface="Times New Roman" panose="02020603050405020304"/>
                        </a:rPr>
                        <a:t>CONS</a:t>
                      </a:r>
                      <a:endParaRPr lang="en-US" sz="1300" b="1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</a:tr>
              <a:tr h="80327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434343"/>
                          </a:solidFill>
                          <a:latin typeface="Tahoma" panose="020B0604030504040204"/>
                          <a:cs typeface="Tahoma" panose="020B0604030504040204"/>
                        </a:rPr>
                        <a:t>V</a:t>
                      </a:r>
                      <a:endParaRPr lang="en-US" sz="1400" dirty="0">
                        <a:solidFill>
                          <a:srgbClr val="434343"/>
                        </a:solidFill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88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Detection</a:t>
                      </a:r>
                      <a:r>
                        <a:rPr sz="1200" spc="-2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of</a:t>
                      </a:r>
                      <a:r>
                        <a:rPr sz="1200" spc="-1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hazardous</a:t>
                      </a:r>
                      <a:r>
                        <a:rPr sz="1200" spc="-4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VOCs</a:t>
                      </a:r>
                      <a:r>
                        <a:rPr sz="1200" spc="-1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by</a:t>
                      </a:r>
                      <a:r>
                        <a:rPr sz="1200" spc="-1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metal</a:t>
                      </a:r>
                      <a:r>
                        <a:rPr sz="1200" spc="-2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oxide </a:t>
                      </a:r>
                      <a:r>
                        <a:rPr sz="1200" spc="-33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nanostructures</a:t>
                      </a:r>
                      <a:r>
                        <a:rPr sz="1200" spc="-1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-</a:t>
                      </a: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based</a:t>
                      </a:r>
                      <a:r>
                        <a:rPr sz="1200" spc="-1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gas</a:t>
                      </a: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sensors</a:t>
                      </a:r>
                      <a:endParaRPr sz="1200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400" spc="-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Ceramic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International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  <a:sym typeface="+mn-ea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2016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Selectivity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Drift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118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Tahoma" panose="020B0604030504040204"/>
                          <a:cs typeface="Tahoma" panose="020B0604030504040204"/>
                        </a:rPr>
                        <a:t>V</a:t>
                      </a:r>
                      <a:endParaRPr lang="en-US"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13360" marR="151130" indent="-54610" algn="ctr">
                        <a:lnSpc>
                          <a:spcPts val="1650"/>
                        </a:lnSpc>
                      </a:pP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Multi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- </a:t>
                      </a: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sensing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paradigm based urban </a:t>
                      </a: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air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quality</a:t>
                      </a:r>
                      <a:r>
                        <a:rPr sz="1200" spc="-2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monitoring</a:t>
                      </a:r>
                      <a:r>
                        <a:rPr sz="1200" spc="-2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and</a:t>
                      </a:r>
                      <a:r>
                        <a:rPr sz="1200" spc="-2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hazardous</a:t>
                      </a:r>
                      <a:r>
                        <a:rPr sz="1200" spc="-1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gas</a:t>
                      </a:r>
                      <a:r>
                        <a:rPr sz="1200" spc="-2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source </a:t>
                      </a:r>
                      <a:r>
                        <a:rPr sz="1200" spc="-33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analyzing</a:t>
                      </a:r>
                      <a:r>
                        <a:rPr lang="en-US"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.</a:t>
                      </a:r>
                      <a:endParaRPr lang="en-US" sz="1200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  <a:sym typeface="+mn-ea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Safety</a:t>
                      </a:r>
                      <a:r>
                        <a:rPr sz="1400" spc="-8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science </a:t>
                      </a:r>
                      <a:r>
                        <a:rPr sz="1400" spc="-33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and</a:t>
                      </a:r>
                      <a:r>
                        <a:rPr sz="1400" spc="-7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resilience</a:t>
                      </a:r>
                      <a:endParaRPr sz="140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40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2021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Data 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Fusion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Complexity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</a:tr>
              <a:tr h="41338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lang="en-US" sz="1400" spc="-185" dirty="0">
                          <a:solidFill>
                            <a:srgbClr val="434343"/>
                          </a:solidFill>
                          <a:latin typeface="Tahoma" panose="020B0604030504040204"/>
                          <a:cs typeface="Tahoma" panose="020B0604030504040204"/>
                        </a:rPr>
                        <a:t>V</a:t>
                      </a:r>
                      <a:r>
                        <a:rPr sz="1400" spc="-185" dirty="0">
                          <a:solidFill>
                            <a:srgbClr val="434343"/>
                          </a:solidFill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endParaRPr lang="en-US" sz="1400" spc="-185" dirty="0">
                        <a:solidFill>
                          <a:srgbClr val="434343"/>
                        </a:solidFill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marR="158750" algn="ctr">
                        <a:lnSpc>
                          <a:spcPts val="2550"/>
                        </a:lnSpc>
                        <a:spcBef>
                          <a:spcPts val="140"/>
                        </a:spcBef>
                      </a:pPr>
                      <a:r>
                        <a:rPr sz="1200" spc="-2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Toxic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gas</a:t>
                      </a:r>
                      <a:r>
                        <a:rPr sz="1200" spc="-2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detection</a:t>
                      </a:r>
                      <a:r>
                        <a:rPr sz="1200" spc="-1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and</a:t>
                      </a:r>
                      <a:r>
                        <a:rPr sz="1200" spc="-2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monitoring</a:t>
                      </a:r>
                      <a:r>
                        <a:rPr sz="1200" spc="-2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utilizing </a:t>
                      </a:r>
                      <a:r>
                        <a:rPr sz="1200" spc="-33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internet</a:t>
                      </a:r>
                      <a:r>
                        <a:rPr sz="1200" spc="-1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of</a:t>
                      </a:r>
                      <a:r>
                        <a:rPr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thing</a:t>
                      </a:r>
                      <a:r>
                        <a:rPr lang="en-US" sz="12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s</a:t>
                      </a:r>
                      <a:endParaRPr lang="en-US" sz="1200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  <a:sym typeface="+mn-ea"/>
                      </a:endParaRPr>
                    </a:p>
                  </a:txBody>
                  <a:tcPr marL="0" marR="0" marT="1778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Internationa</a:t>
                      </a:r>
                      <a:r>
                        <a:rPr lang="en-US"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l  journal 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of </a:t>
                      </a:r>
                      <a:r>
                        <a:rPr sz="14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civil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4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engineerin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g</a:t>
                      </a:r>
                      <a:r>
                        <a:rPr sz="1400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and  technology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2017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  <a:buNone/>
                      </a:pP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Remote Monitoring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  <a:buNone/>
                      </a:pP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Data Privacy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66725" y="4830225"/>
            <a:ext cx="577274" cy="313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ph sz="half" idx="2"/>
          </p:nvPr>
        </p:nvGraphicFramePr>
        <p:xfrm>
          <a:off x="1447800" y="819150"/>
          <a:ext cx="6338570" cy="3535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"/>
                <a:gridCol w="2040255"/>
                <a:gridCol w="1414780"/>
                <a:gridCol w="484505"/>
                <a:gridCol w="958215"/>
                <a:gridCol w="960755"/>
              </a:tblGrid>
              <a:tr h="451485">
                <a:tc>
                  <a:txBody>
                    <a:bodyPr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200" b="1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S.NO</a:t>
                      </a:r>
                      <a:endParaRPr sz="1200" b="1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621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2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PAPER</a:t>
                      </a:r>
                      <a:r>
                        <a:rPr sz="1200" b="1" spc="-4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sz="1200" b="1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414655" marR="259715" indent="-147320">
                        <a:lnSpc>
                          <a:spcPct val="101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b="1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JOURNAL  </a:t>
                      </a:r>
                      <a:r>
                        <a:rPr sz="1200" b="1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sz="1200" b="1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969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YEAR</a:t>
                      </a:r>
                      <a:endParaRPr sz="1200" b="1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>
                          <a:latin typeface="Times New Roman" panose="02020603050405020304"/>
                          <a:cs typeface="Times New Roman" panose="02020603050405020304"/>
                        </a:rPr>
                        <a:t>PROS</a:t>
                      </a:r>
                      <a:endParaRPr lang="en-US" sz="1200" b="1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300" b="1">
                          <a:latin typeface="Times New Roman" panose="02020603050405020304"/>
                          <a:cs typeface="Times New Roman" panose="02020603050405020304"/>
                        </a:rPr>
                        <a:t>CONS</a:t>
                      </a:r>
                      <a:endParaRPr lang="en-US" sz="1300" b="1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</a:tr>
              <a:tr h="80327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lang="en-US" sz="1400" dirty="0">
                          <a:solidFill>
                            <a:srgbClr val="434343"/>
                          </a:solidFill>
                          <a:latin typeface="Tahoma" panose="020B0604030504040204"/>
                          <a:cs typeface="Tahoma" panose="020B0604030504040204"/>
                        </a:rPr>
                        <a:t>VII</a:t>
                      </a:r>
                      <a:endParaRPr lang="en-US" sz="1400" dirty="0">
                        <a:solidFill>
                          <a:srgbClr val="434343"/>
                        </a:solidFill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88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Harmful Gas Detection and Monitoring System </a:t>
                      </a:r>
                      <a:r>
                        <a:rPr sz="1200" spc="-33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in</a:t>
                      </a:r>
                      <a:r>
                        <a:rPr sz="1200" spc="-1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Industries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using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IOT</a:t>
                      </a:r>
                      <a:endParaRPr sz="1200" spc="-5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  <a:sym typeface="+mn-ea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400" spc="-2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IJCR</a:t>
                      </a:r>
                      <a:r>
                        <a:rPr lang="en-US" sz="1400" spc="-2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T</a:t>
                      </a:r>
                      <a:endParaRPr lang="en-US" sz="1400" spc="-20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  <a:sym typeface="+mn-ea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2022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  <a:buNone/>
                      </a:pPr>
                      <a:r>
                        <a:rPr lang="en-US" sz="1200">
                          <a:latin typeface="Times New Roman" panose="02020603050405020304"/>
                          <a:cs typeface="Times New Roman" panose="02020603050405020304"/>
                        </a:rPr>
                        <a:t>Data </a:t>
                      </a:r>
                      <a:endParaRPr lang="en-US"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  <a:buNone/>
                      </a:pPr>
                      <a:r>
                        <a:rPr lang="en-US" sz="1200">
                          <a:latin typeface="Times New Roman" panose="02020603050405020304"/>
                          <a:cs typeface="Times New Roman" panose="02020603050405020304"/>
                        </a:rPr>
                        <a:t>Analysis</a:t>
                      </a:r>
                      <a:endParaRPr lang="en-US"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Maintenance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Challenges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118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Tahoma" panose="020B0604030504040204"/>
                          <a:cs typeface="Tahoma" panose="020B0604030504040204"/>
                        </a:rPr>
                        <a:t>VIII</a:t>
                      </a:r>
                      <a:endParaRPr lang="en-US" sz="14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13360" marR="151130" indent="-54610">
                        <a:lnSpc>
                          <a:spcPts val="1650"/>
                        </a:lnSpc>
                      </a:pPr>
                      <a:endParaRPr lang="en-US" sz="1200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  <a:sym typeface="+mn-ea"/>
                      </a:endParaRPr>
                    </a:p>
                    <a:p>
                      <a:pPr marL="213360" marR="151130" indent="-54610" algn="ctr">
                        <a:lnSpc>
                          <a:spcPts val="1650"/>
                        </a:lnSpc>
                      </a:pPr>
                      <a:r>
                        <a:rPr lang="en-US" sz="1200" spc="-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Gas Leakage Detection and Smart Alerting System using IOT</a:t>
                      </a:r>
                      <a:endParaRPr lang="en-US" sz="1200" spc="-5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  <a:sym typeface="+mn-ea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400" spc="-5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IJIRS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20</a:t>
                      </a:r>
                      <a:r>
                        <a:rPr lang="en-US"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18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Fast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Response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Time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Appliciation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Limitation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905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</a:tcPr>
                </a:tc>
              </a:tr>
              <a:tr h="41338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400" spc="-185" dirty="0">
                        <a:solidFill>
                          <a:srgbClr val="434343"/>
                        </a:solidFill>
                        <a:latin typeface="Tahoma" panose="020B0604030504040204"/>
                        <a:cs typeface="Tahoma" panose="020B060403050404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400" spc="-185" dirty="0">
                          <a:solidFill>
                            <a:srgbClr val="434343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lang="en-US" sz="1400" spc="-185" dirty="0">
                          <a:solidFill>
                            <a:srgbClr val="434343"/>
                          </a:solidFill>
                          <a:latin typeface="Tahoma" panose="020B0604030504040204"/>
                          <a:cs typeface="Tahoma" panose="020B0604030504040204"/>
                        </a:rPr>
                        <a:t>   </a:t>
                      </a:r>
                      <a:r>
                        <a:rPr sz="1400" spc="-185" dirty="0">
                          <a:solidFill>
                            <a:srgbClr val="434343"/>
                          </a:solidFill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lang="en-US" sz="1400" spc="-185" dirty="0">
                          <a:solidFill>
                            <a:srgbClr val="434343"/>
                          </a:solidFill>
                          <a:latin typeface="Tahoma" panose="020B0604030504040204"/>
                          <a:cs typeface="Tahoma" panose="020B0604030504040204"/>
                        </a:rPr>
                        <a:t>X</a:t>
                      </a:r>
                      <a:endParaRPr lang="en-US" sz="1400" spc="-185" dirty="0">
                        <a:solidFill>
                          <a:srgbClr val="434343"/>
                        </a:solidFill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85725" marR="158750" algn="ctr">
                        <a:lnSpc>
                          <a:spcPts val="2550"/>
                        </a:lnSpc>
                        <a:spcBef>
                          <a:spcPts val="140"/>
                        </a:spcBef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Hazardous Gas Detection system with an </a:t>
                      </a:r>
                      <a:r>
                        <a:rPr sz="1200" spc="-33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 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Alerting</a:t>
                      </a:r>
                      <a:endParaRPr sz="1200" spc="-5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  <a:sym typeface="+mn-ea"/>
                      </a:endParaRPr>
                    </a:p>
                    <a:p>
                      <a:pPr marL="85725" marR="158750" algn="ctr">
                        <a:lnSpc>
                          <a:spcPts val="2550"/>
                        </a:lnSpc>
                        <a:spcBef>
                          <a:spcPts val="140"/>
                        </a:spcBef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Mechanism</a:t>
                      </a:r>
                      <a:endParaRPr lang="en-US" sz="1200" spc="-5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  <a:sym typeface="+mn-ea"/>
                      </a:endParaRPr>
                    </a:p>
                  </a:txBody>
                  <a:tcPr marL="0" marR="0" marT="1778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solidFill>
                          <a:srgbClr val="434343"/>
                        </a:solidFill>
                        <a:latin typeface="Times New Roman" panose="02020603050405020304"/>
                        <a:cs typeface="Times New Roman" panose="02020603050405020304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IJARIIE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  <a:sym typeface="+mn-ea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Times New Roman" panose="02020603050405020304"/>
                          <a:cs typeface="Times New Roman" panose="02020603050405020304"/>
                          <a:sym typeface="+mn-ea"/>
                        </a:rPr>
                        <a:t>2023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Timely 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Alerts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Technical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  <a:buNone/>
                      </a:pPr>
                      <a:r>
                        <a:rPr lang="en-US" sz="1400">
                          <a:latin typeface="Times New Roman" panose="02020603050405020304"/>
                          <a:cs typeface="Times New Roman" panose="02020603050405020304"/>
                        </a:rPr>
                        <a:t>Failures</a:t>
                      </a:r>
                      <a:endParaRPr lang="en-US"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5B7"/>
                      </a:solidFill>
                      <a:prstDash val="solid"/>
                    </a:lnL>
                    <a:lnR w="38100">
                      <a:solidFill>
                        <a:srgbClr val="2A95B7"/>
                      </a:solidFill>
                      <a:prstDash val="solid"/>
                    </a:lnR>
                    <a:lnT w="38100">
                      <a:solidFill>
                        <a:srgbClr val="2A95B7"/>
                      </a:solidFill>
                      <a:prstDash val="solid"/>
                    </a:lnT>
                    <a:lnB w="38100">
                      <a:solidFill>
                        <a:srgbClr val="2A95B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050" y="686291"/>
            <a:ext cx="3075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Times New Roman" panose="02020603050405020304"/>
                <a:cs typeface="Times New Roman" panose="02020603050405020304"/>
              </a:rPr>
              <a:t>EXISTING</a:t>
            </a:r>
            <a:r>
              <a:rPr sz="26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149" y="1422863"/>
            <a:ext cx="6746240" cy="2791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22275" marR="59055" indent="-409575">
              <a:lnSpc>
                <a:spcPts val="1650"/>
              </a:lnSpc>
              <a:spcBef>
                <a:spcPts val="180"/>
              </a:spcBef>
              <a:tabLst>
                <a:tab pos="42164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Sensor </a:t>
            </a:r>
            <a:r>
              <a:rPr sz="1400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Technology </a:t>
            </a:r>
            <a:r>
              <a:rPr sz="1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Utilizes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various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sensor types to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detect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and measure different types </a:t>
            </a:r>
            <a:r>
              <a:rPr sz="1400" spc="-3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gases.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22275" marR="5080" indent="-409575">
              <a:lnSpc>
                <a:spcPts val="1650"/>
              </a:lnSpc>
              <a:spcBef>
                <a:spcPts val="1125"/>
              </a:spcBef>
              <a:tabLst>
                <a:tab pos="42164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Fixed </a:t>
            </a:r>
            <a:r>
              <a:rPr sz="1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400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Portable Systems </a:t>
            </a:r>
            <a:r>
              <a:rPr sz="1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Includes both fixed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installations in industrial settings and </a:t>
            </a:r>
            <a:r>
              <a:rPr sz="1400" spc="-3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portable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devices for personal </a:t>
            </a:r>
            <a:r>
              <a:rPr sz="1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safety.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22275" marR="34925" indent="-409575">
              <a:lnSpc>
                <a:spcPts val="1650"/>
              </a:lnSpc>
              <a:spcBef>
                <a:spcPts val="1125"/>
              </a:spcBef>
              <a:tabLst>
                <a:tab pos="42164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Alarm </a:t>
            </a:r>
            <a:r>
              <a:rPr sz="1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400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Warning </a:t>
            </a:r>
            <a:r>
              <a:rPr sz="1400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Systems </a:t>
            </a:r>
            <a:r>
              <a:rPr sz="1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Triggers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alarms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upon detecting hazardous gas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levels, to </a:t>
            </a:r>
            <a:r>
              <a:rPr sz="1400" spc="-3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necessary precautions.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22275" marR="400685" indent="-409575">
              <a:lnSpc>
                <a:spcPts val="1650"/>
              </a:lnSpc>
              <a:spcBef>
                <a:spcPts val="1125"/>
              </a:spcBef>
              <a:tabLst>
                <a:tab pos="42164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Wireless </a:t>
            </a:r>
            <a:r>
              <a:rPr sz="1400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Connectivity </a:t>
            </a:r>
            <a:r>
              <a:rPr sz="14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Some systems incorporate wireless technology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for remote </a:t>
            </a:r>
            <a:r>
              <a:rPr sz="1400" spc="-3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and control.</a:t>
            </a:r>
            <a:endParaRPr sz="1400" spc="-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66725" y="4830225"/>
            <a:ext cx="577274" cy="313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4266" y="855991"/>
            <a:ext cx="21723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DR</a:t>
            </a:r>
            <a:r>
              <a:rPr sz="2600" b="1" spc="-2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b="1" dirty="0">
                <a:latin typeface="Times New Roman" panose="02020603050405020304"/>
                <a:cs typeface="Times New Roman" panose="02020603050405020304"/>
              </a:rPr>
              <a:t>WBACKS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1099" y="1578523"/>
            <a:ext cx="3398520" cy="216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690" algn="l"/>
              </a:tabLst>
            </a:pPr>
            <a:r>
              <a:rPr sz="16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600" dirty="0">
                <a:solidFill>
                  <a:srgbClr val="2A95B7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Fals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400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Alarms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1750">
              <a:lnSpc>
                <a:spcPts val="1665"/>
              </a:lnSpc>
              <a:spcBef>
                <a:spcPts val="35"/>
              </a:spcBef>
              <a:tabLst>
                <a:tab pos="44069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Frequent</a:t>
            </a:r>
            <a:r>
              <a:rPr sz="1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Maintanence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1750">
              <a:lnSpc>
                <a:spcPts val="1650"/>
              </a:lnSpc>
              <a:tabLst>
                <a:tab pos="44069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Limited</a:t>
            </a:r>
            <a:r>
              <a:rPr sz="1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Range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1750">
              <a:lnSpc>
                <a:spcPts val="1650"/>
              </a:lnSpc>
              <a:tabLst>
                <a:tab pos="44069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Slow</a:t>
            </a:r>
            <a:r>
              <a:rPr sz="1400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Response</a:t>
            </a:r>
            <a:r>
              <a:rPr sz="1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1750">
              <a:lnSpc>
                <a:spcPts val="1650"/>
              </a:lnSpc>
              <a:tabLst>
                <a:tab pos="44069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Regular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Calibration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necessary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1750">
              <a:lnSpc>
                <a:spcPts val="1650"/>
              </a:lnSpc>
              <a:tabLst>
                <a:tab pos="44069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limited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gas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types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1750">
              <a:lnSpc>
                <a:spcPts val="1650"/>
              </a:lnSpc>
              <a:tabLst>
                <a:tab pos="44069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1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cost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1750">
              <a:lnSpc>
                <a:spcPts val="1650"/>
              </a:lnSpc>
              <a:tabLst>
                <a:tab pos="44069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1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1400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Complexity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1750">
              <a:lnSpc>
                <a:spcPts val="1650"/>
              </a:lnSpc>
              <a:tabLst>
                <a:tab pos="44069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Prone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Environmental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factors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1750">
              <a:lnSpc>
                <a:spcPts val="1665"/>
              </a:lnSpc>
              <a:tabLst>
                <a:tab pos="44069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Dependent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continuous</a:t>
            </a:r>
            <a:r>
              <a:rPr sz="1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1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supply</a:t>
            </a:r>
            <a:endParaRPr sz="1400" spc="-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66725" y="4830225"/>
            <a:ext cx="577274" cy="313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629" y="746942"/>
            <a:ext cx="325945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26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5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149" y="1579538"/>
            <a:ext cx="5334000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Integration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Building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(BMS)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SCADA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2164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supply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Redundancy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2164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Calibration</a:t>
            </a:r>
            <a:r>
              <a:rPr sz="1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Maintenance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2164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1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Documentation</a:t>
            </a:r>
            <a:endParaRPr sz="1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5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21640" algn="l"/>
              </a:tabLst>
            </a:pPr>
            <a:r>
              <a:rPr sz="1400" dirty="0">
                <a:solidFill>
                  <a:schemeClr val="accent1"/>
                </a:solidFill>
                <a:latin typeface="MS UI Gothic" panose="020B0600070205080204" charset="-128"/>
                <a:cs typeface="MS UI Gothic" panose="020B0600070205080204" charset="-128"/>
              </a:rPr>
              <a:t>❏</a:t>
            </a:r>
            <a:r>
              <a:rPr sz="1400" dirty="0">
                <a:solidFill>
                  <a:schemeClr val="tx1"/>
                </a:solidFill>
                <a:latin typeface="MS UI Gothic" panose="020B0600070205080204" charset="-128"/>
                <a:cs typeface="MS UI Gothic" panose="020B0600070205080204" charset="-128"/>
              </a:rPr>
              <a:t>	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Storage</a:t>
            </a:r>
            <a:endParaRPr sz="1400" spc="-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66725" y="4830225"/>
            <a:ext cx="577274" cy="313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75" dirty="0"/>
            </a:fld>
            <a:endParaRPr spc="-7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6791</Words>
  <Application>WPS Presentation</Application>
  <PresentationFormat>On-screen Show (4:3)</PresentationFormat>
  <Paragraphs>400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8" baseType="lpstr">
      <vt:lpstr>Arial</vt:lpstr>
      <vt:lpstr>SimSun</vt:lpstr>
      <vt:lpstr>Wingdings</vt:lpstr>
      <vt:lpstr>Trebuchet MS</vt:lpstr>
      <vt:lpstr>Tahoma</vt:lpstr>
      <vt:lpstr>Times New Roman</vt:lpstr>
      <vt:lpstr>MS UI Gothic</vt:lpstr>
      <vt:lpstr>Times New Roman</vt:lpstr>
      <vt:lpstr>Wingdings</vt:lpstr>
      <vt:lpstr>Microsoft YaHei</vt:lpstr>
      <vt:lpstr>Arial Unicode MS</vt:lpstr>
      <vt:lpstr>Calibri</vt:lpstr>
      <vt:lpstr>Lucida Sans Unicode</vt:lpstr>
      <vt:lpstr>Microsoft Sans Serif</vt:lpstr>
      <vt:lpstr>Cambria</vt:lpstr>
      <vt:lpstr>Niagara Engraved</vt:lpstr>
      <vt:lpstr>Nirmala UI</vt:lpstr>
      <vt:lpstr>Microsoft Himalaya</vt:lpstr>
      <vt:lpstr>MS PGothic</vt:lpstr>
      <vt:lpstr>Monotype Corsiva</vt:lpstr>
      <vt:lpstr>Forte</vt:lpstr>
      <vt:lpstr>Trebuchet MS</vt:lpstr>
      <vt:lpstr>Tempus Sans ITC</vt:lpstr>
      <vt:lpstr>Bahnschrift SemiBold</vt:lpstr>
      <vt:lpstr>MS Gothic</vt:lpstr>
      <vt:lpstr>MT Extra</vt:lpstr>
      <vt:lpstr>Office Theme</vt:lpstr>
      <vt:lpstr>HAZARDOUS GAS DETECTION                USING IOT</vt:lpstr>
      <vt:lpstr>ABSTRACT</vt:lpstr>
      <vt:lpstr>INTRODUCTION</vt:lpstr>
      <vt:lpstr>LITERATURE SURVEY</vt:lpstr>
      <vt:lpstr>PowerPoint 演示文稿</vt:lpstr>
      <vt:lpstr>PowerPoint 演示文稿</vt:lpstr>
      <vt:lpstr>EXISTING SYSTEM</vt:lpstr>
      <vt:lpstr>DRAWBACKS</vt:lpstr>
      <vt:lpstr>PROPOSED SYSTEM</vt:lpstr>
      <vt:lpstr>        ADVANTAGES</vt:lpstr>
      <vt:lpstr>ARCHITECTURE</vt:lpstr>
      <vt:lpstr>EXPLANATION</vt:lpstr>
      <vt:lpstr>CONCLUSION</vt:lpstr>
      <vt:lpstr>FUTURE WORK</vt:lpstr>
      <vt:lpstr>REFERENCES</vt:lpstr>
      <vt:lpstr>PowerPoint 演示文稿</vt:lpstr>
      <vt:lpstr>PowerPoint 演示文稿</vt:lpstr>
      <vt:lpstr>PowerPoint 演示文稿</vt:lpstr>
      <vt:lpstr>PowerPoint 演示文稿</vt:lpstr>
      <vt:lpstr>Sample Output</vt:lpstr>
      <vt:lpstr>……I    t        takes half your life to discover……  Life is a do - it - yourself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HAZARDOUS GAS DETECTION</dc:title>
  <dc:creator/>
  <cp:lastModifiedBy>User</cp:lastModifiedBy>
  <cp:revision>46</cp:revision>
  <dcterms:created xsi:type="dcterms:W3CDTF">2023-12-13T10:23:00Z</dcterms:created>
  <dcterms:modified xsi:type="dcterms:W3CDTF">2023-12-19T16:21:00Z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0E49146DDE804F26BDC1D91F3D6F3B86_12</vt:lpwstr>
  </property>
  <property fmtid="{D5CDD505-2E9C-101B-9397-08002B2CF9AE}" pid="4" name="KSOProductBuildVer">
    <vt:lpwstr>1033-12.2.0.13359</vt:lpwstr>
  </property>
</Properties>
</file>