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99" r:id="rId3"/>
    <p:sldId id="307" r:id="rId4"/>
    <p:sldId id="300" r:id="rId5"/>
    <p:sldId id="306" r:id="rId6"/>
    <p:sldId id="302" r:id="rId7"/>
    <p:sldId id="312" r:id="rId8"/>
    <p:sldId id="301" r:id="rId9"/>
    <p:sldId id="310" r:id="rId10"/>
    <p:sldId id="303" r:id="rId11"/>
    <p:sldId id="305" r:id="rId12"/>
    <p:sldId id="308" r:id="rId13"/>
    <p:sldId id="313" r:id="rId14"/>
    <p:sldId id="309" r:id="rId15"/>
    <p:sldId id="311" r:id="rId16"/>
    <p:sldId id="304" r:id="rId17"/>
    <p:sldId id="298"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xelVhhlBTc5rG4+wQATu3pnDR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F46791-5BFC-4978-AC5A-A79AFC79F87E}">
  <a:tblStyle styleId="{AAF46791-5BFC-4978-AC5A-A79AFC79F87E}"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7E6"/>
          </a:solidFill>
        </a:fill>
      </a:tcStyle>
    </a:wholeTbl>
    <a:band1H>
      <a:tcTxStyle/>
      <a:tcStyle>
        <a:tcBdr/>
        <a:fill>
          <a:solidFill>
            <a:srgbClr val="E3CACA"/>
          </a:solidFill>
        </a:fill>
      </a:tcStyle>
    </a:band1H>
    <a:band2H>
      <a:tcTxStyle/>
      <a:tcStyle>
        <a:tcBdr/>
      </a:tcStyle>
    </a:band2H>
    <a:band1V>
      <a:tcTxStyle/>
      <a:tcStyle>
        <a:tcBdr/>
        <a:fill>
          <a:solidFill>
            <a:srgbClr val="E3CA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72543F1-B18C-4F65-A24A-48F481BF5BD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3" d="100"/>
          <a:sy n="63" d="100"/>
        </p:scale>
        <p:origin x="6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2431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6182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5225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6773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746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9030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310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70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428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099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997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238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34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675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319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038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4" name="Google Shape;24;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0AFF91D-B47B-4B22-ABF0-3E0DE15CB037}" type="datetime1">
              <a:rPr lang="en-US" smtClean="0"/>
              <a:t>5/23/2024</a:t>
            </a:fld>
            <a:endParaRPr/>
          </a:p>
        </p:txBody>
      </p:sp>
      <p:sp>
        <p:nvSpPr>
          <p:cNvPr id="25" name="Google Shape;25;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91"/>
        <p:cNvGrpSpPr/>
        <p:nvPr/>
      </p:nvGrpSpPr>
      <p:grpSpPr>
        <a:xfrm>
          <a:off x="0" y="0"/>
          <a:ext cx="0" cy="0"/>
          <a:chOff x="0" y="0"/>
          <a:chExt cx="0" cy="0"/>
        </a:xfrm>
      </p:grpSpPr>
      <p:sp>
        <p:nvSpPr>
          <p:cNvPr id="92" name="Google Shape;92;p27"/>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7"/>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4" name="Google Shape;94;p27"/>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5" name="Google Shape;95;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B1A13FD-CA9E-4B6F-82DD-138CE918D9B8}" type="datetime1">
              <a:rPr lang="en-US" smtClean="0"/>
              <a:t>5/23/2024</a:t>
            </a:fld>
            <a:endParaRPr/>
          </a:p>
        </p:txBody>
      </p:sp>
      <p:sp>
        <p:nvSpPr>
          <p:cNvPr id="96" name="Google Shape;96;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8" name="Google Shape;98;p27"/>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a:p>
        </p:txBody>
      </p:sp>
      <p:sp>
        <p:nvSpPr>
          <p:cNvPr id="99" name="Google Shape;99;p27"/>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00"/>
        <p:cNvGrpSpPr/>
        <p:nvPr/>
      </p:nvGrpSpPr>
      <p:grpSpPr>
        <a:xfrm>
          <a:off x="0" y="0"/>
          <a:ext cx="0" cy="0"/>
          <a:chOff x="0" y="0"/>
          <a:chExt cx="0" cy="0"/>
        </a:xfrm>
      </p:grpSpPr>
      <p:sp>
        <p:nvSpPr>
          <p:cNvPr id="101" name="Google Shape;101;p28"/>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8"/>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103" name="Google Shape;103;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7240B29-55A6-4415-9852-3D692CF6D8A9}" type="datetime1">
              <a:rPr lang="en-US" smtClean="0"/>
              <a:t>5/23/2024</a:t>
            </a:fld>
            <a:endParaRPr/>
          </a:p>
        </p:txBody>
      </p:sp>
      <p:sp>
        <p:nvSpPr>
          <p:cNvPr id="104" name="Google Shape;104;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Column">
  <p:cSld name="3 Column">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9"/>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29"/>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0" name="Google Shape;110;p29"/>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1" name="Google Shape;111;p29"/>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2" name="Google Shape;112;p29"/>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3" name="Google Shape;113;p29"/>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4" name="Google Shape;114;p29"/>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5" name="Google Shape;115;p29"/>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6" name="Google Shape;116;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9207685-B6B8-4089-89E1-1623625CA3DE}" type="datetime1">
              <a:rPr lang="en-US" smtClean="0"/>
              <a:t>5/23/2024</a:t>
            </a:fld>
            <a:endParaRPr/>
          </a:p>
        </p:txBody>
      </p:sp>
      <p:sp>
        <p:nvSpPr>
          <p:cNvPr id="117" name="Google Shape;117;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3 Picture Column">
  <p:cSld name="3 Picture Column">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2" name="Google Shape;122;p30"/>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3" name="Google Shape;123;p30"/>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4" name="Google Shape;124;p30"/>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5" name="Google Shape;125;p30"/>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6" name="Google Shape;126;p30"/>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7" name="Google Shape;127;p30"/>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8" name="Google Shape;128;p30"/>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9" name="Google Shape;129;p30"/>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30" name="Google Shape;130;p30"/>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31" name="Google Shape;131;p30"/>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32" name="Google Shape;132;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3F00C33-67F6-437A-8C24-D622F81DFFB8}" type="datetime1">
              <a:rPr lang="en-US" smtClean="0"/>
              <a:t>5/23/2024</a:t>
            </a:fld>
            <a:endParaRPr/>
          </a:p>
        </p:txBody>
      </p:sp>
      <p:sp>
        <p:nvSpPr>
          <p:cNvPr id="133" name="Google Shape;133;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8" name="Google Shape;138;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A67CC35-CD26-4725-B633-2829614AB9DD}" type="datetime1">
              <a:rPr lang="en-US" smtClean="0"/>
              <a:t>5/23/2024</a:t>
            </a:fld>
            <a:endParaRPr/>
          </a:p>
        </p:txBody>
      </p:sp>
      <p:sp>
        <p:nvSpPr>
          <p:cNvPr id="139" name="Google Shape;139;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4" name="Google Shape;144;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61F24CE-9437-427D-B6D6-8758183EF7B0}" type="datetime1">
              <a:rPr lang="en-US" smtClean="0"/>
              <a:t>5/23/2024</a:t>
            </a:fld>
            <a:endParaRPr/>
          </a:p>
        </p:txBody>
      </p:sp>
      <p:sp>
        <p:nvSpPr>
          <p:cNvPr id="145" name="Google Shape;145;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35" name="Google Shape;35;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170C527-85B3-4B39-AE3A-E354D2526CB3}" type="datetime1">
              <a:rPr lang="en-US" smtClean="0"/>
              <a:t>5/23/2024</a:t>
            </a:fld>
            <a:endParaRPr/>
          </a:p>
        </p:txBody>
      </p:sp>
      <p:sp>
        <p:nvSpPr>
          <p:cNvPr id="36" name="Google Shape;36;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41" name="Google Shape;41;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931C2CF-06F6-4948-BED0-EFF3146A0AD0}" type="datetime1">
              <a:rPr lang="en-US" smtClean="0"/>
              <a:t>5/23/2024</a:t>
            </a:fld>
            <a:endParaRPr/>
          </a:p>
        </p:txBody>
      </p:sp>
      <p:sp>
        <p:nvSpPr>
          <p:cNvPr id="42" name="Google Shape;42;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7" name="Google Shape;47;p20"/>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F54EF3B-8FA8-4FB6-8E79-B1E5227AD8D3}" type="datetime1">
              <a:rPr lang="en-US" smtClean="0"/>
              <a:t>5/23/2024</a:t>
            </a:fld>
            <a:endParaRPr/>
          </a:p>
        </p:txBody>
      </p:sp>
      <p:sp>
        <p:nvSpPr>
          <p:cNvPr id="49" name="Google Shape;49;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4" name="Google Shape;54;p21"/>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5" name="Google Shape;55;p21"/>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6" name="Google Shape;56;p21"/>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7" name="Google Shape;57;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C920DCA-A5A6-4944-85CB-D6E776A5F567}" type="datetime1">
              <a:rPr lang="en-US" smtClean="0"/>
              <a:t>5/23/2024</a:t>
            </a:fld>
            <a:endParaRPr/>
          </a:p>
        </p:txBody>
      </p:sp>
      <p:sp>
        <p:nvSpPr>
          <p:cNvPr id="58" name="Google Shape;58;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7" name="Google Shape;67;p23"/>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8" name="Google Shape;68;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0B58B1-D220-4679-9306-76C89FF6167F}" type="datetime1">
              <a:rPr lang="en-US" smtClean="0"/>
              <a:t>5/23/2024</a:t>
            </a:fld>
            <a:endParaRPr/>
          </a:p>
        </p:txBody>
      </p:sp>
      <p:sp>
        <p:nvSpPr>
          <p:cNvPr id="69" name="Google Shape;69;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74" name="Google Shape;74;p24"/>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5" name="Google Shape;75;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835FE6E-5416-4D91-A633-F81188FF3350}" type="datetime1">
              <a:rPr lang="en-US" smtClean="0"/>
              <a:t>5/23/2024</a:t>
            </a:fld>
            <a:endParaRPr/>
          </a:p>
        </p:txBody>
      </p:sp>
      <p:sp>
        <p:nvSpPr>
          <p:cNvPr id="76" name="Google Shape;76;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anoramic Picture with Caption">
  <p:cSld name="Panoramic Picture with Caption">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sp>
      <p:sp>
        <p:nvSpPr>
          <p:cNvPr id="81" name="Google Shape;81;p25"/>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2" name="Google Shape;82;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A1D8B31E-B49B-45F8-B70B-726CB3A990FB}" type="datetime1">
              <a:rPr lang="en-US" smtClean="0"/>
              <a:t>5/23/2024</a:t>
            </a:fld>
            <a:endParaRPr/>
          </a:p>
        </p:txBody>
      </p:sp>
      <p:sp>
        <p:nvSpPr>
          <p:cNvPr id="83" name="Google Shape;83;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8" name="Google Shape;88;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278AE9F-08D2-46F6-8747-F35637F56A58}" type="datetime1">
              <a:rPr lang="en-US" smtClean="0"/>
              <a:t>5/23/2024</a:t>
            </a:fld>
            <a:endParaRPr/>
          </a:p>
        </p:txBody>
      </p:sp>
      <p:sp>
        <p:nvSpPr>
          <p:cNvPr id="89" name="Google Shape;89;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
        <p:cNvGrpSpPr/>
        <p:nvPr/>
      </p:nvGrpSpPr>
      <p:grpSpPr>
        <a:xfrm>
          <a:off x="0" y="0"/>
          <a:ext cx="0" cy="0"/>
          <a:chOff x="0" y="0"/>
          <a:chExt cx="0" cy="0"/>
        </a:xfrm>
      </p:grpSpPr>
      <p:pic>
        <p:nvPicPr>
          <p:cNvPr id="10" name="Google Shape;10;p15"/>
          <p:cNvPicPr preferRelativeResize="0"/>
          <p:nvPr/>
        </p:nvPicPr>
        <p:blipFill rotWithShape="1">
          <a:blip r:embed="rId17">
            <a:alphaModFix/>
          </a:blip>
          <a:srcRect l="3613"/>
          <a:stretch/>
        </p:blipFill>
        <p:spPr>
          <a:xfrm>
            <a:off x="0" y="2669685"/>
            <a:ext cx="4037012" cy="4188315"/>
          </a:xfrm>
          <a:prstGeom prst="rect">
            <a:avLst/>
          </a:prstGeom>
          <a:noFill/>
          <a:ln>
            <a:noFill/>
          </a:ln>
        </p:spPr>
      </p:pic>
      <p:pic>
        <p:nvPicPr>
          <p:cNvPr id="11" name="Google Shape;11;p15"/>
          <p:cNvPicPr preferRelativeResize="0"/>
          <p:nvPr/>
        </p:nvPicPr>
        <p:blipFill rotWithShape="1">
          <a:blip r:embed="rId18">
            <a:alphaModFix/>
          </a:blip>
          <a:srcRect l="35640"/>
          <a:stretch/>
        </p:blipFill>
        <p:spPr>
          <a:xfrm>
            <a:off x="0" y="2892347"/>
            <a:ext cx="1522412" cy="2365453"/>
          </a:xfrm>
          <a:prstGeom prst="rect">
            <a:avLst/>
          </a:prstGeom>
          <a:noFill/>
          <a:ln>
            <a:noFill/>
          </a:ln>
        </p:spPr>
      </p:pic>
      <p:sp>
        <p:nvSpPr>
          <p:cNvPr id="12" name="Google Shape;12;p15"/>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15"/>
          <p:cNvPicPr preferRelativeResize="0"/>
          <p:nvPr/>
        </p:nvPicPr>
        <p:blipFill rotWithShape="1">
          <a:blip r:embed="rId19">
            <a:alphaModFix/>
          </a:blip>
          <a:srcRect t="28812"/>
          <a:stretch/>
        </p:blipFill>
        <p:spPr>
          <a:xfrm>
            <a:off x="7999412" y="0"/>
            <a:ext cx="1603387" cy="1141407"/>
          </a:xfrm>
          <a:prstGeom prst="rect">
            <a:avLst/>
          </a:prstGeom>
          <a:noFill/>
          <a:ln>
            <a:noFill/>
          </a:ln>
        </p:spPr>
      </p:pic>
      <p:pic>
        <p:nvPicPr>
          <p:cNvPr id="14" name="Google Shape;14;p15"/>
          <p:cNvPicPr preferRelativeResize="0"/>
          <p:nvPr/>
        </p:nvPicPr>
        <p:blipFill rotWithShape="1">
          <a:blip r:embed="rId20">
            <a:alphaModFix/>
          </a:blip>
          <a:srcRect b="23320"/>
          <a:stretch/>
        </p:blipFill>
        <p:spPr>
          <a:xfrm>
            <a:off x="8605878" y="6096000"/>
            <a:ext cx="993734" cy="762000"/>
          </a:xfrm>
          <a:prstGeom prst="rect">
            <a:avLst/>
          </a:prstGeom>
          <a:noFill/>
          <a:ln>
            <a:noFill/>
          </a:ln>
        </p:spPr>
      </p:pic>
      <p:sp>
        <p:nvSpPr>
          <p:cNvPr id="15" name="Google Shape;15;p1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7" name="Google Shape;17;p1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8" name="Google Shape;18;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fld id="{247ACA79-61CB-4576-8A52-6B5978063438}" type="datetime1">
              <a:rPr lang="en-US" smtClean="0"/>
              <a:t>5/23/2024</a:t>
            </a:fld>
            <a:endParaRPr/>
          </a:p>
        </p:txBody>
      </p:sp>
      <p:sp>
        <p:nvSpPr>
          <p:cNvPr id="19" name="Google Shape;19;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397391" y="703385"/>
            <a:ext cx="9144000" cy="773724"/>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rgbClr val="FF0066"/>
                </a:solidFill>
                <a:latin typeface="Times New Roman" panose="02020603050405020304" pitchFamily="18" charset="0"/>
              </a:rPr>
              <a:t>K.RAMAKRISHNAN COLLEGE OF TECHNOLOGY</a:t>
            </a:r>
            <a:br>
              <a:rPr lang="en-US" altLang="en-US" sz="2400" b="1" dirty="0">
                <a:solidFill>
                  <a:srgbClr val="FF0066"/>
                </a:solidFill>
                <a:latin typeface="Times New Roman" panose="02020603050405020304" pitchFamily="18" charset="0"/>
              </a:rPr>
            </a:br>
            <a:r>
              <a:rPr lang="en-US" altLang="en-US" sz="2400" b="1" dirty="0">
                <a:solidFill>
                  <a:srgbClr val="FF0066"/>
                </a:solidFill>
                <a:latin typeface="Times New Roman" panose="02020603050405020304" pitchFamily="18" charset="0"/>
              </a:rPr>
              <a:t>(AUTONOMOUS), TRICHY</a:t>
            </a:r>
            <a:br>
              <a:rPr lang="en-US" altLang="en-US" sz="2400" b="1" dirty="0">
                <a:solidFill>
                  <a:srgbClr val="FF0066"/>
                </a:solidFill>
                <a:latin typeface="Times New Roman" panose="02020603050405020304" pitchFamily="18" charset="0"/>
              </a:rPr>
            </a:br>
            <a:endParaRPr sz="2400" b="1" dirty="0">
              <a:solidFill>
                <a:schemeClr val="tx1"/>
              </a:solidFill>
              <a:latin typeface="Times New Roman"/>
              <a:ea typeface="Times New Roman"/>
              <a:cs typeface="Times New Roman"/>
              <a:sym typeface="Times New Roman"/>
            </a:endParaRPr>
          </a:p>
        </p:txBody>
      </p:sp>
      <p:graphicFrame>
        <p:nvGraphicFramePr>
          <p:cNvPr id="154" name="Google Shape;154;p1"/>
          <p:cNvGraphicFramePr/>
          <p:nvPr>
            <p:extLst>
              <p:ext uri="{D42A27DB-BD31-4B8C-83A1-F6EECF244321}">
                <p14:modId xmlns:p14="http://schemas.microsoft.com/office/powerpoint/2010/main" val="478383847"/>
              </p:ext>
            </p:extLst>
          </p:nvPr>
        </p:nvGraphicFramePr>
        <p:xfrm>
          <a:off x="2813539" y="2814253"/>
          <a:ext cx="5809957" cy="2410325"/>
        </p:xfrm>
        <a:graphic>
          <a:graphicData uri="http://schemas.openxmlformats.org/drawingml/2006/table">
            <a:tbl>
              <a:tblPr firstRow="1" bandRow="1">
                <a:noFill/>
                <a:tableStyleId>{AAF46791-5BFC-4978-AC5A-A79AFC79F87E}</a:tableStyleId>
              </a:tblPr>
              <a:tblGrid>
                <a:gridCol w="238305">
                  <a:extLst>
                    <a:ext uri="{9D8B030D-6E8A-4147-A177-3AD203B41FA5}">
                      <a16:colId xmlns:a16="http://schemas.microsoft.com/office/drawing/2014/main" val="20000"/>
                    </a:ext>
                  </a:extLst>
                </a:gridCol>
                <a:gridCol w="5571652">
                  <a:extLst>
                    <a:ext uri="{9D8B030D-6E8A-4147-A177-3AD203B41FA5}">
                      <a16:colId xmlns:a16="http://schemas.microsoft.com/office/drawing/2014/main" val="20001"/>
                    </a:ext>
                  </a:extLst>
                </a:gridCol>
              </a:tblGrid>
              <a:tr h="24103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PRESENTED BY,</a:t>
                      </a:r>
                    </a:p>
                    <a:p>
                      <a:pPr marL="0" marR="0" lvl="0" indent="0" algn="ctr" rtl="0">
                        <a:lnSpc>
                          <a:spcPct val="100000"/>
                        </a:lnSpc>
                        <a:spcBef>
                          <a:spcPts val="0"/>
                        </a:spcBef>
                        <a:spcAft>
                          <a:spcPts val="0"/>
                        </a:spcAft>
                        <a:buClr>
                          <a:schemeClr val="lt1"/>
                        </a:buClr>
                        <a:buSzPts val="1800"/>
                        <a:buFont typeface="Century Gothic"/>
                        <a:buNone/>
                      </a:pPr>
                      <a:endPar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BALA VAISHNAVI K (811721001004)</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FAHMITHA NASRIN S (811721001008)</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KEERTHANA S (811721001017)</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SANDHYA SHALINI S.M (811721001035)</a:t>
                      </a:r>
                    </a:p>
                    <a:p>
                      <a:pPr marL="0" marR="0" lvl="0" indent="0" algn="l" rtl="0">
                        <a:lnSpc>
                          <a:spcPct val="100000"/>
                        </a:lnSpc>
                        <a:spcBef>
                          <a:spcPts val="0"/>
                        </a:spcBef>
                        <a:spcAft>
                          <a:spcPts val="0"/>
                        </a:spcAft>
                        <a:buClr>
                          <a:schemeClr val="lt1"/>
                        </a:buClr>
                        <a:buSzPts val="1800"/>
                        <a:buFont typeface="Century Gothic"/>
                        <a:buNone/>
                      </a:pPr>
                      <a:endParaRPr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229915F2-F2F2-4F0C-8684-69FC627A1F37}"/>
              </a:ext>
            </a:extLst>
          </p:cNvPr>
          <p:cNvSpPr txBox="1"/>
          <p:nvPr/>
        </p:nvSpPr>
        <p:spPr>
          <a:xfrm>
            <a:off x="2318043" y="1490984"/>
            <a:ext cx="7302696" cy="461665"/>
          </a:xfrm>
          <a:prstGeom prst="rect">
            <a:avLst/>
          </a:prstGeom>
          <a:noFill/>
        </p:spPr>
        <p:txBody>
          <a:bodyPr wrap="square" rtlCol="0">
            <a:spAutoFit/>
          </a:bodyPr>
          <a:lstStyle/>
          <a:p>
            <a:pPr algn="ctr"/>
            <a:r>
              <a:rPr lang="en-US" sz="2400" b="1" dirty="0">
                <a:solidFill>
                  <a:schemeClr val="tx1"/>
                </a:solidFill>
                <a:latin typeface="Times New Roman"/>
                <a:ea typeface="Times New Roman"/>
                <a:cs typeface="Times New Roman"/>
                <a:sym typeface="Times New Roman"/>
              </a:rPr>
              <a:t>Identification of peninsular herbal plants using CNN</a:t>
            </a:r>
            <a:endParaRPr lang="en-US" sz="2400" dirty="0"/>
          </a:p>
        </p:txBody>
      </p:sp>
      <p:sp>
        <p:nvSpPr>
          <p:cNvPr id="3" name="TextBox 2">
            <a:extLst>
              <a:ext uri="{FF2B5EF4-FFF2-40B4-BE49-F238E27FC236}">
                <a16:creationId xmlns:a16="http://schemas.microsoft.com/office/drawing/2014/main" id="{EFF478B5-08A7-4845-A87B-BF5635F9CF6E}"/>
              </a:ext>
            </a:extLst>
          </p:cNvPr>
          <p:cNvSpPr txBox="1"/>
          <p:nvPr/>
        </p:nvSpPr>
        <p:spPr>
          <a:xfrm>
            <a:off x="7218756" y="5136183"/>
            <a:ext cx="3980577" cy="1566070"/>
          </a:xfrm>
          <a:prstGeom prst="rect">
            <a:avLst/>
          </a:prstGeom>
          <a:noFill/>
        </p:spPr>
        <p:txBody>
          <a:bodyPr wrap="none" rtlCol="0">
            <a:spAutoFit/>
          </a:bodyPr>
          <a:lstStyle/>
          <a:p>
            <a:r>
              <a:rPr lang="en-IN" sz="1800" b="1" dirty="0">
                <a:solidFill>
                  <a:srgbClr val="0070C0"/>
                </a:solidFill>
                <a:latin typeface="Times New Roman" panose="02020603050405020304" pitchFamily="18" charset="0"/>
                <a:cs typeface="Times New Roman" panose="02020603050405020304" pitchFamily="18" charset="0"/>
              </a:rPr>
              <a:t>GUIDED BY,</a:t>
            </a:r>
          </a:p>
          <a:p>
            <a:pPr>
              <a:lnSpc>
                <a:spcPct val="150000"/>
              </a:lnSpc>
            </a:pPr>
            <a:r>
              <a:rPr lang="en-IN" sz="1800" b="1" dirty="0" err="1">
                <a:solidFill>
                  <a:schemeClr val="tx1"/>
                </a:solidFill>
                <a:latin typeface="Times New Roman" panose="02020603050405020304" pitchFamily="18" charset="0"/>
                <a:cs typeface="Times New Roman" panose="02020603050405020304" pitchFamily="18" charset="0"/>
              </a:rPr>
              <a:t>Mrs.M.A.REETHA</a:t>
            </a:r>
            <a:r>
              <a:rPr lang="en-IN" sz="1800" b="1" dirty="0">
                <a:solidFill>
                  <a:schemeClr val="tx1"/>
                </a:solidFill>
                <a:latin typeface="Times New Roman" panose="02020603050405020304" pitchFamily="18" charset="0"/>
                <a:cs typeface="Times New Roman" panose="02020603050405020304" pitchFamily="18" charset="0"/>
              </a:rPr>
              <a:t> JEYARANI M.E.,</a:t>
            </a:r>
          </a:p>
          <a:p>
            <a:pPr>
              <a:lnSpc>
                <a:spcPct val="150000"/>
              </a:lnSpc>
            </a:pPr>
            <a:r>
              <a:rPr lang="en-IN" sz="1800" b="1" dirty="0">
                <a:solidFill>
                  <a:schemeClr val="tx1"/>
                </a:solidFill>
                <a:latin typeface="Times New Roman" panose="02020603050405020304" pitchFamily="18" charset="0"/>
                <a:cs typeface="Times New Roman" panose="02020603050405020304" pitchFamily="18" charset="0"/>
              </a:rPr>
              <a:t>ASSISTANT PROFESSOR/ AI</a:t>
            </a:r>
          </a:p>
          <a:p>
            <a:pPr>
              <a:lnSpc>
                <a:spcPct val="150000"/>
              </a:lnSpc>
            </a:pP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7C199FF-37E2-46F7-A74E-6B1A2CB3B6B8}"/>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3" name="TextBox 10">
            <a:extLst>
              <a:ext uri="{FF2B5EF4-FFF2-40B4-BE49-F238E27FC236}">
                <a16:creationId xmlns:a16="http://schemas.microsoft.com/office/drawing/2014/main" id="{12128841-5AA4-49AF-B134-34A021127EBA}"/>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PROPOSED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 proposed Autoencoder model has been designed with EfficientB4Net for retrieving similar images to identify the plant from the medicinal plant database. </a:t>
            </a: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 model consists of five layers, in which each layer has an </a:t>
            </a:r>
            <a:r>
              <a:rPr lang="en-US" altLang="en-US" b="1" dirty="0">
                <a:solidFill>
                  <a:srgbClr val="000000"/>
                </a:solidFill>
                <a:latin typeface="Times New Roman" panose="02020603050405020304" pitchFamily="18" charset="0"/>
              </a:rPr>
              <a:t>EfficientB4block, Convolutional layer, and pooling layer. </a:t>
            </a: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 </a:t>
            </a:r>
            <a:r>
              <a:rPr lang="en-US" altLang="en-US" b="1" dirty="0">
                <a:solidFill>
                  <a:srgbClr val="000000"/>
                </a:solidFill>
                <a:latin typeface="Times New Roman" panose="02020603050405020304" pitchFamily="18" charset="0"/>
              </a:rPr>
              <a:t>Autoencoder</a:t>
            </a:r>
            <a:r>
              <a:rPr lang="en-US" altLang="en-US" dirty="0">
                <a:solidFill>
                  <a:srgbClr val="000000"/>
                </a:solidFill>
                <a:latin typeface="Times New Roman" panose="02020603050405020304" pitchFamily="18" charset="0"/>
              </a:rPr>
              <a:t> includes the </a:t>
            </a:r>
            <a:r>
              <a:rPr lang="en-US" altLang="en-US" b="1" dirty="0">
                <a:solidFill>
                  <a:srgbClr val="000000"/>
                </a:solidFill>
                <a:latin typeface="Times New Roman" panose="02020603050405020304" pitchFamily="18" charset="0"/>
              </a:rPr>
              <a:t>CBAM</a:t>
            </a:r>
            <a:r>
              <a:rPr lang="en-US" altLang="en-US" dirty="0">
                <a:solidFill>
                  <a:srgbClr val="000000"/>
                </a:solidFill>
                <a:latin typeface="Times New Roman" panose="02020603050405020304" pitchFamily="18" charset="0"/>
              </a:rPr>
              <a:t> </a:t>
            </a:r>
            <a:r>
              <a:rPr lang="en-US" altLang="en-US" b="1" dirty="0">
                <a:solidFill>
                  <a:srgbClr val="000000"/>
                </a:solidFill>
                <a:latin typeface="Times New Roman" panose="02020603050405020304" pitchFamily="18" charset="0"/>
              </a:rPr>
              <a:t>block</a:t>
            </a:r>
            <a:r>
              <a:rPr lang="en-US" altLang="en-US" dirty="0">
                <a:solidFill>
                  <a:srgbClr val="000000"/>
                </a:solidFill>
                <a:latin typeface="Times New Roman" panose="02020603050405020304" pitchFamily="18" charset="0"/>
              </a:rPr>
              <a:t> with the EfficientB4Net which sequentially observes the channel and spatial attention maps in both the dimensions and adds them with the input features for adaptive plant feature refinement. </a:t>
            </a: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Following the encoding phase the decoder phase consist of a residual block to </a:t>
            </a:r>
            <a:r>
              <a:rPr lang="en-US" altLang="en-US" b="1" dirty="0" err="1">
                <a:solidFill>
                  <a:srgbClr val="000000"/>
                </a:solidFill>
                <a:latin typeface="Times New Roman" panose="02020603050405020304" pitchFamily="18" charset="0"/>
              </a:rPr>
              <a:t>upsample</a:t>
            </a:r>
            <a:r>
              <a:rPr lang="en-US" altLang="en-US" dirty="0">
                <a:solidFill>
                  <a:srgbClr val="000000"/>
                </a:solidFill>
                <a:latin typeface="Times New Roman" panose="02020603050405020304" pitchFamily="18" charset="0"/>
              </a:rPr>
              <a:t> the compressed features.</a:t>
            </a: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Introducing Residual units in the network solves the degradation problem and also helps in extracting the maximum local feature through densely connected convolution layers. </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146479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IMPLEMENTATION MODEL</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marL="137160" indent="0" algn="ctr">
              <a:lnSpc>
                <a:spcPct val="120000"/>
              </a:lnSpc>
              <a:spcBef>
                <a:spcPts val="325"/>
              </a:spcBef>
              <a:buClr>
                <a:srgbClr val="000000"/>
              </a:buClr>
              <a:buSzPct val="100000"/>
              <a:buNone/>
              <a:defRPr/>
            </a:pPr>
            <a:r>
              <a:rPr lang="en-US" altLang="en-US" dirty="0">
                <a:solidFill>
                  <a:srgbClr val="000000"/>
                </a:solidFill>
                <a:latin typeface="Times New Roman" panose="02020603050405020304" pitchFamily="18" charset="0"/>
              </a:rPr>
              <a:t>(a) Training Stage</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pic>
        <p:nvPicPr>
          <p:cNvPr id="2" name="Content Placeholder 4">
            <a:extLst>
              <a:ext uri="{FF2B5EF4-FFF2-40B4-BE49-F238E27FC236}">
                <a16:creationId xmlns:a16="http://schemas.microsoft.com/office/drawing/2014/main" id="{41C88E96-9EFB-4C4E-B686-9AA9FEB86F79}"/>
              </a:ext>
            </a:extLst>
          </p:cNvPr>
          <p:cNvPicPr>
            <a:picLocks noGrp="1" noChangeAspect="1"/>
          </p:cNvPicPr>
          <p:nvPr/>
        </p:nvPicPr>
        <p:blipFill>
          <a:blip r:embed="rId5"/>
          <a:stretch>
            <a:fillRect/>
          </a:stretch>
        </p:blipFill>
        <p:spPr>
          <a:xfrm>
            <a:off x="2685252" y="1460589"/>
            <a:ext cx="7211873" cy="4728314"/>
          </a:xfrm>
          <a:prstGeom prst="rect">
            <a:avLst/>
          </a:prstGeom>
        </p:spPr>
      </p:pic>
    </p:spTree>
    <p:extLst>
      <p:ext uri="{BB962C8B-B14F-4D97-AF65-F5344CB8AC3E}">
        <p14:creationId xmlns:p14="http://schemas.microsoft.com/office/powerpoint/2010/main" val="391874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IMPLEMENTATION MODEL</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marL="137160" indent="0" algn="just">
              <a:lnSpc>
                <a:spcPct val="120000"/>
              </a:lnSpc>
              <a:spcBef>
                <a:spcPts val="325"/>
              </a:spcBef>
              <a:buClr>
                <a:srgbClr val="000000"/>
              </a:buClr>
              <a:buSzPct val="100000"/>
              <a:buNone/>
              <a:defRPr/>
            </a:pPr>
            <a:endParaRPr lang="en-US" altLang="en-US" dirty="0">
              <a:solidFill>
                <a:srgbClr val="000000"/>
              </a:solidFill>
              <a:latin typeface="Times New Roman" panose="02020603050405020304" pitchFamily="18" charset="0"/>
            </a:endParaRPr>
          </a:p>
          <a:p>
            <a:pPr marL="137160" indent="0" algn="ctr">
              <a:lnSpc>
                <a:spcPct val="120000"/>
              </a:lnSpc>
              <a:spcBef>
                <a:spcPts val="325"/>
              </a:spcBef>
              <a:buClr>
                <a:srgbClr val="000000"/>
              </a:buClr>
              <a:buSzPct val="100000"/>
              <a:buNone/>
              <a:defRPr/>
            </a:pPr>
            <a:r>
              <a:rPr lang="en-US" altLang="en-US" dirty="0">
                <a:solidFill>
                  <a:srgbClr val="000000"/>
                </a:solidFill>
                <a:latin typeface="Times New Roman" panose="02020603050405020304" pitchFamily="18" charset="0"/>
              </a:rPr>
              <a:t>(b) Testing Stage</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pic>
        <p:nvPicPr>
          <p:cNvPr id="3" name="Content Placeholder 6">
            <a:extLst>
              <a:ext uri="{FF2B5EF4-FFF2-40B4-BE49-F238E27FC236}">
                <a16:creationId xmlns:a16="http://schemas.microsoft.com/office/drawing/2014/main" id="{58D8DDD4-8EB7-6546-8979-48FA1EE51845}"/>
              </a:ext>
            </a:extLst>
          </p:cNvPr>
          <p:cNvPicPr>
            <a:picLocks noGrp="1" noChangeAspect="1"/>
          </p:cNvPicPr>
          <p:nvPr/>
        </p:nvPicPr>
        <p:blipFill>
          <a:blip r:embed="rId5"/>
          <a:stretch>
            <a:fillRect/>
          </a:stretch>
        </p:blipFill>
        <p:spPr>
          <a:xfrm>
            <a:off x="1599946" y="2438400"/>
            <a:ext cx="8992108" cy="3251199"/>
          </a:xfrm>
          <a:prstGeom prst="rect">
            <a:avLst/>
          </a:prstGeom>
        </p:spPr>
      </p:pic>
    </p:spTree>
    <p:extLst>
      <p:ext uri="{BB962C8B-B14F-4D97-AF65-F5344CB8AC3E}">
        <p14:creationId xmlns:p14="http://schemas.microsoft.com/office/powerpoint/2010/main" val="308851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EXPLANATION OF PROPOSED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Proposed Autoencoder model uses EfficientB4Net for image retrieval in medicinal plant database.</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Model has 5 layers with EfficientB4block, Convolutional layer, and pooling layer in each.</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Utilizes CBAM block for channel and spatial attention maps, enhancing plant feature refinement.</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Decoder phase includes residual block for </a:t>
            </a:r>
            <a:r>
              <a:rPr lang="en-US" altLang="en-US" dirty="0" err="1">
                <a:solidFill>
                  <a:srgbClr val="000000"/>
                </a:solidFill>
                <a:latin typeface="Times New Roman" panose="02020603050405020304" pitchFamily="18" charset="0"/>
              </a:rPr>
              <a:t>upsampling</a:t>
            </a:r>
            <a:r>
              <a:rPr lang="en-US" altLang="en-US" dirty="0">
                <a:solidFill>
                  <a:srgbClr val="000000"/>
                </a:solidFill>
                <a:latin typeface="Times New Roman" panose="02020603050405020304" pitchFamily="18" charset="0"/>
              </a:rPr>
              <a:t> compressed features.</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Residual units tackle degradation problem, extracting maximum local features with densely connected convolution layers.</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114832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ADVANTAGES OF PROPOSED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Enhanced feature extraction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Improved model performance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Robust image retrieval</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Efficient encoding and decoding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Adaptive and scalable</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52824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RESULTS AND DISCUSSIONS</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Improved image retrieval accuracy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Effective feature refinement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Enhanced local feature extraction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Degradation problem mitigation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Robust performance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Future improvements</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Potential applications</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50523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CONCLUSION</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Deep learning has emerged as a dominating alternative to hand-designed features to learn the features automatically from the data.</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 Many researches have been carried out in classifying and retrieving the plant species. </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Despite many efforts, plant identification is still a challenging and indeterminate problem. </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Thus, a novel Autoencoder architecture using EfficientB4Net and CBAM has been proposed to retrieve and identify medicinal plants with the highest accuracy. </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01727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2" name="Google Shape;152;p1"/>
          <p:cNvSpPr txBox="1">
            <a:spLocks noGrp="1"/>
          </p:cNvSpPr>
          <p:nvPr>
            <p:ph type="body" idx="1"/>
          </p:nvPr>
        </p:nvSpPr>
        <p:spPr>
          <a:xfrm>
            <a:off x="3080825" y="2644726"/>
            <a:ext cx="4979963" cy="1702191"/>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ClrTx/>
              <a:buNone/>
            </a:pPr>
            <a:r>
              <a:rPr lang="en-IN" sz="4400" b="1" dirty="0">
                <a:solidFill>
                  <a:schemeClr val="tx1"/>
                </a:solidFill>
                <a:latin typeface="Times New Roman"/>
                <a:ea typeface="Times New Roman"/>
                <a:cs typeface="Times New Roman"/>
                <a:sym typeface="Times New Roman"/>
              </a:rPr>
              <a:t>THANK YOU</a:t>
            </a:r>
            <a:endParaRPr lang="en-US" sz="4400" b="1" dirty="0">
              <a:solidFill>
                <a:schemeClr val="tx1"/>
              </a:solidFill>
              <a:latin typeface="Times New Roman"/>
              <a:ea typeface="Times New Roman"/>
              <a:cs typeface="Times New Roman"/>
              <a:sym typeface="Times New Roman"/>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25E56847-41EE-45C5-ABBA-1CA7189F5912}"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A779002C-9DA6-4AEA-B069-767FDC839281}"/>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4A13AF0E-3EED-43C5-9EA7-6E742CAAD023}"/>
              </a:ext>
            </a:extLst>
          </p:cNvPr>
          <p:cNvSpPr txBox="1">
            <a:spLocks noChangeArrowheads="1"/>
          </p:cNvSpPr>
          <p:nvPr/>
        </p:nvSpPr>
        <p:spPr bwMode="auto">
          <a:xfrm>
            <a:off x="10957961" y="6426683"/>
            <a:ext cx="4389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17</a:t>
            </a:r>
          </a:p>
        </p:txBody>
      </p:sp>
    </p:spTree>
    <p:extLst>
      <p:ext uri="{BB962C8B-B14F-4D97-AF65-F5344CB8AC3E}">
        <p14:creationId xmlns:p14="http://schemas.microsoft.com/office/powerpoint/2010/main" val="368181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PRESENTATION OVERVIEW</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84664" y="1419871"/>
            <a:ext cx="10628041" cy="5006812"/>
          </a:xfrm>
        </p:spPr>
        <p:txBody>
          <a:bodyPr>
            <a:noAutofit/>
          </a:bodyPr>
          <a:lstStyle/>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Introduction</a:t>
            </a:r>
          </a:p>
          <a:p>
            <a:pPr algn="just">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Problem Identification</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Objective</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Abstract </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Literature Survey</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Existing system</a:t>
            </a:r>
            <a:endParaRPr lang="en-US" altLang="en-US" b="1" dirty="0">
              <a:solidFill>
                <a:srgbClr val="000000"/>
              </a:solidFill>
              <a:latin typeface="Times New Roman" panose="02020603050405020304" pitchFamily="18" charset="0"/>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Disadvantages of existing system</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Proposed system </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Implementation model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Explanation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Advantages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latin typeface="Times New Roman" panose="02020603050405020304" pitchFamily="18" charset="0"/>
                <a:ea typeface="Times New Roman" panose="02020603050405020304" pitchFamily="18" charset="0"/>
              </a:rPr>
              <a:t>Results and Discussion</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latin typeface="Times New Roman" panose="02020603050405020304" pitchFamily="18" charset="0"/>
                <a:ea typeface="Times New Roman" panose="02020603050405020304" pitchFamily="18" charset="0"/>
              </a:rPr>
              <a:t>Conclusion</a:t>
            </a:r>
          </a:p>
          <a:p>
            <a:pPr marL="1587" indent="0" algn="just" eaLnBrk="1" hangingPunct="1">
              <a:lnSpc>
                <a:spcPct val="120000"/>
              </a:lnSpc>
              <a:spcBef>
                <a:spcPts val="325"/>
              </a:spcBef>
              <a:buClr>
                <a:srgbClr val="000000"/>
              </a:buClr>
              <a:buSzPct val="100000"/>
              <a:defRPr/>
            </a:pPr>
            <a:endParaRPr lang="en-US" altLang="en-US" sz="1800" b="1" dirty="0">
              <a:solidFill>
                <a:srgbClr val="000000"/>
              </a:solidFill>
              <a:latin typeface="Times New Roman" panose="02020603050405020304" pitchFamily="18" charset="0"/>
            </a:endParaRPr>
          </a:p>
          <a:p>
            <a:pPr eaLnBrk="1" hangingPunct="1">
              <a:spcBef>
                <a:spcPts val="650"/>
              </a:spcBef>
              <a:defRPr/>
            </a:pPr>
            <a:endParaRPr lang="en-US" altLang="en-US" sz="1800" dirty="0">
              <a:solidFill>
                <a:srgbClr val="000000"/>
              </a:solidFill>
              <a:latin typeface="Times New Roman" panose="02020603050405020304" pitchFamily="18" charset="0"/>
            </a:endParaRPr>
          </a:p>
          <a:p>
            <a:pPr eaLnBrk="1" hangingPunct="1">
              <a:spcBef>
                <a:spcPts val="650"/>
              </a:spcBef>
              <a:defRPr/>
            </a:pPr>
            <a:endParaRPr lang="en-US" altLang="en-US" sz="1600" dirty="0">
              <a:solidFill>
                <a:srgbClr val="000000"/>
              </a:solidFill>
              <a:latin typeface="Times New Roman" panose="02020603050405020304" pitchFamily="18" charset="0"/>
            </a:endParaRPr>
          </a:p>
          <a:p>
            <a:pPr marL="137160" indent="0" eaLnBrk="1" hangingPunct="1">
              <a:spcBef>
                <a:spcPts val="650"/>
              </a:spcBef>
              <a:buNone/>
              <a:defRPr/>
            </a:pPr>
            <a:endParaRPr lang="en-US" altLang="en-US" sz="1600" dirty="0">
              <a:solidFill>
                <a:srgbClr val="000000"/>
              </a:solidFill>
              <a:latin typeface="Calibri" panose="020F0502020204030204" pitchFamily="34"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2205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INTRODUCTION</a:t>
            </a: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eaLnBrk="1" hangingPunct="1">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eaLnBrk="1" hangingPunct="1">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This framework is mainly designed to identify the common and rare medicinal plants in Southern India to educate and provide correct knowledge .</a:t>
            </a:r>
          </a:p>
          <a:p>
            <a:pPr algn="just" eaLnBrk="1" hangingPunct="1">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eaLnBrk="1" hangingPunct="1">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For preparing Ayurvedic formulation or homemade medicines, the source of rare medicinal plants knowledge is essential. </a:t>
            </a:r>
          </a:p>
          <a:p>
            <a:pPr algn="just" eaLnBrk="1" hangingPunct="1">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eaLnBrk="1" hangingPunct="1">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Thus, a novel Autoencoder architecture using EfficientB4Net and CBAM has been proposed to retrieve and identify medicinal plants with the highest accuracy. </a:t>
            </a:r>
          </a:p>
          <a:p>
            <a:pPr algn="just" eaLnBrk="1" hangingPunct="1">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139924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PROBLEM IDENTIFICATION</a:t>
            </a: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marL="594360" indent="-457200" algn="just" eaLnBrk="1" hangingPunct="1">
              <a:lnSpc>
                <a:spcPct val="12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rPr>
              <a:t>Define the objective </a:t>
            </a:r>
          </a:p>
          <a:p>
            <a:pPr marL="594360" indent="-457200" algn="just" eaLnBrk="1" hangingPunct="1">
              <a:lnSpc>
                <a:spcPct val="12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rPr>
              <a:t>Collection of data</a:t>
            </a:r>
          </a:p>
          <a:p>
            <a:pPr marL="594360" indent="-457200" algn="just" eaLnBrk="1" hangingPunct="1">
              <a:lnSpc>
                <a:spcPct val="12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rPr>
              <a:t>Preprocessing of the collected data</a:t>
            </a:r>
          </a:p>
          <a:p>
            <a:pPr marL="594360" indent="-457200" algn="just" eaLnBrk="1" hangingPunct="1">
              <a:lnSpc>
                <a:spcPct val="12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rPr>
              <a:t>Labelling the data </a:t>
            </a:r>
          </a:p>
          <a:p>
            <a:pPr marL="594360" indent="-457200" algn="just" eaLnBrk="1" hangingPunct="1">
              <a:lnSpc>
                <a:spcPct val="12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rPr>
              <a:t>Model selection and training </a:t>
            </a:r>
          </a:p>
          <a:p>
            <a:pPr marL="594360" indent="-457200" algn="just" eaLnBrk="1" hangingPunct="1">
              <a:lnSpc>
                <a:spcPct val="12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rPr>
              <a:t>Evaluation and optimization </a:t>
            </a:r>
          </a:p>
          <a:p>
            <a:pPr marL="594360" indent="-457200" algn="just" eaLnBrk="1" hangingPunct="1">
              <a:lnSpc>
                <a:spcPct val="12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rPr>
              <a:t>Deployment and continuous improvement</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179995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OBJECTIVE</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marL="137160" indent="0" algn="just" eaLnBrk="1" hangingPunct="1">
              <a:lnSpc>
                <a:spcPct val="120000"/>
              </a:lnSpc>
              <a:spcBef>
                <a:spcPts val="325"/>
              </a:spcBef>
              <a:buClr>
                <a:srgbClr val="000000"/>
              </a:buClr>
              <a:buSzPct val="100000"/>
              <a:buNone/>
              <a:defRPr/>
            </a:pPr>
            <a:r>
              <a:rPr lang="en-US" altLang="en-US" dirty="0">
                <a:solidFill>
                  <a:srgbClr val="000000"/>
                </a:solidFill>
                <a:latin typeface="Times New Roman" panose="02020603050405020304" pitchFamily="18" charset="0"/>
              </a:rPr>
              <a:t>The objective is to develop a robust Convolutional Neural Network (CNN) model for accurate identification of peninsular herbal plants. This involves compiling a high-quality, diverse dataset, addressing image variability and class imbalance, and preventing overfitting. By leveraging advanced techniques like transfer learning and model optimization, the goal is to create a reliable, interpretable, and efficient system for real-time plant identification in varying environmental conditions.</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27886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ABSTRACT</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marL="137160" indent="0" algn="just" eaLnBrk="1" hangingPunct="1">
              <a:lnSpc>
                <a:spcPct val="120000"/>
              </a:lnSpc>
              <a:spcBef>
                <a:spcPts val="325"/>
              </a:spcBef>
              <a:buClr>
                <a:srgbClr val="000000"/>
              </a:buClr>
              <a:buSzPct val="100000"/>
              <a:buNone/>
              <a:defRPr/>
            </a:pPr>
            <a:r>
              <a:rPr lang="en-US" altLang="en-US" dirty="0">
                <a:solidFill>
                  <a:srgbClr val="000000"/>
                </a:solidFill>
                <a:latin typeface="Times New Roman" panose="02020603050405020304" pitchFamily="18" charset="0"/>
              </a:rPr>
              <a:t>Plant species identification is essential for healthy survival as well as the preservation and protection of biodiversity. Manual identification is time-consuming, hence to address this issue deep learning algorithms for automated plant species identification have been developed. A Novel Architecture comprising of EfficientB4Net, Convolutional Block Attention Module (CBAM) and Residual Block Decoder is proposed to act as Autoencoder for identification and retrieval of twenty distinct groups of medicinal plants, widely available in southern India. When a query image is received, the encoded feature of the query image and the database images are compared using similarity measurement, and the related images are retrieved. </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320040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133F4A95-D56A-8228-2AB9-8F5563F6960E}"/>
              </a:ext>
            </a:extLst>
          </p:cNvPr>
          <p:cNvGraphicFramePr>
            <a:graphicFrameLocks noGrp="1"/>
          </p:cNvGraphicFramePr>
          <p:nvPr>
            <p:extLst>
              <p:ext uri="{D42A27DB-BD31-4B8C-83A1-F6EECF244321}">
                <p14:modId xmlns:p14="http://schemas.microsoft.com/office/powerpoint/2010/main" val="681005697"/>
              </p:ext>
            </p:extLst>
          </p:nvPr>
        </p:nvGraphicFramePr>
        <p:xfrm>
          <a:off x="671258" y="1421685"/>
          <a:ext cx="10596879" cy="5140586"/>
        </p:xfrm>
        <a:graphic>
          <a:graphicData uri="http://schemas.openxmlformats.org/drawingml/2006/table">
            <a:tbl>
              <a:tblPr firstRow="1" bandRow="1">
                <a:tableStyleId>{5940675A-B579-460E-94D1-54222C63F5DA}</a:tableStyleId>
              </a:tblPr>
              <a:tblGrid>
                <a:gridCol w="641667">
                  <a:extLst>
                    <a:ext uri="{9D8B030D-6E8A-4147-A177-3AD203B41FA5}">
                      <a16:colId xmlns:a16="http://schemas.microsoft.com/office/drawing/2014/main" val="304880848"/>
                    </a:ext>
                  </a:extLst>
                </a:gridCol>
                <a:gridCol w="2203132">
                  <a:extLst>
                    <a:ext uri="{9D8B030D-6E8A-4147-A177-3AD203B41FA5}">
                      <a16:colId xmlns:a16="http://schemas.microsoft.com/office/drawing/2014/main" val="3196543910"/>
                    </a:ext>
                  </a:extLst>
                </a:gridCol>
                <a:gridCol w="2316480">
                  <a:extLst>
                    <a:ext uri="{9D8B030D-6E8A-4147-A177-3AD203B41FA5}">
                      <a16:colId xmlns:a16="http://schemas.microsoft.com/office/drawing/2014/main" val="3022141256"/>
                    </a:ext>
                  </a:extLst>
                </a:gridCol>
                <a:gridCol w="2286000">
                  <a:extLst>
                    <a:ext uri="{9D8B030D-6E8A-4147-A177-3AD203B41FA5}">
                      <a16:colId xmlns:a16="http://schemas.microsoft.com/office/drawing/2014/main" val="723736202"/>
                    </a:ext>
                  </a:extLst>
                </a:gridCol>
                <a:gridCol w="3149600">
                  <a:extLst>
                    <a:ext uri="{9D8B030D-6E8A-4147-A177-3AD203B41FA5}">
                      <a16:colId xmlns:a16="http://schemas.microsoft.com/office/drawing/2014/main" val="3631314786"/>
                    </a:ext>
                  </a:extLst>
                </a:gridCol>
              </a:tblGrid>
              <a:tr h="342327">
                <a:tc>
                  <a:txBody>
                    <a:bodyPr/>
                    <a:lstStyle/>
                    <a:p>
                      <a:pPr algn="ctr"/>
                      <a:r>
                        <a:rPr lang="en-US" altLang="en-US" sz="1400" b="1" dirty="0">
                          <a:solidFill>
                            <a:schemeClr val="tx1"/>
                          </a:solidFill>
                          <a:latin typeface="Times New Roman" panose="02020603050405020304" pitchFamily="18" charset="0"/>
                        </a:rPr>
                        <a:t>S.NO</a:t>
                      </a:r>
                      <a:endParaRPr lang="en-IN" dirty="0"/>
                    </a:p>
                  </a:txBody>
                  <a:tcPr/>
                </a:tc>
                <a:tc>
                  <a:txBody>
                    <a:bodyPr/>
                    <a:lstStyle/>
                    <a:p>
                      <a:pPr algn="ctr"/>
                      <a:r>
                        <a:rPr lang="en-US" altLang="en-US" sz="1400" b="1" dirty="0">
                          <a:solidFill>
                            <a:schemeClr val="tx1"/>
                          </a:solidFill>
                          <a:latin typeface="Times New Roman" panose="02020603050405020304" pitchFamily="18" charset="0"/>
                        </a:rPr>
                        <a:t>TITLE</a:t>
                      </a:r>
                      <a:endParaRPr lang="en-IN" dirty="0"/>
                    </a:p>
                  </a:txBody>
                  <a:tcPr/>
                </a:tc>
                <a:tc>
                  <a:txBody>
                    <a:bodyPr/>
                    <a:lstStyle/>
                    <a:p>
                      <a:pPr algn="ctr"/>
                      <a:r>
                        <a:rPr lang="en-US" altLang="en-US" sz="1400" b="1" dirty="0">
                          <a:solidFill>
                            <a:schemeClr val="tx1"/>
                          </a:solidFill>
                          <a:latin typeface="Times New Roman" panose="02020603050405020304" pitchFamily="18" charset="0"/>
                        </a:rPr>
                        <a:t>JOURNAL</a:t>
                      </a:r>
                      <a:endParaRPr lang="en-IN" dirty="0"/>
                    </a:p>
                  </a:txBody>
                  <a:tcPr/>
                </a:tc>
                <a:tc>
                  <a:txBody>
                    <a:bodyPr/>
                    <a:lstStyle/>
                    <a:p>
                      <a:pPr algn="ctr"/>
                      <a:r>
                        <a:rPr lang="en-US" altLang="en-US" sz="1400" b="1" dirty="0">
                          <a:solidFill>
                            <a:schemeClr val="tx1"/>
                          </a:solidFill>
                          <a:latin typeface="Times New Roman" panose="02020603050405020304" pitchFamily="18" charset="0"/>
                        </a:rPr>
                        <a:t>AUTHOR</a:t>
                      </a:r>
                      <a:endParaRPr lang="en-IN" dirty="0"/>
                    </a:p>
                  </a:txBody>
                  <a:tcPr/>
                </a:tc>
                <a:tc>
                  <a:txBody>
                    <a:bodyPr/>
                    <a:lstStyle/>
                    <a:p>
                      <a:pPr algn="ctr"/>
                      <a:r>
                        <a:rPr lang="en-US" sz="1400" b="1" dirty="0">
                          <a:solidFill>
                            <a:schemeClr val="tx1"/>
                          </a:solidFill>
                          <a:latin typeface="Times New Roman" panose="02020603050405020304" pitchFamily="18" charset="0"/>
                        </a:rPr>
                        <a:t>DESCRIPTION</a:t>
                      </a:r>
                      <a:endParaRPr lang="en-IN" dirty="0"/>
                    </a:p>
                  </a:txBody>
                  <a:tcPr/>
                </a:tc>
                <a:extLst>
                  <a:ext uri="{0D108BD9-81ED-4DB2-BD59-A6C34878D82A}">
                    <a16:rowId xmlns:a16="http://schemas.microsoft.com/office/drawing/2014/main" val="1601389112"/>
                  </a:ext>
                </a:extLst>
              </a:tr>
              <a:tr h="1512690">
                <a:tc>
                  <a:txBody>
                    <a:bodyPr/>
                    <a:lstStyle/>
                    <a:p>
                      <a:pPr algn="ctr"/>
                      <a:r>
                        <a:rPr lang="en-US" dirty="0"/>
                        <a:t>1</a:t>
                      </a:r>
                      <a:endParaRPr lang="en-IN" dirty="0"/>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Identification of medicinal plant’s and their usage by using deep learning.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Proceedings of the Third International Conference on Trends in Electronics and Informatics (ICOEI 2019) IEEE Xplore Part Number: CFP19J32-ART; ISBN: 978-1-5386-9439-8.</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err="1">
                          <a:latin typeface="Times New Roman" panose="02020603050405020304" pitchFamily="18" charset="0"/>
                          <a:cs typeface="Times New Roman" panose="02020603050405020304" pitchFamily="18" charset="0"/>
                        </a:rPr>
                        <a:t>C.Amuthalingeswaran,S.Alexpandi,J.Elamathi</a:t>
                      </a:r>
                      <a:r>
                        <a:rPr lang="en-US" sz="1400" dirty="0">
                          <a:latin typeface="Times New Roman" panose="02020603050405020304" pitchFamily="18" charset="0"/>
                          <a:cs typeface="Times New Roman" panose="02020603050405020304" pitchFamily="18" charset="0"/>
                        </a:rPr>
                        <a:t>,</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Thiagarajar</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College Of Engineering Madurai, India.</a:t>
                      </a:r>
                      <a:endParaRPr lang="en-IN" sz="1400" dirty="0">
                        <a:latin typeface="Times New Roman" panose="02020603050405020304" pitchFamily="18" charset="0"/>
                        <a:cs typeface="Times New Roman" panose="02020603050405020304" pitchFamily="18" charset="0"/>
                      </a:endParaRPr>
                    </a:p>
                    <a:p>
                      <a:pPr algn="just"/>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With the availability of modern computing devices and technology, had built a model (Deep Neural Networks) for the identification of medicinal plants. To train the model, around 8,000 images belonging to four different classes used.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2593640"/>
                  </a:ext>
                </a:extLst>
              </a:tr>
              <a:tr h="1716322">
                <a:tc>
                  <a:txBody>
                    <a:bodyPr/>
                    <a:lstStyle/>
                    <a:p>
                      <a:pPr algn="ctr"/>
                      <a:r>
                        <a:rPr lang="en-US" dirty="0"/>
                        <a:t>2</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Identification and retrieval of medicinal plants of Southern India using EfficientB4Net.</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Journal of Intelligent &amp; Fuzzy Systems 42 (2022) 5097–5112 DOI:10.3233/JIFS-211426</a:t>
                      </a:r>
                      <a:br>
                        <a:rPr lang="en-IN" sz="1400" kern="1200" dirty="0">
                          <a:solidFill>
                            <a:schemeClr val="dk1"/>
                          </a:solidFill>
                          <a:effectLst/>
                          <a:latin typeface="Times New Roman" panose="02020603050405020304" pitchFamily="18" charset="0"/>
                          <a:ea typeface="+mn-ea"/>
                          <a:cs typeface="Times New Roman" panose="02020603050405020304" pitchFamily="18" charset="0"/>
                        </a:rPr>
                      </a:br>
                      <a:r>
                        <a:rPr lang="en-IN" sz="1400" kern="1200" dirty="0">
                          <a:solidFill>
                            <a:schemeClr val="dk1"/>
                          </a:solidFill>
                          <a:effectLst/>
                          <a:latin typeface="Times New Roman" panose="02020603050405020304" pitchFamily="18" charset="0"/>
                          <a:ea typeface="+mn-ea"/>
                          <a:cs typeface="Times New Roman" panose="02020603050405020304" pitchFamily="18" charset="0"/>
                        </a:rPr>
                        <a:t>IOS Press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K.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Umaa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B. Sathya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Bamaa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D.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Sabarinathanb</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and S. Md. Mansoor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Roomia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a</a:t>
                      </a:r>
                      <a:r>
                        <a:rPr lang="en-IN" sz="1400" i="1" kern="1200" dirty="0" err="1">
                          <a:solidFill>
                            <a:schemeClr val="dk1"/>
                          </a:solidFill>
                          <a:effectLst/>
                          <a:latin typeface="Times New Roman" panose="02020603050405020304" pitchFamily="18" charset="0"/>
                          <a:ea typeface="+mn-ea"/>
                          <a:cs typeface="Times New Roman" panose="02020603050405020304" pitchFamily="18" charset="0"/>
                        </a:rPr>
                        <a:t>Thiagarajar</a:t>
                      </a:r>
                      <a:r>
                        <a:rPr lang="en-IN" sz="1400" i="1" kern="1200" dirty="0">
                          <a:solidFill>
                            <a:schemeClr val="dk1"/>
                          </a:solidFill>
                          <a:effectLst/>
                          <a:latin typeface="Times New Roman" panose="02020603050405020304" pitchFamily="18" charset="0"/>
                          <a:ea typeface="+mn-ea"/>
                          <a:cs typeface="Times New Roman" panose="02020603050405020304" pitchFamily="18" charset="0"/>
                        </a:rPr>
                        <a:t> College of Engineering, </a:t>
                      </a:r>
                      <a:r>
                        <a:rPr lang="en-IN" sz="1400" i="1" kern="1200" dirty="0" err="1">
                          <a:solidFill>
                            <a:schemeClr val="dk1"/>
                          </a:solidFill>
                          <a:effectLst/>
                          <a:latin typeface="Times New Roman" panose="02020603050405020304" pitchFamily="18" charset="0"/>
                          <a:ea typeface="+mn-ea"/>
                          <a:cs typeface="Times New Roman" panose="02020603050405020304" pitchFamily="18" charset="0"/>
                        </a:rPr>
                        <a:t>Thiruparankundram</a:t>
                      </a:r>
                      <a:r>
                        <a:rPr lang="en-IN" sz="1400" i="1" kern="1200" dirty="0">
                          <a:solidFill>
                            <a:schemeClr val="dk1"/>
                          </a:solidFill>
                          <a:effectLst/>
                          <a:latin typeface="Times New Roman" panose="02020603050405020304" pitchFamily="18" charset="0"/>
                          <a:ea typeface="+mn-ea"/>
                          <a:cs typeface="Times New Roman" panose="02020603050405020304" pitchFamily="18" charset="0"/>
                        </a:rPr>
                        <a:t>, Madurai, India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b</a:t>
                      </a:r>
                      <a:r>
                        <a:rPr lang="en-IN" sz="1400" i="1" kern="1200" dirty="0" err="1">
                          <a:solidFill>
                            <a:schemeClr val="dk1"/>
                          </a:solidFill>
                          <a:effectLst/>
                          <a:latin typeface="Times New Roman" panose="02020603050405020304" pitchFamily="18" charset="0"/>
                          <a:ea typeface="+mn-ea"/>
                          <a:cs typeface="Times New Roman" panose="02020603050405020304" pitchFamily="18" charset="0"/>
                        </a:rPr>
                        <a:t>CougerInc</a:t>
                      </a:r>
                      <a:r>
                        <a:rPr lang="en-IN" sz="1400" i="1" kern="1200" dirty="0">
                          <a:solidFill>
                            <a:schemeClr val="dk1"/>
                          </a:solidFill>
                          <a:effectLst/>
                          <a:latin typeface="Times New Roman" panose="02020603050405020304" pitchFamily="18" charset="0"/>
                          <a:ea typeface="+mn-ea"/>
                          <a:cs typeface="Times New Roman" panose="02020603050405020304" pitchFamily="18" charset="0"/>
                        </a:rPr>
                        <a:t>, Tokyo, Japan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Novel Architecture comprising of EfficientB4Net, Convolutional Block Attention Module (CBAM) and Residual Block Decoder is proposed to act as Autoencoder for identification and retrieval of twenty distinct groups of medicinal plants, widely available in southern India.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8524753"/>
                  </a:ext>
                </a:extLst>
              </a:tr>
              <a:tr h="1414979">
                <a:tc>
                  <a:txBody>
                    <a:bodyPr/>
                    <a:lstStyle/>
                    <a:p>
                      <a:pPr algn="ctr"/>
                      <a:r>
                        <a:rPr lang="en-US" dirty="0"/>
                        <a:t>  3</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Medicinal Plant identification in the wild by using CNN </a:t>
                      </a:r>
                      <a:endParaRPr lang="en-IN" sz="140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978-1-7281-6758-9/20 ©2020 IEEE </a:t>
                      </a:r>
                      <a:endParaRPr lang="en-IN" sz="140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1st Trung Nguyen Quoc </a:t>
                      </a:r>
                      <a:endParaRPr lang="en-IN" sz="1400" dirty="0">
                        <a:effectLst/>
                        <a:latin typeface="Times New Roman" panose="02020603050405020304" pitchFamily="18" charset="0"/>
                        <a:cs typeface="Times New Roman" panose="02020603050405020304" pitchFamily="18" charset="0"/>
                      </a:endParaRPr>
                    </a:p>
                    <a:p>
                      <a:pPr algn="just"/>
                      <a:r>
                        <a:rPr lang="en-IN" sz="1400" i="1" kern="1200" dirty="0">
                          <a:solidFill>
                            <a:schemeClr val="dk1"/>
                          </a:solidFill>
                          <a:effectLst/>
                          <a:latin typeface="Times New Roman" panose="02020603050405020304" pitchFamily="18" charset="0"/>
                          <a:ea typeface="+mn-ea"/>
                          <a:cs typeface="Times New Roman" panose="02020603050405020304" pitchFamily="18" charset="0"/>
                        </a:rPr>
                        <a:t>Faculty of Information Technology Ho Chi Minh Open </a:t>
                      </a:r>
                      <a:r>
                        <a:rPr lang="en-IN" sz="1400" i="1" kern="1200" dirty="0" err="1">
                          <a:solidFill>
                            <a:schemeClr val="dk1"/>
                          </a:solidFill>
                          <a:effectLst/>
                          <a:latin typeface="Times New Roman" panose="02020603050405020304" pitchFamily="18" charset="0"/>
                          <a:ea typeface="+mn-ea"/>
                          <a:cs typeface="Times New Roman" panose="02020603050405020304" pitchFamily="18" charset="0"/>
                        </a:rPr>
                        <a:t>Universty</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VietNam</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trungnq.188i@ou.edu.vn </a:t>
                      </a:r>
                      <a:endParaRPr lang="en-IN" sz="140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Vietnamese medicinal plant images in this paper. Different frameworks are evaluated such as: VGG16, Resnet50, InceptionV3, DenseNet121,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Xception</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MobileNet</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3089563"/>
                  </a:ext>
                </a:extLst>
              </a:tr>
            </a:tbl>
          </a:graphicData>
        </a:graphic>
      </p:graphicFrame>
    </p:spTree>
    <p:extLst>
      <p:ext uri="{BB962C8B-B14F-4D97-AF65-F5344CB8AC3E}">
        <p14:creationId xmlns:p14="http://schemas.microsoft.com/office/powerpoint/2010/main" val="285203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EXISTING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Generally, plants are identified by their physical properties such as shape, texture, veins, and color using different texture-based methods. </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Conventional methods such as Fuzzy Integral Method [1], Gray Level Co-occurrence Matrix (GLCM) [2], K-Nearest Neighbor (KNN) [3], color Histogram, SHIFT, and Gabor wavelets [4] have been used for plant identification. </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But the performance of the methods is affected to a great extent by selecting features.</a:t>
            </a:r>
          </a:p>
          <a:p>
            <a:pPr algn="just">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lnSpc>
                <a:spcPct val="12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A large semantic gap exists between the understanding of visual information perceived by computers when compared with humans. The bridging of this semantic gap is still a challenging task</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30560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DISVANTAGES OF PROPOSED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Computational complexity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Long training period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Overfitting risk</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Implementation complexity </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Data dependency</a:t>
            </a:r>
          </a:p>
          <a:p>
            <a:pPr algn="just">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Potential </a:t>
            </a:r>
            <a:r>
              <a:rPr lang="en-US" altLang="en-US" dirty="0" err="1">
                <a:solidFill>
                  <a:srgbClr val="000000"/>
                </a:solidFill>
                <a:latin typeface="Times New Roman" panose="02020603050405020304" pitchFamily="18" charset="0"/>
              </a:rPr>
              <a:t>redudancy</a:t>
            </a:r>
            <a:endParaRPr lang="en-US" altLang="en-US" dirty="0">
              <a:solidFill>
                <a:srgbClr val="000000"/>
              </a:solidFill>
              <a:latin typeface="Times New Roman" panose="02020603050405020304" pitchFamily="18"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5/23/2024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438807052"/>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1202</Words>
  <Application>Microsoft Office PowerPoint</Application>
  <PresentationFormat>Widescreen</PresentationFormat>
  <Paragraphs>235</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Times New Roman</vt:lpstr>
      <vt:lpstr>Arial</vt:lpstr>
      <vt:lpstr>Calibri</vt:lpstr>
      <vt:lpstr>Noto Sans Symbols</vt:lpstr>
      <vt:lpstr>Century Gothic</vt:lpstr>
      <vt:lpstr>Ion</vt:lpstr>
      <vt:lpstr>K.RAMAKRISHNAN COLLEGE OF TECHNOLOGY (AUTONOMOUS), TRICHY </vt:lpstr>
      <vt:lpstr>PRESENTATION OVERVIEW</vt:lpstr>
      <vt:lpstr>INTRODUCTION</vt:lpstr>
      <vt:lpstr>PROBLEM IDENTIFICATION</vt:lpstr>
      <vt:lpstr>OBJECTIVE</vt:lpstr>
      <vt:lpstr>ABSTRACT</vt:lpstr>
      <vt:lpstr>LITERATURE SURVEY</vt:lpstr>
      <vt:lpstr>EXISTING SYSTEM</vt:lpstr>
      <vt:lpstr>DISVANTAGES OF PROPOSED SYSTEM</vt:lpstr>
      <vt:lpstr>PROPOSED SYSTEM</vt:lpstr>
      <vt:lpstr>IMPLEMENTATION MODEL</vt:lpstr>
      <vt:lpstr>IMPLEMENTATION MODEL</vt:lpstr>
      <vt:lpstr>EXPLANATION OF PROPOSED SYSTEM</vt:lpstr>
      <vt:lpstr>ADVANTAGES OF PROPOSED SYSTEM</vt:lpstr>
      <vt:lpstr>RESULTS AND DISCUSSIONS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4</dc:title>
  <dc:creator>Rahini</dc:creator>
  <cp:lastModifiedBy>Sandhya Shalini</cp:lastModifiedBy>
  <cp:revision>67</cp:revision>
  <dcterms:created xsi:type="dcterms:W3CDTF">2024-02-06T09:37:00Z</dcterms:created>
  <dcterms:modified xsi:type="dcterms:W3CDTF">2024-05-23T07:05:05Z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49F7CAB07F0746DF982BF93406825009_12</vt:lpwstr>
  </property>
  <property fmtid="{D5CDD505-2E9C-101B-9397-08002B2CF9AE}" pid="3" name="KSOProductBuildVer">
    <vt:lpwstr>1033-12.2.0.13431</vt:lpwstr>
  </property>
</Properties>
</file>