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8" r:id="rId4"/>
    <p:sldId id="257" r:id="rId5"/>
    <p:sldId id="258" r:id="rId6"/>
    <p:sldId id="259" r:id="rId7"/>
    <p:sldId id="260" r:id="rId8"/>
    <p:sldId id="271" r:id="rId9"/>
    <p:sldId id="272" r:id="rId10"/>
    <p:sldId id="273" r:id="rId11"/>
    <p:sldId id="274" r:id="rId12"/>
    <p:sldId id="275" r:id="rId13"/>
    <p:sldId id="279" r:id="rId14"/>
    <p:sldId id="261" r:id="rId15"/>
    <p:sldId id="262" r:id="rId16"/>
    <p:sldId id="263" r:id="rId17"/>
    <p:sldId id="264" r:id="rId18"/>
    <p:sldId id="280" r:id="rId19"/>
    <p:sldId id="265" r:id="rId20"/>
    <p:sldId id="26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12E0h6ia6tYij6QI8ESzWc7QM85T0Wa4X/view?usp=drivesdk"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tmp"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B56DE7D-96D8-2A5A-70AE-1952BE6BBF20}"/>
              </a:ext>
            </a:extLst>
          </p:cNvPr>
          <p:cNvPicPr>
            <a:picLocks noChangeAspect="1"/>
          </p:cNvPicPr>
          <p:nvPr/>
        </p:nvPicPr>
        <p:blipFill>
          <a:blip r:embed="rId2"/>
          <a:stretch>
            <a:fillRect/>
          </a:stretch>
        </p:blipFill>
        <p:spPr>
          <a:xfrm>
            <a:off x="1268017" y="785812"/>
            <a:ext cx="9804796" cy="5322093"/>
          </a:xfrm>
          <a:prstGeom prst="rect">
            <a:avLst/>
          </a:prstGeom>
        </p:spPr>
      </p:pic>
    </p:spTree>
    <p:extLst>
      <p:ext uri="{BB962C8B-B14F-4D97-AF65-F5344CB8AC3E}">
        <p14:creationId xmlns:p14="http://schemas.microsoft.com/office/powerpoint/2010/main" val="372312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5B5D-4826-1AEB-AA22-03F1B01DC8E0}"/>
              </a:ext>
            </a:extLst>
          </p:cNvPr>
          <p:cNvSpPr>
            <a:spLocks noGrp="1"/>
          </p:cNvSpPr>
          <p:nvPr>
            <p:ph type="title"/>
          </p:nvPr>
        </p:nvSpPr>
        <p:spPr/>
        <p:txBody>
          <a:bodyPr>
            <a:normAutofit/>
          </a:bodyPr>
          <a:lstStyle/>
          <a:p>
            <a:r>
              <a:rPr lang="en-GB" sz="4800" b="1" dirty="0">
                <a:solidFill>
                  <a:srgbClr val="FF0000"/>
                </a:solidFill>
              </a:rPr>
              <a:t>User / Customer </a:t>
            </a:r>
            <a:endParaRPr lang="en-US" sz="4800" b="1" dirty="0">
              <a:solidFill>
                <a:srgbClr val="FF0000"/>
              </a:solidFill>
            </a:endParaRPr>
          </a:p>
        </p:txBody>
      </p:sp>
      <p:sp>
        <p:nvSpPr>
          <p:cNvPr id="3" name="Content Placeholder 2">
            <a:extLst>
              <a:ext uri="{FF2B5EF4-FFF2-40B4-BE49-F238E27FC236}">
                <a16:creationId xmlns:a16="http://schemas.microsoft.com/office/drawing/2014/main" id="{B1178011-1141-EC0C-C735-213C8FB59C6B}"/>
              </a:ext>
            </a:extLst>
          </p:cNvPr>
          <p:cNvSpPr>
            <a:spLocks noGrp="1"/>
          </p:cNvSpPr>
          <p:nvPr>
            <p:ph idx="1"/>
          </p:nvPr>
        </p:nvSpPr>
        <p:spPr/>
        <p:txBody>
          <a:bodyPr>
            <a:normAutofit fontScale="92500" lnSpcReduction="10000"/>
          </a:bodyPr>
          <a:lstStyle/>
          <a:p>
            <a:pPr marL="0" indent="0">
              <a:buNone/>
            </a:pPr>
            <a:r>
              <a:rPr lang="en-GB" sz="2800" b="1" dirty="0"/>
              <a:t>Blood is a saver of all existing lives in case of emergency needs. The task of blood bank is to receive blood from various donors, to monitor the blood groups database and to send the required blood during the need to the hospital in case of emergencies. </a:t>
            </a:r>
            <a:endParaRPr lang="en-GB" dirty="0"/>
          </a:p>
          <a:p>
            <a:pPr lvl="0"/>
            <a:r>
              <a:rPr lang="en-IN" b="1" dirty="0">
                <a:effectLst/>
                <a:latin typeface="Calibri" panose="020F0502020204030204" pitchFamily="34" charset="0"/>
                <a:ea typeface="Calibri" panose="020F0502020204030204" pitchFamily="34" charset="0"/>
                <a:cs typeface="Times New Roman" panose="02020603050405020304" pitchFamily="18" charset="0"/>
              </a:rPr>
              <a:t>Administrator (this should be a general body, could be from central blood bank agency) </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IN" b="1" dirty="0">
                <a:effectLst/>
                <a:latin typeface="Calibri" panose="020F0502020204030204" pitchFamily="34" charset="0"/>
                <a:ea typeface="Calibri" panose="020F0502020204030204" pitchFamily="34" charset="0"/>
                <a:cs typeface="Times New Roman" panose="02020603050405020304" pitchFamily="18" charset="0"/>
              </a:rPr>
              <a:t>Blood Donors </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IN" b="1" dirty="0">
                <a:effectLst/>
                <a:latin typeface="Calibri" panose="020F0502020204030204" pitchFamily="34" charset="0"/>
                <a:ea typeface="Calibri" panose="020F0502020204030204" pitchFamily="34" charset="0"/>
                <a:cs typeface="Times New Roman" panose="02020603050405020304" pitchFamily="18" charset="0"/>
              </a:rPr>
              <a:t>Blood Banks, Hospitals, Clinics, etc.</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4573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F5A7-F76D-8142-FD94-7ACE58773601}"/>
              </a:ext>
            </a:extLst>
          </p:cNvPr>
          <p:cNvSpPr>
            <a:spLocks noGrp="1"/>
          </p:cNvSpPr>
          <p:nvPr>
            <p:ph type="title"/>
          </p:nvPr>
        </p:nvSpPr>
        <p:spPr/>
        <p:txBody>
          <a:bodyPr/>
          <a:lstStyle/>
          <a:p>
            <a:r>
              <a:rPr lang="en-GB" sz="5400" b="1" dirty="0">
                <a:solidFill>
                  <a:srgbClr val="FF0000"/>
                </a:solidFill>
              </a:rPr>
              <a:t>Wireframes</a:t>
            </a:r>
            <a:r>
              <a:rPr lang="en-GB" dirty="0"/>
              <a:t> </a:t>
            </a:r>
            <a:endParaRPr lang="en-US" dirty="0"/>
          </a:p>
        </p:txBody>
      </p:sp>
      <p:sp>
        <p:nvSpPr>
          <p:cNvPr id="3" name="Content Placeholder 2">
            <a:extLst>
              <a:ext uri="{FF2B5EF4-FFF2-40B4-BE49-F238E27FC236}">
                <a16:creationId xmlns:a16="http://schemas.microsoft.com/office/drawing/2014/main" id="{7266132A-42FE-0387-4208-D4823C15C123}"/>
              </a:ext>
            </a:extLst>
          </p:cNvPr>
          <p:cNvSpPr>
            <a:spLocks noGrp="1"/>
          </p:cNvSpPr>
          <p:nvPr>
            <p:ph idx="1"/>
          </p:nvPr>
        </p:nvSpPr>
        <p:spPr/>
        <p:txBody>
          <a:bodyPr>
            <a:normAutofit/>
          </a:bodyPr>
          <a:lstStyle/>
          <a:p>
            <a:r>
              <a:rPr lang="en-GB" sz="4000" b="1" dirty="0">
                <a:solidFill>
                  <a:srgbClr val="0070C0"/>
                </a:solidFill>
              </a:rPr>
              <a:t>Work Flow</a:t>
            </a:r>
          </a:p>
          <a:p>
            <a:r>
              <a:rPr lang="en-GB" sz="4000" b="1" dirty="0">
                <a:solidFill>
                  <a:srgbClr val="0070C0"/>
                </a:solidFill>
              </a:rPr>
              <a:t>Use Case Diagram </a:t>
            </a:r>
            <a:endParaRPr lang="en-US" sz="4000" b="1" dirty="0">
              <a:solidFill>
                <a:srgbClr val="0070C0"/>
              </a:solidFill>
            </a:endParaRPr>
          </a:p>
        </p:txBody>
      </p:sp>
    </p:spTree>
    <p:extLst>
      <p:ext uri="{BB962C8B-B14F-4D97-AF65-F5344CB8AC3E}">
        <p14:creationId xmlns:p14="http://schemas.microsoft.com/office/powerpoint/2010/main" val="142206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52D4-2B31-F910-FD82-6CA31A7FB9B2}"/>
              </a:ext>
            </a:extLst>
          </p:cNvPr>
          <p:cNvSpPr>
            <a:spLocks noGrp="1"/>
          </p:cNvSpPr>
          <p:nvPr>
            <p:ph type="title"/>
          </p:nvPr>
        </p:nvSpPr>
        <p:spPr>
          <a:xfrm>
            <a:off x="-2187175" y="535647"/>
            <a:ext cx="9601196" cy="1303867"/>
          </a:xfrm>
        </p:spPr>
        <p:txBody>
          <a:bodyPr/>
          <a:lstStyle/>
          <a:p>
            <a:r>
              <a:rPr lang="en-GB" b="1" dirty="0"/>
              <a:t>Work Flow :</a:t>
            </a:r>
            <a:endParaRPr lang="en-US" b="1" dirty="0"/>
          </a:p>
        </p:txBody>
      </p:sp>
      <p:pic>
        <p:nvPicPr>
          <p:cNvPr id="4" name="Picture 4">
            <a:extLst>
              <a:ext uri="{FF2B5EF4-FFF2-40B4-BE49-F238E27FC236}">
                <a16:creationId xmlns:a16="http://schemas.microsoft.com/office/drawing/2014/main" id="{5E49AC5A-817A-6B19-E320-94B50B8E8880}"/>
              </a:ext>
            </a:extLst>
          </p:cNvPr>
          <p:cNvPicPr>
            <a:picLocks noChangeAspect="1"/>
          </p:cNvPicPr>
          <p:nvPr/>
        </p:nvPicPr>
        <p:blipFill>
          <a:blip r:embed="rId2"/>
          <a:stretch>
            <a:fillRect/>
          </a:stretch>
        </p:blipFill>
        <p:spPr>
          <a:xfrm>
            <a:off x="1131093" y="1457463"/>
            <a:ext cx="9977438" cy="4864890"/>
          </a:xfrm>
          <a:prstGeom prst="rect">
            <a:avLst/>
          </a:prstGeom>
        </p:spPr>
      </p:pic>
    </p:spTree>
    <p:extLst>
      <p:ext uri="{BB962C8B-B14F-4D97-AF65-F5344CB8AC3E}">
        <p14:creationId xmlns:p14="http://schemas.microsoft.com/office/powerpoint/2010/main" val="294520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6F92-58C9-EA42-8D30-B6EBAB8373A8}"/>
              </a:ext>
            </a:extLst>
          </p:cNvPr>
          <p:cNvSpPr>
            <a:spLocks noGrp="1"/>
          </p:cNvSpPr>
          <p:nvPr>
            <p:ph type="title"/>
          </p:nvPr>
        </p:nvSpPr>
        <p:spPr>
          <a:xfrm>
            <a:off x="-1437082" y="464210"/>
            <a:ext cx="9601196" cy="1303867"/>
          </a:xfrm>
        </p:spPr>
        <p:txBody>
          <a:bodyPr/>
          <a:lstStyle/>
          <a:p>
            <a:r>
              <a:rPr lang="en-GB" b="1" dirty="0"/>
              <a:t>Use Case Diagram :</a:t>
            </a:r>
            <a:endParaRPr lang="en-US" b="1" dirty="0"/>
          </a:p>
        </p:txBody>
      </p:sp>
      <p:pic>
        <p:nvPicPr>
          <p:cNvPr id="4" name="Picture 4">
            <a:extLst>
              <a:ext uri="{FF2B5EF4-FFF2-40B4-BE49-F238E27FC236}">
                <a16:creationId xmlns:a16="http://schemas.microsoft.com/office/drawing/2014/main" id="{9B16CA8B-174C-EC66-91EB-9C88E36088AC}"/>
              </a:ext>
            </a:extLst>
          </p:cNvPr>
          <p:cNvPicPr>
            <a:picLocks noChangeAspect="1"/>
          </p:cNvPicPr>
          <p:nvPr/>
        </p:nvPicPr>
        <p:blipFill>
          <a:blip r:embed="rId2"/>
          <a:stretch>
            <a:fillRect/>
          </a:stretch>
        </p:blipFill>
        <p:spPr>
          <a:xfrm>
            <a:off x="1375172" y="1500188"/>
            <a:ext cx="9447609" cy="4638145"/>
          </a:xfrm>
          <a:prstGeom prst="rect">
            <a:avLst/>
          </a:prstGeom>
        </p:spPr>
      </p:pic>
    </p:spTree>
    <p:extLst>
      <p:ext uri="{BB962C8B-B14F-4D97-AF65-F5344CB8AC3E}">
        <p14:creationId xmlns:p14="http://schemas.microsoft.com/office/powerpoint/2010/main" val="57748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7128-1DD9-B430-1644-EC417BBB113F}"/>
              </a:ext>
            </a:extLst>
          </p:cNvPr>
          <p:cNvSpPr>
            <a:spLocks noGrp="1"/>
          </p:cNvSpPr>
          <p:nvPr>
            <p:ph type="title"/>
          </p:nvPr>
        </p:nvSpPr>
        <p:spPr/>
        <p:txBody>
          <a:bodyPr>
            <a:normAutofit/>
          </a:bodyPr>
          <a:lstStyle/>
          <a:p>
            <a:r>
              <a:rPr lang="en-GB" sz="5400" b="1" u="sng" dirty="0">
                <a:solidFill>
                  <a:schemeClr val="tx2"/>
                </a:solidFill>
              </a:rPr>
              <a:t>Project Goal</a:t>
            </a:r>
            <a:endParaRPr lang="en-US" sz="5400" b="1" u="sng" dirty="0">
              <a:solidFill>
                <a:schemeClr val="tx2"/>
              </a:solidFill>
            </a:endParaRPr>
          </a:p>
        </p:txBody>
      </p:sp>
      <p:sp>
        <p:nvSpPr>
          <p:cNvPr id="3" name="Content Placeholder 2">
            <a:extLst>
              <a:ext uri="{FF2B5EF4-FFF2-40B4-BE49-F238E27FC236}">
                <a16:creationId xmlns:a16="http://schemas.microsoft.com/office/drawing/2014/main" id="{7274162D-1B89-0DF0-F6FA-1830D5C4D6CF}"/>
              </a:ext>
            </a:extLst>
          </p:cNvPr>
          <p:cNvSpPr>
            <a:spLocks noGrp="1"/>
          </p:cNvSpPr>
          <p:nvPr>
            <p:ph idx="1"/>
          </p:nvPr>
        </p:nvSpPr>
        <p:spPr>
          <a:xfrm>
            <a:off x="1594248" y="2411016"/>
            <a:ext cx="9003503" cy="3464852"/>
          </a:xfrm>
        </p:spPr>
        <p:txBody>
          <a:bodyPr>
            <a:noAutofit/>
          </a:bodyPr>
          <a:lstStyle/>
          <a:p>
            <a:pPr marL="0" indent="0">
              <a:buNone/>
            </a:pPr>
            <a:r>
              <a:rPr lang="en-GB" sz="2800" dirty="0"/>
              <a:t>The main goal of the Blood Bank and Donor Management System project is to monitor Blood Bank data, Blood cells, Blood stock, Donor List. </a:t>
            </a:r>
          </a:p>
          <a:p>
            <a:pPr marL="0" indent="0">
              <a:buNone/>
            </a:pPr>
            <a:r>
              <a:rPr lang="en-GB" sz="2800" dirty="0"/>
              <a:t>It manages all the Blood Bank, Donor, Blood stock data. </a:t>
            </a:r>
          </a:p>
          <a:p>
            <a:pPr marL="0" indent="0">
              <a:buNone/>
            </a:pPr>
            <a:r>
              <a:rPr lang="en-GB" sz="2800" dirty="0"/>
              <a:t>The project is entirely administrative and therefore access is guaranteed only to the administrator.</a:t>
            </a:r>
            <a:endParaRPr lang="en-US" sz="2800" dirty="0"/>
          </a:p>
        </p:txBody>
      </p:sp>
    </p:spTree>
    <p:extLst>
      <p:ext uri="{BB962C8B-B14F-4D97-AF65-F5344CB8AC3E}">
        <p14:creationId xmlns:p14="http://schemas.microsoft.com/office/powerpoint/2010/main" val="141157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1"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arn(inVertic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1"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barn(inVertic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1"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barn(inVertic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2" nodeType="click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4" dur="500"/>
                                        <p:tgtEl>
                                          <p:spTgt spid="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2"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9" dur="500"/>
                                        <p:tgtEl>
                                          <p:spTgt spid="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2"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4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FBCA-626C-1E2E-148B-E31AFBD15E92}"/>
              </a:ext>
            </a:extLst>
          </p:cNvPr>
          <p:cNvSpPr>
            <a:spLocks noGrp="1"/>
          </p:cNvSpPr>
          <p:nvPr>
            <p:ph type="title"/>
          </p:nvPr>
        </p:nvSpPr>
        <p:spPr/>
        <p:txBody>
          <a:bodyPr/>
          <a:lstStyle/>
          <a:p>
            <a:r>
              <a:rPr lang="en-GB" sz="5400" b="1" u="sng" dirty="0"/>
              <a:t>Advantages</a:t>
            </a:r>
            <a:r>
              <a:rPr lang="en-GB" u="sng" dirty="0"/>
              <a:t> :</a:t>
            </a:r>
            <a:endParaRPr lang="en-US" u="sng" dirty="0"/>
          </a:p>
        </p:txBody>
      </p:sp>
      <p:sp>
        <p:nvSpPr>
          <p:cNvPr id="3" name="Content Placeholder 2">
            <a:extLst>
              <a:ext uri="{FF2B5EF4-FFF2-40B4-BE49-F238E27FC236}">
                <a16:creationId xmlns:a16="http://schemas.microsoft.com/office/drawing/2014/main" id="{7883F370-5830-BEC2-6164-F68A995513CB}"/>
              </a:ext>
            </a:extLst>
          </p:cNvPr>
          <p:cNvSpPr>
            <a:spLocks noGrp="1"/>
          </p:cNvSpPr>
          <p:nvPr>
            <p:ph idx="1"/>
          </p:nvPr>
        </p:nvSpPr>
        <p:spPr/>
        <p:txBody>
          <a:bodyPr>
            <a:noAutofit/>
          </a:bodyPr>
          <a:lstStyle/>
          <a:p>
            <a:r>
              <a:rPr lang="en-GB" sz="3200" b="1" dirty="0">
                <a:solidFill>
                  <a:srgbClr val="00B0F0"/>
                </a:solidFill>
              </a:rPr>
              <a:t>The main advantage of a blood bank management system is easy and effective information retrieval. Hence, the staff can view precise information quickly. </a:t>
            </a:r>
          </a:p>
          <a:p>
            <a:r>
              <a:rPr lang="en-GB" sz="3200" b="1" dirty="0">
                <a:solidFill>
                  <a:srgbClr val="00B0F0"/>
                </a:solidFill>
              </a:rPr>
              <a:t>This proposed Blood Bank Management System gives a reliable platform for both donors and acceptors.</a:t>
            </a:r>
            <a:endParaRPr lang="en-US" sz="3200" b="1" dirty="0">
              <a:solidFill>
                <a:srgbClr val="00B0F0"/>
              </a:solidFill>
            </a:endParaRPr>
          </a:p>
        </p:txBody>
      </p:sp>
    </p:spTree>
    <p:extLst>
      <p:ext uri="{BB962C8B-B14F-4D97-AF65-F5344CB8AC3E}">
        <p14:creationId xmlns:p14="http://schemas.microsoft.com/office/powerpoint/2010/main" val="402262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22B2-CB55-7ABF-14C4-ABD6AD9E0EB8}"/>
              </a:ext>
            </a:extLst>
          </p:cNvPr>
          <p:cNvSpPr>
            <a:spLocks noGrp="1"/>
          </p:cNvSpPr>
          <p:nvPr>
            <p:ph type="title"/>
          </p:nvPr>
        </p:nvSpPr>
        <p:spPr/>
        <p:txBody>
          <a:bodyPr>
            <a:normAutofit/>
          </a:bodyPr>
          <a:lstStyle/>
          <a:p>
            <a:r>
              <a:rPr lang="en-GB" sz="5400" b="1" u="sng" dirty="0"/>
              <a:t>Disadvantages:</a:t>
            </a:r>
            <a:endParaRPr lang="en-US" sz="5400" b="1" u="sng" dirty="0"/>
          </a:p>
        </p:txBody>
      </p:sp>
      <p:sp>
        <p:nvSpPr>
          <p:cNvPr id="3" name="Content Placeholder 2">
            <a:extLst>
              <a:ext uri="{FF2B5EF4-FFF2-40B4-BE49-F238E27FC236}">
                <a16:creationId xmlns:a16="http://schemas.microsoft.com/office/drawing/2014/main" id="{E7A19DCE-CBD3-5FB8-346F-5672847AD268}"/>
              </a:ext>
            </a:extLst>
          </p:cNvPr>
          <p:cNvSpPr>
            <a:spLocks noGrp="1"/>
          </p:cNvSpPr>
          <p:nvPr>
            <p:ph idx="1"/>
          </p:nvPr>
        </p:nvSpPr>
        <p:spPr>
          <a:xfrm>
            <a:off x="845343" y="2556931"/>
            <a:ext cx="10501313" cy="3586693"/>
          </a:xfrm>
        </p:spPr>
        <p:txBody>
          <a:bodyPr/>
          <a:lstStyle/>
          <a:p>
            <a:r>
              <a:rPr lang="en-GB" sz="2800" b="1" dirty="0">
                <a:solidFill>
                  <a:srgbClr val="0070C0"/>
                </a:solidFill>
              </a:rPr>
              <a:t>What is the problem in blood bank management system?</a:t>
            </a:r>
            <a:r>
              <a:rPr lang="en-GB" dirty="0"/>
              <a:t>
</a:t>
            </a:r>
            <a:r>
              <a:rPr lang="en-GB" sz="2800" dirty="0"/>
              <a:t>There is a dire need of synchronization between the blood donors and hospitals and the blood banks. </a:t>
            </a:r>
          </a:p>
          <a:p>
            <a:r>
              <a:rPr lang="en-GB" sz="2800" dirty="0"/>
              <a:t>This improper management of blood leads to wastage of the available blood inventory. </a:t>
            </a:r>
          </a:p>
          <a:p>
            <a:r>
              <a:rPr lang="en-GB" sz="2800" dirty="0"/>
              <a:t>Improper communication and synchronization between the blood banks and hospitals leads to wastage of the blood available.</a:t>
            </a:r>
            <a:endParaRPr lang="en-US" sz="2800" dirty="0"/>
          </a:p>
        </p:txBody>
      </p:sp>
    </p:spTree>
    <p:extLst>
      <p:ext uri="{BB962C8B-B14F-4D97-AF65-F5344CB8AC3E}">
        <p14:creationId xmlns:p14="http://schemas.microsoft.com/office/powerpoint/2010/main" val="45555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F55F-D273-0916-2543-5A3D1618C210}"/>
              </a:ext>
            </a:extLst>
          </p:cNvPr>
          <p:cNvSpPr>
            <a:spLocks noGrp="1"/>
          </p:cNvSpPr>
          <p:nvPr>
            <p:ph type="title"/>
          </p:nvPr>
        </p:nvSpPr>
        <p:spPr/>
        <p:txBody>
          <a:bodyPr>
            <a:normAutofit/>
          </a:bodyPr>
          <a:lstStyle/>
          <a:p>
            <a:r>
              <a:rPr lang="en-GB" sz="4800" b="1" u="sng" dirty="0"/>
              <a:t>Scope of Project </a:t>
            </a:r>
            <a:endParaRPr lang="en-US" sz="4800" b="1" u="sng" dirty="0"/>
          </a:p>
        </p:txBody>
      </p:sp>
      <p:sp>
        <p:nvSpPr>
          <p:cNvPr id="3" name="Content Placeholder 2">
            <a:extLst>
              <a:ext uri="{FF2B5EF4-FFF2-40B4-BE49-F238E27FC236}">
                <a16:creationId xmlns:a16="http://schemas.microsoft.com/office/drawing/2014/main" id="{7C751B95-0353-0034-9E20-9AB4904AFB38}"/>
              </a:ext>
            </a:extLst>
          </p:cNvPr>
          <p:cNvSpPr>
            <a:spLocks noGrp="1"/>
          </p:cNvSpPr>
          <p:nvPr>
            <p:ph idx="1"/>
          </p:nvPr>
        </p:nvSpPr>
        <p:spPr>
          <a:xfrm>
            <a:off x="1295402" y="2556932"/>
            <a:ext cx="9601196" cy="3318936"/>
          </a:xfrm>
        </p:spPr>
        <p:txBody>
          <a:bodyPr/>
          <a:lstStyle/>
          <a:p>
            <a:pPr marL="0" indent="0">
              <a:buNone/>
            </a:pPr>
            <a:endParaRPr lang="en-GB"/>
          </a:p>
          <a:p>
            <a:pPr marL="0" indent="0">
              <a:buNone/>
            </a:pPr>
            <a:endParaRPr lang="en-GB"/>
          </a:p>
        </p:txBody>
      </p:sp>
      <p:sp>
        <p:nvSpPr>
          <p:cNvPr id="5" name="TextBox 4">
            <a:extLst>
              <a:ext uri="{FF2B5EF4-FFF2-40B4-BE49-F238E27FC236}">
                <a16:creationId xmlns:a16="http://schemas.microsoft.com/office/drawing/2014/main" id="{13AEEA72-E4EC-B09C-C4BD-DC8BC894CF77}"/>
              </a:ext>
            </a:extLst>
          </p:cNvPr>
          <p:cNvSpPr txBox="1"/>
          <p:nvPr/>
        </p:nvSpPr>
        <p:spPr>
          <a:xfrm>
            <a:off x="1660923" y="2448343"/>
            <a:ext cx="9235675" cy="4247317"/>
          </a:xfrm>
          <a:prstGeom prst="rect">
            <a:avLst/>
          </a:prstGeom>
          <a:noFill/>
        </p:spPr>
        <p:txBody>
          <a:bodyPr wrap="square">
            <a:spAutoFit/>
          </a:bodyPr>
          <a:lstStyle/>
          <a:p>
            <a:pPr marL="342900" indent="-342900">
              <a:buFont typeface="+mj-lt"/>
              <a:buAutoNum type="arabicPeriod"/>
            </a:pPr>
            <a:r>
              <a:rPr lang="en-US" dirty="0"/>
              <a:t> </a:t>
            </a:r>
            <a:r>
              <a:rPr lang="en-US" sz="3600" dirty="0"/>
              <a:t>Blood donation management</a:t>
            </a:r>
          </a:p>
          <a:p>
            <a:pPr marL="342900" indent="-342900">
              <a:buFont typeface="+mj-lt"/>
              <a:buAutoNum type="arabicPeriod"/>
            </a:pPr>
            <a:r>
              <a:rPr lang="en-US" sz="3600" dirty="0"/>
              <a:t> Blood safety</a:t>
            </a:r>
          </a:p>
          <a:p>
            <a:pPr marL="342900" indent="-342900">
              <a:buFont typeface="+mj-lt"/>
              <a:buAutoNum type="arabicPeriod"/>
            </a:pPr>
            <a:r>
              <a:rPr lang="en-US" sz="3600" dirty="0"/>
              <a:t> Blood and blood component production.</a:t>
            </a:r>
          </a:p>
          <a:p>
            <a:pPr marL="342900" indent="-342900">
              <a:buFont typeface="+mj-lt"/>
              <a:buAutoNum type="arabicPeriod"/>
            </a:pPr>
            <a:r>
              <a:rPr lang="en-US" sz="3600" dirty="0"/>
              <a:t>Blood and blood component storage and distribution</a:t>
            </a:r>
          </a:p>
          <a:p>
            <a:pPr marL="342900" indent="-342900">
              <a:buFont typeface="+mj-lt"/>
              <a:buAutoNum type="arabicPeriod"/>
            </a:pPr>
            <a:r>
              <a:rPr lang="en-US" sz="3600" dirty="0"/>
              <a:t> Online platform for health checkup</a:t>
            </a:r>
          </a:p>
          <a:p>
            <a:pPr marL="342900" indent="-342900">
              <a:buFont typeface="+mj-lt"/>
              <a:buAutoNum type="arabicPeriod"/>
            </a:pPr>
            <a:r>
              <a:rPr lang="en-US" sz="3600" dirty="0"/>
              <a:t> Eradicate Corruption In Blood Distribution</a:t>
            </a:r>
          </a:p>
          <a:p>
            <a:endParaRPr lang="en-GB" dirty="0"/>
          </a:p>
        </p:txBody>
      </p:sp>
    </p:spTree>
    <p:extLst>
      <p:ext uri="{BB962C8B-B14F-4D97-AF65-F5344CB8AC3E}">
        <p14:creationId xmlns:p14="http://schemas.microsoft.com/office/powerpoint/2010/main" val="325650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A8DD-92FB-3946-E024-8F0A7875467C}"/>
              </a:ext>
            </a:extLst>
          </p:cNvPr>
          <p:cNvSpPr>
            <a:spLocks noGrp="1"/>
          </p:cNvSpPr>
          <p:nvPr>
            <p:ph type="title"/>
          </p:nvPr>
        </p:nvSpPr>
        <p:spPr/>
        <p:txBody>
          <a:bodyPr/>
          <a:lstStyle/>
          <a:p>
            <a:r>
              <a:rPr lang="en-GB" sz="6000" b="1" dirty="0">
                <a:solidFill>
                  <a:srgbClr val="FF0000"/>
                </a:solidFill>
              </a:rPr>
              <a:t>Results</a:t>
            </a:r>
            <a:r>
              <a:rPr lang="en-GB" dirty="0"/>
              <a:t> </a:t>
            </a:r>
            <a:endParaRPr lang="en-US" dirty="0"/>
          </a:p>
        </p:txBody>
      </p:sp>
      <p:sp>
        <p:nvSpPr>
          <p:cNvPr id="3" name="Content Placeholder 2">
            <a:extLst>
              <a:ext uri="{FF2B5EF4-FFF2-40B4-BE49-F238E27FC236}">
                <a16:creationId xmlns:a16="http://schemas.microsoft.com/office/drawing/2014/main" id="{873B4BEC-B6B6-D3A5-7A2B-A0F327C44462}"/>
              </a:ext>
            </a:extLst>
          </p:cNvPr>
          <p:cNvSpPr>
            <a:spLocks noGrp="1"/>
          </p:cNvSpPr>
          <p:nvPr>
            <p:ph idx="1"/>
          </p:nvPr>
        </p:nvSpPr>
        <p:spPr>
          <a:xfrm>
            <a:off x="1295402" y="2556932"/>
            <a:ext cx="9601196" cy="3318936"/>
          </a:xfrm>
        </p:spPr>
        <p:txBody>
          <a:bodyPr/>
          <a:lstStyle/>
          <a:p>
            <a:pPr marL="0" indent="0">
              <a:buNone/>
            </a:pPr>
            <a:r>
              <a:rPr lang="en-GB" dirty="0">
                <a:hlinkClick r:id="rId2"/>
              </a:rPr>
              <a:t>https://drive.google.com/file/d/12E0h6ia6tYij6QI8ESzWc7QM85T0Wa4X/view?usp=drivesdk</a:t>
            </a:r>
            <a:r>
              <a:rPr lang="en-GB" dirty="0"/>
              <a:t> </a:t>
            </a:r>
            <a:endParaRPr lang="en-US" dirty="0"/>
          </a:p>
        </p:txBody>
      </p:sp>
    </p:spTree>
    <p:extLst>
      <p:ext uri="{BB962C8B-B14F-4D97-AF65-F5344CB8AC3E}">
        <p14:creationId xmlns:p14="http://schemas.microsoft.com/office/powerpoint/2010/main" val="2606985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8E65-14AE-B16A-D54C-AC194BB7B263}"/>
              </a:ext>
            </a:extLst>
          </p:cNvPr>
          <p:cNvSpPr>
            <a:spLocks noGrp="1"/>
          </p:cNvSpPr>
          <p:nvPr>
            <p:ph type="title"/>
          </p:nvPr>
        </p:nvSpPr>
        <p:spPr/>
        <p:txBody>
          <a:bodyPr/>
          <a:lstStyle/>
          <a:p>
            <a:r>
              <a:rPr lang="en-GB" sz="5400" b="1" dirty="0"/>
              <a:t>Conclusion</a:t>
            </a:r>
            <a:r>
              <a:rPr lang="en-GB" dirty="0"/>
              <a:t> </a:t>
            </a:r>
            <a:endParaRPr lang="en-US" dirty="0"/>
          </a:p>
        </p:txBody>
      </p:sp>
      <p:sp>
        <p:nvSpPr>
          <p:cNvPr id="3" name="Content Placeholder 2">
            <a:extLst>
              <a:ext uri="{FF2B5EF4-FFF2-40B4-BE49-F238E27FC236}">
                <a16:creationId xmlns:a16="http://schemas.microsoft.com/office/drawing/2014/main" id="{EA785472-CE1B-176C-E6C4-6E19FEA98C83}"/>
              </a:ext>
            </a:extLst>
          </p:cNvPr>
          <p:cNvSpPr>
            <a:spLocks noGrp="1"/>
          </p:cNvSpPr>
          <p:nvPr>
            <p:ph idx="1"/>
          </p:nvPr>
        </p:nvSpPr>
        <p:spPr/>
        <p:txBody>
          <a:bodyPr>
            <a:normAutofit/>
          </a:bodyPr>
          <a:lstStyle/>
          <a:p>
            <a:pPr marL="0" indent="0">
              <a:buNone/>
            </a:pPr>
            <a:r>
              <a:rPr lang="en-GB" sz="4000" b="1" dirty="0"/>
              <a:t>Our Project is a humble venture to satisfy the needs in a blood bank to manage their stock, inventory.</a:t>
            </a:r>
            <a:endParaRPr lang="en-US" sz="4000" b="1" dirty="0"/>
          </a:p>
        </p:txBody>
      </p:sp>
    </p:spTree>
    <p:extLst>
      <p:ext uri="{BB962C8B-B14F-4D97-AF65-F5344CB8AC3E}">
        <p14:creationId xmlns:p14="http://schemas.microsoft.com/office/powerpoint/2010/main" val="398356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60FB9-99DE-AEA1-C49F-DEDE11F86A31}"/>
              </a:ext>
            </a:extLst>
          </p:cNvPr>
          <p:cNvSpPr>
            <a:spLocks noGrp="1"/>
          </p:cNvSpPr>
          <p:nvPr>
            <p:ph idx="1"/>
          </p:nvPr>
        </p:nvSpPr>
        <p:spPr/>
        <p:txBody>
          <a:bodyPr>
            <a:normAutofit/>
          </a:bodyPr>
          <a:lstStyle/>
          <a:p>
            <a:pPr marL="0" indent="0">
              <a:buNone/>
            </a:pPr>
            <a:r>
              <a:rPr lang="en-GB" sz="4000" b="1" dirty="0">
                <a:solidFill>
                  <a:srgbClr val="FF0000"/>
                </a:solidFill>
              </a:rPr>
              <a:t>Team Name : </a:t>
            </a:r>
            <a:r>
              <a:rPr lang="en-GB" sz="3600" b="1" dirty="0"/>
              <a:t>APTS Code Legends</a:t>
            </a:r>
          </a:p>
          <a:p>
            <a:pPr marL="0" indent="0">
              <a:buNone/>
            </a:pPr>
            <a:r>
              <a:rPr lang="en-GB" sz="4000" b="1" dirty="0">
                <a:solidFill>
                  <a:srgbClr val="FF0000"/>
                </a:solidFill>
              </a:rPr>
              <a:t>Project Title :</a:t>
            </a:r>
            <a:r>
              <a:rPr lang="en-GB" sz="3600" b="1" dirty="0"/>
              <a:t> </a:t>
            </a:r>
            <a:r>
              <a:rPr lang="en-GB" sz="4000" b="1" dirty="0"/>
              <a:t>cloud based online blood          bank management system.</a:t>
            </a:r>
            <a:endParaRPr lang="en-US" sz="4000" b="1" dirty="0"/>
          </a:p>
        </p:txBody>
      </p:sp>
    </p:spTree>
    <p:extLst>
      <p:ext uri="{BB962C8B-B14F-4D97-AF65-F5344CB8AC3E}">
        <p14:creationId xmlns:p14="http://schemas.microsoft.com/office/powerpoint/2010/main" val="58899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3EC61D1-B12C-DA3C-D25F-8097C9C94FB1}"/>
              </a:ext>
            </a:extLst>
          </p:cNvPr>
          <p:cNvPicPr>
            <a:picLocks noChangeAspect="1"/>
          </p:cNvPicPr>
          <p:nvPr/>
        </p:nvPicPr>
        <p:blipFill>
          <a:blip r:embed="rId2"/>
          <a:srcRect/>
          <a:stretch/>
        </p:blipFill>
        <p:spPr>
          <a:xfrm>
            <a:off x="1571625" y="1446609"/>
            <a:ext cx="9322594" cy="4054080"/>
          </a:xfrm>
          <a:prstGeom prst="rect">
            <a:avLst/>
          </a:prstGeom>
        </p:spPr>
      </p:pic>
    </p:spTree>
    <p:extLst>
      <p:ext uri="{BB962C8B-B14F-4D97-AF65-F5344CB8AC3E}">
        <p14:creationId xmlns:p14="http://schemas.microsoft.com/office/powerpoint/2010/main" val="4268266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5E7A99F-08B5-32DF-C566-87C08C9D35AE}"/>
              </a:ext>
            </a:extLst>
          </p:cNvPr>
          <p:cNvPicPr>
            <a:picLocks noChangeAspect="1"/>
          </p:cNvPicPr>
          <p:nvPr/>
        </p:nvPicPr>
        <p:blipFill>
          <a:blip r:embed="rId2"/>
          <a:stretch>
            <a:fillRect/>
          </a:stretch>
        </p:blipFill>
        <p:spPr>
          <a:xfrm>
            <a:off x="1375172" y="1035844"/>
            <a:ext cx="9644062" cy="5102489"/>
          </a:xfrm>
          <a:prstGeom prst="rect">
            <a:avLst/>
          </a:prstGeom>
        </p:spPr>
      </p:pic>
    </p:spTree>
    <p:extLst>
      <p:ext uri="{BB962C8B-B14F-4D97-AF65-F5344CB8AC3E}">
        <p14:creationId xmlns:p14="http://schemas.microsoft.com/office/powerpoint/2010/main" val="232215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8D53-95D6-6E52-BEAF-1F092DBF2CCB}"/>
              </a:ext>
            </a:extLst>
          </p:cNvPr>
          <p:cNvSpPr>
            <a:spLocks noGrp="1"/>
          </p:cNvSpPr>
          <p:nvPr>
            <p:ph type="title"/>
          </p:nvPr>
        </p:nvSpPr>
        <p:spPr/>
        <p:txBody>
          <a:bodyPr>
            <a:normAutofit/>
          </a:bodyPr>
          <a:lstStyle/>
          <a:p>
            <a:pPr algn="l"/>
            <a:r>
              <a:rPr lang="en-GB" b="1" u="sng" dirty="0"/>
              <a:t>Preliminary Information:</a:t>
            </a:r>
            <a:endParaRPr lang="en-US" b="1" u="sng" dirty="0"/>
          </a:p>
        </p:txBody>
      </p:sp>
      <p:sp>
        <p:nvSpPr>
          <p:cNvPr id="3" name="Content Placeholder 2">
            <a:extLst>
              <a:ext uri="{FF2B5EF4-FFF2-40B4-BE49-F238E27FC236}">
                <a16:creationId xmlns:a16="http://schemas.microsoft.com/office/drawing/2014/main" id="{86D8B764-4B43-A0E5-D77C-235E44B70283}"/>
              </a:ext>
            </a:extLst>
          </p:cNvPr>
          <p:cNvSpPr>
            <a:spLocks noGrp="1"/>
          </p:cNvSpPr>
          <p:nvPr>
            <p:ph idx="1"/>
          </p:nvPr>
        </p:nvSpPr>
        <p:spPr>
          <a:xfrm>
            <a:off x="1152528" y="2777067"/>
            <a:ext cx="9601196" cy="3589869"/>
          </a:xfrm>
        </p:spPr>
        <p:txBody>
          <a:bodyPr>
            <a:normAutofit fontScale="92500" lnSpcReduction="10000"/>
          </a:bodyPr>
          <a:lstStyle/>
          <a:p>
            <a:pPr marL="0" indent="0">
              <a:buNone/>
            </a:pPr>
            <a:r>
              <a:rPr lang="en-IN" sz="2600" b="1"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Under The Guidance of:                   Presented by Team Members :</a:t>
            </a:r>
            <a:endParaRPr lang="en-GB"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MR. </a:t>
            </a:r>
            <a:r>
              <a:rPr lang="en-IN"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Yogesh</a:t>
            </a:r>
            <a:r>
              <a:rPr lang="en-IN"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Raje</a:t>
            </a:r>
            <a:r>
              <a:rPr lang="en-IN"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1.  </a:t>
            </a:r>
            <a:r>
              <a:rPr lang="en-IN" sz="22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LakshmiSandhya</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22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Sodasani</a:t>
            </a:r>
            <a:endParaRPr lang="en-GB"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2.   </a:t>
            </a:r>
            <a:r>
              <a:rPr lang="en-IN" sz="22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Sahil</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Gund</a:t>
            </a:r>
            <a:endParaRPr lang="en-GB" sz="22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3.   Pratik Gore</a:t>
            </a:r>
            <a:endParaRPr lang="en-GB" sz="22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4.  </a:t>
            </a:r>
            <a:r>
              <a:rPr lang="en-IN" sz="22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Abrar</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zafar</a:t>
            </a:r>
            <a:endParaRPr lang="en-GB" sz="22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200" b="1" dirty="0">
                <a:effectLst/>
                <a:latin typeface="Calibri" panose="020F0502020204030204" pitchFamily="34" charset="0"/>
                <a:ea typeface="Calibri" panose="020F0502020204030204" pitchFamily="34" charset="0"/>
                <a:cs typeface="Times New Roman" panose="02020603050405020304" pitchFamily="18" charset="0"/>
              </a:rPr>
              <a:t>                                                     </a:t>
            </a:r>
            <a:r>
              <a:rPr lang="en-GB" sz="2200" b="1" dirty="0">
                <a:latin typeface="Calibri" panose="020F0502020204030204" pitchFamily="34" charset="0"/>
                <a:ea typeface="Calibri" panose="020F0502020204030204" pitchFamily="34" charset="0"/>
                <a:cs typeface="Times New Roman" panose="02020603050405020304" pitchFamily="18" charset="0"/>
              </a:rPr>
              <a:t>                         </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5. </a:t>
            </a:r>
            <a:r>
              <a:rPr lang="en-IN" sz="2200" b="1" dirty="0">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Sriram</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Thota</a:t>
            </a:r>
            <a:endParaRPr lang="en-GB" sz="22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200" b="1" dirty="0">
                <a:effectLst/>
                <a:latin typeface="Calibri" panose="020F0502020204030204" pitchFamily="34" charset="0"/>
                <a:ea typeface="Calibri" panose="020F0502020204030204" pitchFamily="34" charset="0"/>
                <a:cs typeface="Times New Roman" panose="02020603050405020304" pitchFamily="18" charset="0"/>
              </a:rPr>
              <a:t>                                                    </a:t>
            </a:r>
            <a:r>
              <a:rPr lang="en-GB" sz="2200" b="1" dirty="0">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6.  Sri </a:t>
            </a:r>
            <a:r>
              <a:rPr lang="en-IN" sz="22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Ratna</a:t>
            </a:r>
            <a:r>
              <a:rPr lang="en-IN" sz="22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b="1"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Edara</a:t>
            </a:r>
            <a:endParaRPr lang="en-GB" sz="22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377517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762B783-2696-3943-55D8-B65D6322724D}"/>
              </a:ext>
            </a:extLst>
          </p:cNvPr>
          <p:cNvPicPr>
            <a:picLocks noChangeAspect="1"/>
          </p:cNvPicPr>
          <p:nvPr/>
        </p:nvPicPr>
        <p:blipFill>
          <a:blip r:embed="rId2"/>
          <a:stretch>
            <a:fillRect/>
          </a:stretch>
        </p:blipFill>
        <p:spPr>
          <a:xfrm>
            <a:off x="1327546" y="1393032"/>
            <a:ext cx="9536907" cy="4787000"/>
          </a:xfrm>
          <a:prstGeom prst="rect">
            <a:avLst/>
          </a:prstGeom>
        </p:spPr>
      </p:pic>
    </p:spTree>
    <p:extLst>
      <p:ext uri="{BB962C8B-B14F-4D97-AF65-F5344CB8AC3E}">
        <p14:creationId xmlns:p14="http://schemas.microsoft.com/office/powerpoint/2010/main" val="345133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D314-902C-40E2-954D-F264BD79D6B8}"/>
              </a:ext>
            </a:extLst>
          </p:cNvPr>
          <p:cNvSpPr>
            <a:spLocks noGrp="1"/>
          </p:cNvSpPr>
          <p:nvPr>
            <p:ph type="title"/>
          </p:nvPr>
        </p:nvSpPr>
        <p:spPr/>
        <p:txBody>
          <a:bodyPr>
            <a:normAutofit/>
          </a:bodyPr>
          <a:lstStyle/>
          <a:p>
            <a:r>
              <a:rPr lang="en-GB" sz="4800" b="1" dirty="0">
                <a:solidFill>
                  <a:srgbClr val="FF0000"/>
                </a:solidFill>
              </a:rPr>
              <a:t>Agenda:</a:t>
            </a:r>
            <a:endParaRPr lang="en-US" sz="4800" b="1" dirty="0">
              <a:solidFill>
                <a:srgbClr val="FF0000"/>
              </a:solidFill>
            </a:endParaRPr>
          </a:p>
        </p:txBody>
      </p:sp>
      <p:sp>
        <p:nvSpPr>
          <p:cNvPr id="3" name="Content Placeholder 2">
            <a:extLst>
              <a:ext uri="{FF2B5EF4-FFF2-40B4-BE49-F238E27FC236}">
                <a16:creationId xmlns:a16="http://schemas.microsoft.com/office/drawing/2014/main" id="{D1DDEFC6-4212-1DF9-527E-5FF931940529}"/>
              </a:ext>
            </a:extLst>
          </p:cNvPr>
          <p:cNvSpPr>
            <a:spLocks noGrp="1"/>
          </p:cNvSpPr>
          <p:nvPr>
            <p:ph idx="1"/>
          </p:nvPr>
        </p:nvSpPr>
        <p:spPr>
          <a:xfrm>
            <a:off x="1429345" y="2428875"/>
            <a:ext cx="9601196" cy="2928938"/>
          </a:xfrm>
        </p:spPr>
        <p:txBody>
          <a:bodyPr>
            <a:normAutofit fontScale="25000" lnSpcReduction="20000"/>
          </a:bodyPr>
          <a:lstStyle/>
          <a:p>
            <a:r>
              <a:rPr lang="en-GB" sz="9600" dirty="0"/>
              <a:t>Definition of online blood bank management.</a:t>
            </a:r>
          </a:p>
          <a:p>
            <a:r>
              <a:rPr lang="en-GB" sz="9600" dirty="0"/>
              <a:t>Problem Statement</a:t>
            </a:r>
          </a:p>
          <a:p>
            <a:r>
              <a:rPr lang="en-GB" sz="9600" dirty="0"/>
              <a:t>User or Customer</a:t>
            </a:r>
          </a:p>
          <a:p>
            <a:r>
              <a:rPr lang="en-GB" sz="9600" dirty="0"/>
              <a:t>wireframes</a:t>
            </a:r>
          </a:p>
          <a:p>
            <a:r>
              <a:rPr lang="en-GB" sz="9600" dirty="0"/>
              <a:t>Project Goal.</a:t>
            </a:r>
          </a:p>
          <a:p>
            <a:r>
              <a:rPr lang="en-GB" sz="9600" dirty="0"/>
              <a:t>Advantages.</a:t>
            </a:r>
          </a:p>
          <a:p>
            <a:r>
              <a:rPr lang="en-GB" sz="9600" dirty="0"/>
              <a:t>Disadvantages.</a:t>
            </a:r>
          </a:p>
          <a:p>
            <a:r>
              <a:rPr lang="en-GB" sz="9600" dirty="0"/>
              <a:t>Scope of Project.</a:t>
            </a:r>
          </a:p>
          <a:p>
            <a:r>
              <a:rPr lang="en-GB" sz="9600" dirty="0"/>
              <a:t>Conclusion.</a:t>
            </a:r>
          </a:p>
          <a:p>
            <a:pPr marL="0" indent="0">
              <a:buNone/>
            </a:pPr>
            <a:endParaRPr lang="en-US" dirty="0"/>
          </a:p>
        </p:txBody>
      </p:sp>
    </p:spTree>
    <p:extLst>
      <p:ext uri="{BB962C8B-B14F-4D97-AF65-F5344CB8AC3E}">
        <p14:creationId xmlns:p14="http://schemas.microsoft.com/office/powerpoint/2010/main" val="161855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E4365F7-8BD3-1B9C-099F-DEBBDE161039}"/>
              </a:ext>
            </a:extLst>
          </p:cNvPr>
          <p:cNvPicPr>
            <a:picLocks noChangeAspect="1"/>
          </p:cNvPicPr>
          <p:nvPr/>
        </p:nvPicPr>
        <p:blipFill>
          <a:blip r:embed="rId2"/>
          <a:stretch>
            <a:fillRect/>
          </a:stretch>
        </p:blipFill>
        <p:spPr>
          <a:xfrm>
            <a:off x="1125140" y="1303734"/>
            <a:ext cx="9911953" cy="4446985"/>
          </a:xfrm>
          <a:prstGeom prst="rect">
            <a:avLst/>
          </a:prstGeom>
        </p:spPr>
      </p:pic>
    </p:spTree>
    <p:extLst>
      <p:ext uri="{BB962C8B-B14F-4D97-AF65-F5344CB8AC3E}">
        <p14:creationId xmlns:p14="http://schemas.microsoft.com/office/powerpoint/2010/main" val="246164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B55E-1F97-42B2-77F7-D50ECE6D33F5}"/>
              </a:ext>
            </a:extLst>
          </p:cNvPr>
          <p:cNvSpPr>
            <a:spLocks noGrp="1"/>
          </p:cNvSpPr>
          <p:nvPr>
            <p:ph type="title"/>
          </p:nvPr>
        </p:nvSpPr>
        <p:spPr/>
        <p:txBody>
          <a:bodyPr>
            <a:normAutofit/>
          </a:bodyPr>
          <a:lstStyle/>
          <a:p>
            <a:r>
              <a:rPr lang="en-GB" sz="4800" b="1" u="sng" dirty="0"/>
              <a:t>Online Blood Bank Management:</a:t>
            </a:r>
            <a:endParaRPr lang="en-US" sz="4800" b="1" u="sng" dirty="0"/>
          </a:p>
        </p:txBody>
      </p:sp>
      <p:sp>
        <p:nvSpPr>
          <p:cNvPr id="3" name="Content Placeholder 2">
            <a:extLst>
              <a:ext uri="{FF2B5EF4-FFF2-40B4-BE49-F238E27FC236}">
                <a16:creationId xmlns:a16="http://schemas.microsoft.com/office/drawing/2014/main" id="{6B6982C5-6B63-A463-2EA2-1B158EBBDD5E}"/>
              </a:ext>
            </a:extLst>
          </p:cNvPr>
          <p:cNvSpPr>
            <a:spLocks noGrp="1"/>
          </p:cNvSpPr>
          <p:nvPr>
            <p:ph idx="1"/>
          </p:nvPr>
        </p:nvSpPr>
        <p:spPr>
          <a:xfrm>
            <a:off x="1295402" y="2440978"/>
            <a:ext cx="9601196" cy="3318936"/>
          </a:xfrm>
        </p:spPr>
        <p:txBody>
          <a:bodyPr>
            <a:normAutofit/>
          </a:bodyPr>
          <a:lstStyle/>
          <a:p>
            <a:r>
              <a:rPr lang="en-GB" sz="3200" dirty="0">
                <a:solidFill>
                  <a:srgbClr val="0070C0"/>
                </a:solidFill>
              </a:rPr>
              <a:t>Web-based Blood Donation Management System is a management system website that enables individuals who want to donate blood to help the needy. </a:t>
            </a:r>
          </a:p>
          <a:p>
            <a:r>
              <a:rPr lang="en-GB" sz="3200" dirty="0">
                <a:solidFill>
                  <a:srgbClr val="0070C0"/>
                </a:solidFill>
              </a:rPr>
              <a:t>It also enables hospitals to record and store the data for people who want to communicate with them, and it also provides a centralized blood bank database.</a:t>
            </a:r>
            <a:endParaRPr lang="en-US" sz="3200" dirty="0">
              <a:solidFill>
                <a:srgbClr val="0070C0"/>
              </a:solidFill>
            </a:endParaRPr>
          </a:p>
        </p:txBody>
      </p:sp>
    </p:spTree>
    <p:extLst>
      <p:ext uri="{BB962C8B-B14F-4D97-AF65-F5344CB8AC3E}">
        <p14:creationId xmlns:p14="http://schemas.microsoft.com/office/powerpoint/2010/main" val="346649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6311-CD5B-9B1D-7AA7-C1DBDA8887D0}"/>
              </a:ext>
            </a:extLst>
          </p:cNvPr>
          <p:cNvSpPr>
            <a:spLocks noGrp="1"/>
          </p:cNvSpPr>
          <p:nvPr>
            <p:ph type="title"/>
          </p:nvPr>
        </p:nvSpPr>
        <p:spPr/>
        <p:txBody>
          <a:bodyPr>
            <a:normAutofit/>
          </a:bodyPr>
          <a:lstStyle/>
          <a:p>
            <a:r>
              <a:rPr lang="en-GB" sz="4800" b="1" dirty="0"/>
              <a:t>Problem Statement :</a:t>
            </a:r>
            <a:endParaRPr lang="en-US" sz="4800" b="1" dirty="0"/>
          </a:p>
        </p:txBody>
      </p:sp>
      <p:sp>
        <p:nvSpPr>
          <p:cNvPr id="3" name="Content Placeholder 2">
            <a:extLst>
              <a:ext uri="{FF2B5EF4-FFF2-40B4-BE49-F238E27FC236}">
                <a16:creationId xmlns:a16="http://schemas.microsoft.com/office/drawing/2014/main" id="{7F1879FD-0A71-3DC2-54CA-A92E5AF44B71}"/>
              </a:ext>
            </a:extLst>
          </p:cNvPr>
          <p:cNvSpPr>
            <a:spLocks noGrp="1"/>
          </p:cNvSpPr>
          <p:nvPr>
            <p:ph idx="1"/>
          </p:nvPr>
        </p:nvSpPr>
        <p:spPr/>
        <p:txBody>
          <a:bodyPr>
            <a:noAutofit/>
          </a:bodyPr>
          <a:lstStyle/>
          <a:p>
            <a:r>
              <a:rPr lang="en-GB" sz="2800" b="1" dirty="0"/>
              <a:t>This project is designed for successful completion of project on blood bank management system.</a:t>
            </a:r>
          </a:p>
          <a:p>
            <a:r>
              <a:rPr lang="en-GB" sz="2800" b="1" dirty="0"/>
              <a:t>The basic building aim is to provide blood donation service to the city recently.</a:t>
            </a:r>
          </a:p>
          <a:p>
            <a:r>
              <a:rPr lang="en-GB" sz="2800" b="1" dirty="0"/>
              <a:t>The system will provide the user the option to look at the details of the existing Donor List, Blood Group and to add a new Donor.</a:t>
            </a:r>
            <a:endParaRPr lang="en-US" sz="2800" b="1" dirty="0"/>
          </a:p>
        </p:txBody>
      </p:sp>
    </p:spTree>
    <p:extLst>
      <p:ext uri="{BB962C8B-B14F-4D97-AF65-F5344CB8AC3E}">
        <p14:creationId xmlns:p14="http://schemas.microsoft.com/office/powerpoint/2010/main" val="225486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84900-4937-3030-D793-E5E68CD8E751}"/>
              </a:ext>
            </a:extLst>
          </p:cNvPr>
          <p:cNvSpPr>
            <a:spLocks noGrp="1"/>
          </p:cNvSpPr>
          <p:nvPr>
            <p:ph idx="1"/>
          </p:nvPr>
        </p:nvSpPr>
        <p:spPr>
          <a:xfrm>
            <a:off x="1295402" y="2556932"/>
            <a:ext cx="9601196" cy="3318936"/>
          </a:xfrm>
        </p:spPr>
        <p:txBody>
          <a:bodyPr>
            <a:noAutofit/>
          </a:bodyPr>
          <a:lstStyle/>
          <a:p>
            <a:r>
              <a:rPr lang="en-GB" sz="2800" b="1" dirty="0"/>
              <a:t>The main objective of this application is to automate the complete operations of the blood bank . </a:t>
            </a:r>
          </a:p>
          <a:p>
            <a:r>
              <a:rPr lang="en-GB" sz="2800" b="1" dirty="0"/>
              <a:t>They need maintain hundreds of thousands of records.</a:t>
            </a:r>
          </a:p>
          <a:p>
            <a:r>
              <a:rPr lang="en-GB" sz="2800" b="1" dirty="0"/>
              <a:t>It also allows the user to modify the record.</a:t>
            </a:r>
          </a:p>
          <a:p>
            <a:r>
              <a:rPr lang="en-GB" sz="2800" b="1" dirty="0"/>
              <a:t>The administrator can alter all the system data.</a:t>
            </a:r>
            <a:endParaRPr lang="en-US" sz="2800" b="1" dirty="0"/>
          </a:p>
        </p:txBody>
      </p:sp>
    </p:spTree>
    <p:extLst>
      <p:ext uri="{BB962C8B-B14F-4D97-AF65-F5344CB8AC3E}">
        <p14:creationId xmlns:p14="http://schemas.microsoft.com/office/powerpoint/2010/main" val="417069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Organic</vt:lpstr>
      <vt:lpstr>PowerPoint Presentation</vt:lpstr>
      <vt:lpstr>PowerPoint Presentation</vt:lpstr>
      <vt:lpstr>Preliminary Information:</vt:lpstr>
      <vt:lpstr>PowerPoint Presentation</vt:lpstr>
      <vt:lpstr>Agenda:</vt:lpstr>
      <vt:lpstr>PowerPoint Presentation</vt:lpstr>
      <vt:lpstr>Online Blood Bank Management:</vt:lpstr>
      <vt:lpstr>Problem Statement :</vt:lpstr>
      <vt:lpstr>PowerPoint Presentation</vt:lpstr>
      <vt:lpstr>User / Customer </vt:lpstr>
      <vt:lpstr>Wireframes </vt:lpstr>
      <vt:lpstr>Work Flow :</vt:lpstr>
      <vt:lpstr>Use Case Diagram :</vt:lpstr>
      <vt:lpstr>Project Goal</vt:lpstr>
      <vt:lpstr>Advantages :</vt:lpstr>
      <vt:lpstr>Disadvantages:</vt:lpstr>
      <vt:lpstr>Scope of Project </vt:lpstr>
      <vt:lpstr>Results </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917893792343</dc:creator>
  <cp:lastModifiedBy>917893792343</cp:lastModifiedBy>
  <cp:revision>11</cp:revision>
  <dcterms:created xsi:type="dcterms:W3CDTF">2022-10-06T07:47:42Z</dcterms:created>
  <dcterms:modified xsi:type="dcterms:W3CDTF">2022-10-08T01:11:49Z</dcterms:modified>
</cp:coreProperties>
</file>