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4" r:id="rId2"/>
    <p:sldId id="263" r:id="rId3"/>
    <p:sldId id="262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4" y="8451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4DF86F4-4163-4B74-A1D0-73368122547B}" type="datetimeFigureOut">
              <a:rPr lang="en-US" smtClean="0"/>
              <a:pPr/>
              <a:t>3/21/2011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976FFC-3B21-4C89-AF16-9EA9B9674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808038"/>
          </a:xfrm>
        </p:spPr>
        <p:txBody>
          <a:bodyPr>
            <a:normAutofit/>
          </a:bodyPr>
          <a:lstStyle/>
          <a:p>
            <a:r>
              <a:rPr lang="en-US" sz="4400" u="sng" spc="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In India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3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Aparajita" pitchFamily="34" charset="0"/>
              </a:rPr>
              <a:t>From 1947 to 2017, the Indian economy was premised on the concept of planning. This was carried through the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Five-Year Plans,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developed, executed, and monitored by the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Planning Commission(1951-2014)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 and the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NITI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Ayog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(201-17).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With the Prime minister as the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ex-officio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 chairman, the commission has a nominated deputy chairman, who holds the rank of a cabinet minister. 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parajita" pitchFamily="34" charset="0"/>
            </a:endParaRPr>
          </a:p>
          <a:p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Montek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sing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Ahluwalia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is the last deputy chairman of the commission(resigned on 26 May 2014). The Twelfth Plan completed its terms in March 2017. The new government led by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Narendra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Modi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, elected in2014,announced the dissolution of the think tank called the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NITI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Aayog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Aparajita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parajita" pitchFamily="34" charset="0"/>
              </a:rPr>
              <a:t>(an acronym for National Institution for Transforming India).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  <a:cs typeface="Aparajit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685800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planning commission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Five year </a:t>
            </a:r>
            <a:r>
              <a:rPr lang="en-US" sz="2000" dirty="0" smtClean="0">
                <a:latin typeface="Calibri" pitchFamily="34" charset="0"/>
              </a:rPr>
              <a:t>Plans (FYPs) are centralized and integrated national economic programs.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Joseph Stalin </a:t>
            </a:r>
            <a:r>
              <a:rPr lang="en-US" sz="2000" dirty="0" smtClean="0">
                <a:latin typeface="Calibri" pitchFamily="34" charset="0"/>
              </a:rPr>
              <a:t>implemented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first Five- Year Plan in the Soviet Union in 1928. </a:t>
            </a:r>
            <a:r>
              <a:rPr lang="en-US" sz="2000" dirty="0" smtClean="0">
                <a:latin typeface="Calibri" pitchFamily="34" charset="0"/>
              </a:rPr>
              <a:t>Most communist states and several capitalist countries subsequently have adopted them. China continues to use FYPs, although China renamed its Eleventh FYPs, from 2006 to 2010, a guideline (guihua), rather than a plan (jihua),to signify the central government’s more hands-off approach to development. India launched its First FYP in 1951, immediately after independence, under the socialist influence of India’s first prime minister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Jawaharlal Nehru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five year plan(1951-1956)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562600"/>
          </a:xfrm>
        </p:spPr>
        <p:txBody>
          <a:bodyPr>
            <a:normAutofit lnSpcReduction="10000"/>
          </a:bodyPr>
          <a:lstStyle/>
          <a:p>
            <a:r>
              <a:rPr lang="en-US" sz="2200" u="sng" dirty="0" smtClean="0">
                <a:solidFill>
                  <a:schemeClr val="accent3"/>
                </a:solidFill>
              </a:rPr>
              <a:t>Object -  </a:t>
            </a:r>
            <a:r>
              <a:rPr lang="en-US" sz="1900" dirty="0" smtClean="0">
                <a:latin typeface="Calibri" pitchFamily="34" charset="0"/>
              </a:rPr>
              <a:t>Agriculture, Irrigation and Transport</a:t>
            </a:r>
          </a:p>
          <a:p>
            <a:r>
              <a:rPr lang="en-US" sz="2200" u="sng" dirty="0" smtClean="0">
                <a:solidFill>
                  <a:schemeClr val="accent3"/>
                </a:solidFill>
              </a:rPr>
              <a:t>Model  -  </a:t>
            </a:r>
            <a:r>
              <a:rPr lang="en-US" sz="1900" dirty="0" smtClean="0"/>
              <a:t>Harrod – Domar Model</a:t>
            </a:r>
          </a:p>
          <a:p>
            <a:r>
              <a:rPr lang="en-US" sz="2000" u="sng" dirty="0" smtClean="0">
                <a:solidFill>
                  <a:schemeClr val="accent3"/>
                </a:solidFill>
                <a:latin typeface="Calibri" pitchFamily="34" charset="0"/>
              </a:rPr>
              <a:t>President -</a:t>
            </a:r>
            <a:r>
              <a:rPr lang="en-US" sz="1900" u="sng" dirty="0" smtClean="0">
                <a:solidFill>
                  <a:schemeClr val="accent3"/>
                </a:solidFill>
              </a:rPr>
              <a:t> </a:t>
            </a:r>
            <a:r>
              <a:rPr lang="en-US" sz="1900" dirty="0" smtClean="0"/>
              <a:t>Jawahar lal Nehru</a:t>
            </a:r>
          </a:p>
          <a:p>
            <a:r>
              <a:rPr lang="en-US" sz="2000" u="sng" dirty="0" smtClean="0">
                <a:solidFill>
                  <a:schemeClr val="accent3"/>
                </a:solidFill>
              </a:rPr>
              <a:t>Vice-president - </a:t>
            </a:r>
            <a:r>
              <a:rPr lang="en-US" sz="1900" dirty="0" smtClean="0"/>
              <a:t>Gulzarilal Nanda </a:t>
            </a:r>
          </a:p>
          <a:p>
            <a:r>
              <a:rPr lang="en-US" sz="2000" u="sng" dirty="0" smtClean="0">
                <a:solidFill>
                  <a:schemeClr val="accent3"/>
                </a:solidFill>
              </a:rPr>
              <a:t>Target growth – </a:t>
            </a:r>
            <a:r>
              <a:rPr lang="en-US" sz="1900" dirty="0" smtClean="0"/>
              <a:t>2.1%</a:t>
            </a:r>
          </a:p>
          <a:p>
            <a:r>
              <a:rPr lang="en-US" sz="2000" u="sng" dirty="0" smtClean="0">
                <a:solidFill>
                  <a:schemeClr val="accent3"/>
                </a:solidFill>
              </a:rPr>
              <a:t>Achieve growth – </a:t>
            </a:r>
            <a:r>
              <a:rPr lang="en-US" sz="1900" dirty="0" smtClean="0"/>
              <a:t>3.6%</a:t>
            </a:r>
          </a:p>
          <a:p>
            <a:r>
              <a:rPr lang="en-US" sz="2000" u="sng" dirty="0" smtClean="0">
                <a:solidFill>
                  <a:schemeClr val="accent3"/>
                </a:solidFill>
              </a:rPr>
              <a:t>Works –</a:t>
            </a:r>
            <a:r>
              <a:rPr lang="en-US" sz="1900" dirty="0" smtClean="0"/>
              <a:t> Many irrigation projects were initiated during this period, including the Bhakra, Hirakud and Damodar Valley  dams.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 smtClean="0"/>
              <a:t> 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J. l. Nehru  was said – of that project is Modern     Temple of India. 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 smtClean="0">
                <a:solidFill>
                  <a:schemeClr val="accent3"/>
                </a:solidFill>
              </a:rPr>
              <a:t>1951 –</a:t>
            </a:r>
            <a:r>
              <a:rPr lang="en-US" sz="1900" dirty="0" smtClean="0"/>
              <a:t> first time census in India and also in world.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 smtClean="0"/>
              <a:t>Another main target was to lay down the foundation for industry, agriculture development in the country and to provide affordable healthcare, education in low price to the folks.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five year plan (1956-1961)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/>
          </a:bodyPr>
          <a:lstStyle/>
          <a:p>
            <a:r>
              <a:rPr lang="en-US" sz="2000" u="sng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Object  -</a:t>
            </a:r>
            <a:r>
              <a:rPr lang="en-US" u="sng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</a:t>
            </a:r>
            <a:r>
              <a:rPr lang="en-US" sz="1800" dirty="0" smtClean="0">
                <a:latin typeface="Calibri" pitchFamily="34" charset="0"/>
              </a:rPr>
              <a:t>Development of public sector and ”rapid Industrialisation”.</a:t>
            </a:r>
          </a:p>
          <a:p>
            <a:pPr>
              <a:buFont typeface="Courier New" pitchFamily="49" charset="0"/>
              <a:buChar char="o"/>
            </a:pPr>
            <a:r>
              <a:rPr lang="en-US" sz="2000" u="sng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Model -  </a:t>
            </a:r>
            <a:r>
              <a:rPr lang="en-US" sz="2000" dirty="0" smtClean="0">
                <a:solidFill>
                  <a:schemeClr val="accent3"/>
                </a:solidFill>
                <a:latin typeface="Calibri" pitchFamily="34" charset="0"/>
              </a:rPr>
              <a:t>  </a:t>
            </a:r>
            <a:r>
              <a:rPr lang="en-US" sz="1800" dirty="0" smtClean="0">
                <a:latin typeface="Calibri" pitchFamily="34" charset="0"/>
              </a:rPr>
              <a:t>Mahalonobis model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( </a:t>
            </a:r>
            <a:r>
              <a:rPr lang="en-US" sz="1800" dirty="0" smtClean="0">
                <a:latin typeface="Calibri" pitchFamily="34" charset="0"/>
              </a:rPr>
              <a:t>an economy development model developed by the Indian statistician Prasanta Chandra Mahalanobis in 1953.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)</a:t>
            </a:r>
          </a:p>
          <a:p>
            <a:pPr>
              <a:buFont typeface="Courier New" pitchFamily="49" charset="0"/>
              <a:buChar char="o"/>
            </a:pPr>
            <a:r>
              <a:rPr lang="en-US" sz="2000" u="sng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Target  growth –  </a:t>
            </a:r>
            <a:r>
              <a:rPr lang="en-US" sz="1800" dirty="0" smtClean="0">
                <a:latin typeface="Calibri" pitchFamily="34" charset="0"/>
              </a:rPr>
              <a:t>4.5%</a:t>
            </a:r>
          </a:p>
          <a:p>
            <a:pPr>
              <a:buFont typeface="Courier New" pitchFamily="49" charset="0"/>
              <a:buChar char="o"/>
            </a:pPr>
            <a:r>
              <a:rPr lang="en-US" sz="2000" u="sng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Achieve growth - 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4.27%</a:t>
            </a:r>
          </a:p>
          <a:p>
            <a:pPr>
              <a:buFont typeface="Courier New" pitchFamily="49" charset="0"/>
              <a:buChar char="o"/>
            </a:pPr>
            <a:r>
              <a:rPr lang="en-US" sz="2000" u="sng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Works -</a:t>
            </a:r>
            <a:r>
              <a:rPr lang="en-US" u="sng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 Hydroelectric power projects and five steel plants at Bhilai (Jharkhand) , Durgapur (West Bengal), and Rourkela (</a:t>
            </a:r>
            <a:r>
              <a:rPr lang="en-US" sz="1800" dirty="0" err="1" smtClean="0">
                <a:latin typeface="Calibri" pitchFamily="34" charset="0"/>
              </a:rPr>
              <a:t>Odisha</a:t>
            </a:r>
            <a:r>
              <a:rPr lang="en-US" sz="1800" dirty="0" smtClean="0">
                <a:latin typeface="Calibri" pitchFamily="34" charset="0"/>
              </a:rPr>
              <a:t>) were established with the help of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the Soviet Union, Britain ( the U.k) </a:t>
            </a:r>
            <a:r>
              <a:rPr lang="en-US" sz="1800" dirty="0" smtClean="0">
                <a:latin typeface="Calibri" pitchFamily="34" charset="0"/>
              </a:rPr>
              <a:t>and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 West Germany </a:t>
            </a:r>
            <a:r>
              <a:rPr lang="en-US" sz="1800" dirty="0" smtClean="0">
                <a:latin typeface="Calibri" pitchFamily="34" charset="0"/>
              </a:rPr>
              <a:t>respectively.</a:t>
            </a:r>
          </a:p>
          <a:p>
            <a:pPr>
              <a:buFont typeface="Courier New" pitchFamily="49" charset="0"/>
              <a:buChar char="o"/>
            </a:pPr>
            <a:r>
              <a:rPr lang="en-US" sz="1800" dirty="0" smtClean="0">
                <a:latin typeface="Calibri" pitchFamily="34" charset="0"/>
              </a:rPr>
              <a:t>Coal production was increased.</a:t>
            </a:r>
          </a:p>
          <a:p>
            <a:pPr>
              <a:buFont typeface="Courier New" pitchFamily="49" charset="0"/>
              <a:buChar char="o"/>
            </a:pPr>
            <a:r>
              <a:rPr lang="en-US" sz="1800" dirty="0" smtClean="0">
                <a:latin typeface="Calibri" pitchFamily="34" charset="0"/>
              </a:rPr>
              <a:t>More railway lines were added in the north east.</a:t>
            </a:r>
          </a:p>
          <a:p>
            <a:pPr>
              <a:buFont typeface="Courier New" pitchFamily="49" charset="0"/>
              <a:buChar char="o"/>
            </a:pPr>
            <a:r>
              <a:rPr lang="en-US" sz="1800" dirty="0" smtClean="0">
                <a:latin typeface="Calibri" pitchFamily="34" charset="0"/>
              </a:rPr>
              <a:t>The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Tata Institute of Fundamental Research </a:t>
            </a:r>
            <a:r>
              <a:rPr lang="en-US" sz="1800" dirty="0" smtClean="0">
                <a:latin typeface="Calibri" pitchFamily="34" charset="0"/>
              </a:rPr>
              <a:t>and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Atomic Energy Commission of India</a:t>
            </a:r>
            <a:r>
              <a:rPr lang="en-US" sz="1800" dirty="0" smtClean="0">
                <a:latin typeface="Calibri" pitchFamily="34" charset="0"/>
              </a:rPr>
              <a:t> were  established as research institutes.</a:t>
            </a:r>
          </a:p>
          <a:p>
            <a:pPr>
              <a:buFont typeface="Courier New" pitchFamily="49" charset="0"/>
              <a:buChar char="o"/>
            </a:pPr>
            <a:r>
              <a:rPr lang="en-US" sz="1800" dirty="0" smtClean="0">
                <a:latin typeface="Calibri" pitchFamily="34" charset="0"/>
              </a:rPr>
              <a:t>Mixed Economy adopted.</a:t>
            </a:r>
          </a:p>
          <a:p>
            <a:pPr>
              <a:buFont typeface="Courier New" pitchFamily="49" charset="0"/>
              <a:buChar char="o"/>
            </a:pPr>
            <a:endParaRPr lang="en-US" sz="1800" dirty="0" smtClean="0">
              <a:latin typeface="Calibri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sz="1800" dirty="0" smtClean="0">
              <a:latin typeface="Calibri" pitchFamily="34" charset="0"/>
            </a:endParaRPr>
          </a:p>
          <a:p>
            <a:pPr>
              <a:buNone/>
            </a:pPr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five year plan (1961-1966)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562600"/>
          </a:xfr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sz="2000" b="1" u="sng" dirty="0" smtClean="0">
                <a:solidFill>
                  <a:schemeClr val="accent3"/>
                </a:solidFill>
                <a:latin typeface="Calibri" pitchFamily="34" charset="0"/>
              </a:rPr>
              <a:t>Object -</a:t>
            </a:r>
            <a:r>
              <a:rPr lang="en-US" b="1" u="sng" dirty="0" smtClean="0">
                <a:solidFill>
                  <a:schemeClr val="accent3"/>
                </a:solidFill>
                <a:latin typeface="Calibri" pitchFamily="34" charset="0"/>
              </a:rPr>
              <a:t>  </a:t>
            </a:r>
            <a:r>
              <a:rPr lang="en-US" sz="1800" dirty="0" smtClean="0">
                <a:latin typeface="Calibri" pitchFamily="34" charset="0"/>
              </a:rPr>
              <a:t>Development of Agricultural and Industrial</a:t>
            </a:r>
          </a:p>
          <a:p>
            <a:r>
              <a:rPr lang="en-US" sz="2000" b="1" u="sng" dirty="0" smtClean="0">
                <a:solidFill>
                  <a:schemeClr val="accent3"/>
                </a:solidFill>
                <a:latin typeface="Calibri" pitchFamily="34" charset="0"/>
              </a:rPr>
              <a:t>Model - 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John Sandy and Sukhamoy Chakraborty’s model.</a:t>
            </a:r>
          </a:p>
          <a:p>
            <a:r>
              <a:rPr lang="en-US" sz="2000" b="1" u="sng" dirty="0" smtClean="0">
                <a:solidFill>
                  <a:schemeClr val="accent3"/>
                </a:solidFill>
                <a:latin typeface="Calibri" pitchFamily="34" charset="0"/>
              </a:rPr>
              <a:t>President -  </a:t>
            </a:r>
            <a:r>
              <a:rPr lang="en-US" sz="2000" b="1" u="sng" dirty="0" smtClean="0">
                <a:solidFill>
                  <a:schemeClr val="accent3"/>
                </a:solidFill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Gulzarilal Nanda()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after death of Jawahar lal </a:t>
            </a:r>
            <a:r>
              <a:rPr lang="en-US" sz="1800" dirty="0" smtClean="0">
                <a:latin typeface="Calibri" pitchFamily="34" charset="0"/>
              </a:rPr>
              <a:t>Nehru(1964).</a:t>
            </a:r>
          </a:p>
          <a:p>
            <a:r>
              <a:rPr lang="en-US" sz="2000" b="1" u="sng" dirty="0" smtClean="0">
                <a:solidFill>
                  <a:schemeClr val="accent3"/>
                </a:solidFill>
                <a:latin typeface="Calibri" pitchFamily="34" charset="0"/>
              </a:rPr>
              <a:t>Second PM of India – </a:t>
            </a:r>
            <a:r>
              <a:rPr lang="en-US" sz="1800" dirty="0" smtClean="0">
                <a:latin typeface="Calibri" pitchFamily="34" charset="0"/>
              </a:rPr>
              <a:t>Lal Bahadur Shastri</a:t>
            </a:r>
          </a:p>
          <a:p>
            <a:r>
              <a:rPr lang="en-US" sz="2000" b="1" u="sng" dirty="0" err="1" smtClean="0">
                <a:solidFill>
                  <a:schemeClr val="accent3"/>
                </a:solidFill>
                <a:latin typeface="Calibri" pitchFamily="34" charset="0"/>
              </a:rPr>
              <a:t>Traget</a:t>
            </a:r>
            <a:r>
              <a:rPr lang="en-US" sz="2000" b="1" u="sng" dirty="0" smtClean="0">
                <a:solidFill>
                  <a:schemeClr val="accent3"/>
                </a:solidFill>
                <a:latin typeface="Calibri" pitchFamily="34" charset="0"/>
              </a:rPr>
              <a:t> growth –  </a:t>
            </a:r>
            <a:r>
              <a:rPr lang="en-US" sz="1800" dirty="0" smtClean="0">
                <a:latin typeface="Calibri" pitchFamily="34" charset="0"/>
              </a:rPr>
              <a:t>5.6%</a:t>
            </a:r>
          </a:p>
          <a:p>
            <a:r>
              <a:rPr lang="en-US" sz="2000" b="1" u="sng" dirty="0" smtClean="0">
                <a:solidFill>
                  <a:schemeClr val="accent3"/>
                </a:solidFill>
                <a:latin typeface="Calibri" pitchFamily="34" charset="0"/>
              </a:rPr>
              <a:t>Achieve growth –  </a:t>
            </a:r>
            <a:r>
              <a:rPr lang="en-US" sz="1800" dirty="0" smtClean="0">
                <a:latin typeface="Calibri" pitchFamily="34" charset="0"/>
              </a:rPr>
              <a:t>2.4%</a:t>
            </a:r>
          </a:p>
          <a:p>
            <a:r>
              <a:rPr lang="en-US" sz="2000" b="1" u="sng" dirty="0" smtClean="0">
                <a:solidFill>
                  <a:schemeClr val="accent3"/>
                </a:solidFill>
                <a:latin typeface="Calibri" pitchFamily="34" charset="0"/>
              </a:rPr>
              <a:t>Work -  </a:t>
            </a:r>
            <a:r>
              <a:rPr lang="en-US" sz="1800" dirty="0" smtClean="0">
                <a:latin typeface="Calibri" pitchFamily="34" charset="0"/>
              </a:rPr>
              <a:t>Establishment of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Bokaro Iron and steal Industry </a:t>
            </a:r>
            <a:r>
              <a:rPr lang="en-US" sz="1800" dirty="0" smtClean="0">
                <a:latin typeface="Calibri" pitchFamily="34" charset="0"/>
              </a:rPr>
              <a:t>with the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help of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S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oviet Union. </a:t>
            </a:r>
          </a:p>
          <a:p>
            <a:r>
              <a:rPr lang="en-US" sz="1800" dirty="0" smtClean="0">
                <a:latin typeface="Calibri" pitchFamily="34" charset="0"/>
              </a:rPr>
              <a:t>Many cement and fertilizer plants were also </a:t>
            </a:r>
            <a:r>
              <a:rPr lang="en-US" sz="1800" dirty="0" err="1" smtClean="0">
                <a:latin typeface="Calibri" pitchFamily="34" charset="0"/>
              </a:rPr>
              <a:t>bulit</a:t>
            </a:r>
            <a:r>
              <a:rPr lang="en-US" sz="1800" dirty="0" smtClean="0">
                <a:latin typeface="Calibri" pitchFamily="34" charset="0"/>
              </a:rPr>
              <a:t>.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Punjab</a:t>
            </a:r>
            <a:r>
              <a:rPr lang="en-US" sz="1800" dirty="0" smtClean="0">
                <a:latin typeface="Calibri" pitchFamily="34" charset="0"/>
              </a:rPr>
              <a:t> began producing an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abundance of wheat.</a:t>
            </a:r>
          </a:p>
          <a:p>
            <a:r>
              <a:rPr lang="en-US" sz="1800" dirty="0" smtClean="0">
                <a:latin typeface="Calibri" pitchFamily="34" charset="0"/>
              </a:rPr>
              <a:t>The third five year plan stressed agriculture and improvement in the production of wheat, but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the Indo –China war of 1962</a:t>
            </a:r>
            <a:r>
              <a:rPr lang="en-US" sz="1800" dirty="0" smtClean="0">
                <a:latin typeface="Calibri" pitchFamily="34" charset="0"/>
              </a:rPr>
              <a:t> exposed weakness in the economy and shifted the focus towards the defence industry and the Indian Army.</a:t>
            </a: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1965-1966, India fought a War with Pakistan.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 There was  also a severe drought in 1965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.</a:t>
            </a: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For the first time India resorted to borrowing from IMF. Rupee value devalued for the first time in 1966.</a:t>
            </a:r>
          </a:p>
          <a:p>
            <a:endParaRPr lang="en-US" sz="1800" dirty="0" smtClean="0">
              <a:latin typeface="Calibri" pitchFamily="34" charset="0"/>
            </a:endParaRPr>
          </a:p>
          <a:p>
            <a:endParaRPr lang="en-US" sz="1800" dirty="0" smtClean="0">
              <a:latin typeface="Calibri" pitchFamily="34" charset="0"/>
            </a:endParaRPr>
          </a:p>
          <a:p>
            <a:endParaRPr lang="en-US" sz="1800" dirty="0" smtClean="0">
              <a:latin typeface="Calibri" pitchFamily="34" charset="0"/>
            </a:endParaRPr>
          </a:p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Plan Holiday(1966-1969)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6387121</TotalTime>
  <Words>654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Planning In India</vt:lpstr>
      <vt:lpstr>History of planning commission</vt:lpstr>
      <vt:lpstr>First five year plan(1951-1956)</vt:lpstr>
      <vt:lpstr>Second five year plan (1956-1961)</vt:lpstr>
      <vt:lpstr>Third five year plan (1961-1966)</vt:lpstr>
      <vt:lpstr> First Plan Holiday(1966-1969)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In India</dc:title>
  <dc:creator>sandhya</dc:creator>
  <cp:lastModifiedBy>sandhya</cp:lastModifiedBy>
  <cp:revision>18</cp:revision>
  <dcterms:created xsi:type="dcterms:W3CDTF">2023-05-08T06:08:54Z</dcterms:created>
  <dcterms:modified xsi:type="dcterms:W3CDTF">2023-05-12T07:35:40Z</dcterms:modified>
</cp:coreProperties>
</file>