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07" r:id="rId7"/>
    <p:sldId id="282" r:id="rId8"/>
    <p:sldId id="314" r:id="rId9"/>
    <p:sldId id="315" r:id="rId10"/>
    <p:sldId id="317" r:id="rId11"/>
    <p:sldId id="323" r:id="rId12"/>
    <p:sldId id="324" r:id="rId13"/>
    <p:sldId id="326" r:id="rId14"/>
    <p:sldId id="327" r:id="rId15"/>
    <p:sldId id="328" r:id="rId16"/>
    <p:sldId id="329"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AAC4E9"/>
    <a:srgbClr val="202C8F"/>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62" d="100"/>
          <a:sy n="62" d="100"/>
        </p:scale>
        <p:origin x="828" y="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1.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1.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andhya1-git/SQL/blob/main/Amazon_Data(SQL%20Project).sql" TargetMode="Externa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842" y="2085654"/>
            <a:ext cx="6434319" cy="2321959"/>
          </a:xfrm>
        </p:spPr>
        <p:txBody>
          <a:bodyPr anchor="ctr"/>
          <a:lstStyle/>
          <a:p>
            <a:r>
              <a:rPr lang="en-US" dirty="0"/>
              <a:t> </a:t>
            </a:r>
            <a:br>
              <a:rPr lang="en-US" dirty="0"/>
            </a:br>
            <a:r>
              <a:rPr lang="en-US" u="sng" dirty="0"/>
              <a:t>Capstone Project</a:t>
            </a:r>
            <a:br>
              <a:rPr lang="en-US" u="sng" dirty="0"/>
            </a:br>
            <a:r>
              <a:rPr lang="en-US" u="sng" dirty="0"/>
              <a:t>Sql</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45D79-A942-39A0-3FC2-F34293EF83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7996E-B369-661A-6910-39D3AE0C2AB6}"/>
              </a:ext>
            </a:extLst>
          </p:cNvPr>
          <p:cNvSpPr>
            <a:spLocks noGrp="1"/>
          </p:cNvSpPr>
          <p:nvPr>
            <p:ph type="title"/>
          </p:nvPr>
        </p:nvSpPr>
        <p:spPr>
          <a:xfrm>
            <a:off x="1674689" y="823072"/>
            <a:ext cx="9875463" cy="622710"/>
          </a:xfrm>
        </p:spPr>
        <p:txBody>
          <a:bodyPr/>
          <a:lstStyle/>
          <a:p>
            <a:r>
              <a:rPr lang="en-IN" sz="3600" dirty="0"/>
              <a:t>Exploratory data analysis(EDA)</a:t>
            </a:r>
            <a:endParaRPr lang="en-IN" dirty="0"/>
          </a:p>
        </p:txBody>
      </p:sp>
      <p:sp>
        <p:nvSpPr>
          <p:cNvPr id="6" name="Slide Number Placeholder 5">
            <a:extLst>
              <a:ext uri="{FF2B5EF4-FFF2-40B4-BE49-F238E27FC236}">
                <a16:creationId xmlns:a16="http://schemas.microsoft.com/office/drawing/2014/main" id="{F7AA2B7B-0AE5-52F9-3C41-A902F4A301FB}"/>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
        <p:nvSpPr>
          <p:cNvPr id="8" name="TextBox 7">
            <a:extLst>
              <a:ext uri="{FF2B5EF4-FFF2-40B4-BE49-F238E27FC236}">
                <a16:creationId xmlns:a16="http://schemas.microsoft.com/office/drawing/2014/main" id="{B325C07F-BA89-5E99-D790-CDF20878C56C}"/>
              </a:ext>
            </a:extLst>
          </p:cNvPr>
          <p:cNvSpPr txBox="1"/>
          <p:nvPr/>
        </p:nvSpPr>
        <p:spPr>
          <a:xfrm>
            <a:off x="1043826" y="1569084"/>
            <a:ext cx="11342670" cy="1938992"/>
          </a:xfrm>
          <a:prstGeom prst="rect">
            <a:avLst/>
          </a:prstGeom>
          <a:noFill/>
        </p:spPr>
        <p:txBody>
          <a:bodyPr wrap="square">
            <a:spAutoFit/>
          </a:bodyPr>
          <a:lstStyle/>
          <a:p>
            <a:pPr marL="342900" indent="-342900" algn="l" rtl="0" fontAlgn="base">
              <a:buFont typeface="+mj-lt"/>
              <a:buAutoNum type="arabicPeriod" startAt="11"/>
            </a:pPr>
            <a:r>
              <a:rPr lang="en-US" sz="2000" b="0" i="0" u="none" strike="noStrike" dirty="0">
                <a:solidFill>
                  <a:schemeClr val="accent6">
                    <a:lumMod val="75000"/>
                  </a:schemeClr>
                </a:solidFill>
                <a:effectLst/>
                <a:latin typeface="Roboto" panose="02000000000000000000" pitchFamily="2" charset="0"/>
              </a:rPr>
              <a:t>For each product line, add a column indicating "Good" if its sales are above average, otherwise "Bad."</a:t>
            </a:r>
          </a:p>
          <a:p>
            <a:pPr marL="342900" indent="-342900" algn="l" rtl="0" fontAlgn="base">
              <a:buFont typeface="+mj-lt"/>
              <a:buAutoNum type="arabicPeriod" startAt="11"/>
            </a:pPr>
            <a:r>
              <a:rPr lang="en-US" sz="2000" b="0" i="0" u="none" strike="noStrike" dirty="0">
                <a:solidFill>
                  <a:schemeClr val="accent6">
                    <a:lumMod val="75000"/>
                  </a:schemeClr>
                </a:solidFill>
                <a:effectLst/>
                <a:latin typeface="Roboto" panose="02000000000000000000" pitchFamily="2" charset="0"/>
              </a:rPr>
              <a:t>Identify the branch that exceeded the average number of products sold.</a:t>
            </a:r>
          </a:p>
          <a:p>
            <a:pPr marL="342900" indent="-342900" algn="l" rtl="0" fontAlgn="base">
              <a:buFont typeface="+mj-lt"/>
              <a:buAutoNum type="arabicPeriod" startAt="11"/>
            </a:pPr>
            <a:r>
              <a:rPr lang="en-US" sz="2000" b="0" i="0" u="none" strike="noStrike" dirty="0">
                <a:solidFill>
                  <a:schemeClr val="accent6">
                    <a:lumMod val="75000"/>
                  </a:schemeClr>
                </a:solidFill>
                <a:effectLst/>
                <a:latin typeface="Roboto" panose="02000000000000000000" pitchFamily="2" charset="0"/>
              </a:rPr>
              <a:t>Which product line is most frequently associated with each gender?</a:t>
            </a:r>
          </a:p>
          <a:p>
            <a:pPr marL="342900" indent="-342900" algn="l" rtl="0" fontAlgn="base">
              <a:buFont typeface="+mj-lt"/>
              <a:buAutoNum type="arabicPeriod" startAt="11"/>
            </a:pPr>
            <a:r>
              <a:rPr lang="en-US" sz="2000" b="0" i="0" u="none" strike="noStrike" dirty="0">
                <a:solidFill>
                  <a:schemeClr val="accent6">
                    <a:lumMod val="75000"/>
                  </a:schemeClr>
                </a:solidFill>
                <a:effectLst/>
                <a:latin typeface="Roboto" panose="02000000000000000000" pitchFamily="2" charset="0"/>
              </a:rPr>
              <a:t>Calculate the average rating for each product line.</a:t>
            </a:r>
          </a:p>
          <a:p>
            <a:pPr marL="342900" indent="-342900" algn="l" rtl="0" fontAlgn="base">
              <a:buFont typeface="+mj-lt"/>
              <a:buAutoNum type="arabicPeriod" startAt="11"/>
            </a:pPr>
            <a:r>
              <a:rPr lang="en-US" sz="2000" b="0" i="0" u="none" strike="noStrike" dirty="0">
                <a:solidFill>
                  <a:schemeClr val="accent6">
                    <a:lumMod val="75000"/>
                  </a:schemeClr>
                </a:solidFill>
                <a:effectLst/>
                <a:latin typeface="Roboto" panose="02000000000000000000" pitchFamily="2" charset="0"/>
              </a:rPr>
              <a:t>Count the sales occurrences for each time of day on every weekday.</a:t>
            </a:r>
          </a:p>
        </p:txBody>
      </p:sp>
      <p:pic>
        <p:nvPicPr>
          <p:cNvPr id="5" name="Picture 4">
            <a:extLst>
              <a:ext uri="{FF2B5EF4-FFF2-40B4-BE49-F238E27FC236}">
                <a16:creationId xmlns:a16="http://schemas.microsoft.com/office/drawing/2014/main" id="{6DDE47F3-A60F-0207-A0BE-015D8B8B445E}"/>
              </a:ext>
            </a:extLst>
          </p:cNvPr>
          <p:cNvPicPr>
            <a:picLocks noChangeAspect="1"/>
          </p:cNvPicPr>
          <p:nvPr/>
        </p:nvPicPr>
        <p:blipFill>
          <a:blip r:embed="rId2"/>
          <a:stretch>
            <a:fillRect/>
          </a:stretch>
        </p:blipFill>
        <p:spPr>
          <a:xfrm>
            <a:off x="1208415" y="3829693"/>
            <a:ext cx="4502493" cy="1646434"/>
          </a:xfrm>
          <a:prstGeom prst="rect">
            <a:avLst/>
          </a:prstGeom>
        </p:spPr>
      </p:pic>
      <p:pic>
        <p:nvPicPr>
          <p:cNvPr id="13" name="Picture 12">
            <a:extLst>
              <a:ext uri="{FF2B5EF4-FFF2-40B4-BE49-F238E27FC236}">
                <a16:creationId xmlns:a16="http://schemas.microsoft.com/office/drawing/2014/main" id="{634DD04E-22E7-6F7C-CDD4-ED6C921A4985}"/>
              </a:ext>
            </a:extLst>
          </p:cNvPr>
          <p:cNvPicPr>
            <a:picLocks noChangeAspect="1"/>
          </p:cNvPicPr>
          <p:nvPr/>
        </p:nvPicPr>
        <p:blipFill>
          <a:blip r:embed="rId3"/>
          <a:stretch>
            <a:fillRect/>
          </a:stretch>
        </p:blipFill>
        <p:spPr>
          <a:xfrm>
            <a:off x="3659764" y="5599429"/>
            <a:ext cx="1808271" cy="1130170"/>
          </a:xfrm>
          <a:prstGeom prst="rect">
            <a:avLst/>
          </a:prstGeom>
        </p:spPr>
      </p:pic>
      <p:pic>
        <p:nvPicPr>
          <p:cNvPr id="16" name="Picture 15">
            <a:extLst>
              <a:ext uri="{FF2B5EF4-FFF2-40B4-BE49-F238E27FC236}">
                <a16:creationId xmlns:a16="http://schemas.microsoft.com/office/drawing/2014/main" id="{97A80D02-C3B7-A027-567F-3BF714EFFECA}"/>
              </a:ext>
            </a:extLst>
          </p:cNvPr>
          <p:cNvPicPr>
            <a:picLocks noChangeAspect="1"/>
          </p:cNvPicPr>
          <p:nvPr/>
        </p:nvPicPr>
        <p:blipFill>
          <a:blip r:embed="rId4"/>
          <a:stretch>
            <a:fillRect/>
          </a:stretch>
        </p:blipFill>
        <p:spPr>
          <a:xfrm>
            <a:off x="5710908" y="5582401"/>
            <a:ext cx="3886552" cy="992761"/>
          </a:xfrm>
          <a:prstGeom prst="rect">
            <a:avLst/>
          </a:prstGeom>
        </p:spPr>
      </p:pic>
      <p:pic>
        <p:nvPicPr>
          <p:cNvPr id="18" name="Picture 17">
            <a:extLst>
              <a:ext uri="{FF2B5EF4-FFF2-40B4-BE49-F238E27FC236}">
                <a16:creationId xmlns:a16="http://schemas.microsoft.com/office/drawing/2014/main" id="{E178B37E-DF0B-89CE-0D0E-74EC9E97B99A}"/>
              </a:ext>
            </a:extLst>
          </p:cNvPr>
          <p:cNvPicPr>
            <a:picLocks noChangeAspect="1"/>
          </p:cNvPicPr>
          <p:nvPr/>
        </p:nvPicPr>
        <p:blipFill>
          <a:blip r:embed="rId5"/>
          <a:stretch>
            <a:fillRect/>
          </a:stretch>
        </p:blipFill>
        <p:spPr>
          <a:xfrm>
            <a:off x="5806818" y="3829693"/>
            <a:ext cx="3694733" cy="1709371"/>
          </a:xfrm>
          <a:prstGeom prst="rect">
            <a:avLst/>
          </a:prstGeom>
        </p:spPr>
      </p:pic>
      <p:pic>
        <p:nvPicPr>
          <p:cNvPr id="21" name="Picture 20">
            <a:extLst>
              <a:ext uri="{FF2B5EF4-FFF2-40B4-BE49-F238E27FC236}">
                <a16:creationId xmlns:a16="http://schemas.microsoft.com/office/drawing/2014/main" id="{D6A924CA-E793-A0AA-D28A-9528133008AE}"/>
              </a:ext>
            </a:extLst>
          </p:cNvPr>
          <p:cNvPicPr>
            <a:picLocks noChangeAspect="1"/>
          </p:cNvPicPr>
          <p:nvPr/>
        </p:nvPicPr>
        <p:blipFill>
          <a:blip r:embed="rId6"/>
          <a:stretch>
            <a:fillRect/>
          </a:stretch>
        </p:blipFill>
        <p:spPr>
          <a:xfrm>
            <a:off x="9693370" y="3829693"/>
            <a:ext cx="2455219" cy="2745469"/>
          </a:xfrm>
          <a:prstGeom prst="rect">
            <a:avLst/>
          </a:prstGeom>
        </p:spPr>
      </p:pic>
    </p:spTree>
    <p:extLst>
      <p:ext uri="{BB962C8B-B14F-4D97-AF65-F5344CB8AC3E}">
        <p14:creationId xmlns:p14="http://schemas.microsoft.com/office/powerpoint/2010/main" val="265179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FC629-C1ED-3C2C-9DA2-48AFDA5DA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C1997E-B869-17AA-CC36-BCFB73AB1267}"/>
              </a:ext>
            </a:extLst>
          </p:cNvPr>
          <p:cNvSpPr>
            <a:spLocks noGrp="1"/>
          </p:cNvSpPr>
          <p:nvPr>
            <p:ph type="title"/>
          </p:nvPr>
        </p:nvSpPr>
        <p:spPr>
          <a:xfrm>
            <a:off x="1550564" y="928688"/>
            <a:ext cx="10161975" cy="622710"/>
          </a:xfrm>
        </p:spPr>
        <p:txBody>
          <a:bodyPr/>
          <a:lstStyle/>
          <a:p>
            <a:r>
              <a:rPr lang="en-IN" sz="3200" dirty="0"/>
              <a:t>Exploratory data analysis(EDA)</a:t>
            </a:r>
          </a:p>
        </p:txBody>
      </p:sp>
      <p:sp>
        <p:nvSpPr>
          <p:cNvPr id="6" name="Slide Number Placeholder 5">
            <a:extLst>
              <a:ext uri="{FF2B5EF4-FFF2-40B4-BE49-F238E27FC236}">
                <a16:creationId xmlns:a16="http://schemas.microsoft.com/office/drawing/2014/main" id="{C21AB373-0B95-2789-B316-0F54EE2A2443}"/>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8" name="TextBox 7">
            <a:extLst>
              <a:ext uri="{FF2B5EF4-FFF2-40B4-BE49-F238E27FC236}">
                <a16:creationId xmlns:a16="http://schemas.microsoft.com/office/drawing/2014/main" id="{3006ED25-6450-43AF-F502-0E7FB1C46D67}"/>
              </a:ext>
            </a:extLst>
          </p:cNvPr>
          <p:cNvSpPr txBox="1"/>
          <p:nvPr/>
        </p:nvSpPr>
        <p:spPr>
          <a:xfrm>
            <a:off x="1678112" y="1866684"/>
            <a:ext cx="8835775" cy="1938992"/>
          </a:xfrm>
          <a:prstGeom prst="rect">
            <a:avLst/>
          </a:prstGeom>
          <a:noFill/>
        </p:spPr>
        <p:txBody>
          <a:bodyPr wrap="square">
            <a:spAutoFit/>
          </a:bodyPr>
          <a:lstStyle/>
          <a:p>
            <a:pPr marL="342900" indent="-342900" algn="l" rtl="0" fontAlgn="base">
              <a:buFont typeface="+mj-lt"/>
              <a:buAutoNum type="arabicPeriod" startAt="16"/>
            </a:pPr>
            <a:r>
              <a:rPr lang="en-US" sz="2000" b="0" i="0" u="none" strike="noStrike" dirty="0">
                <a:solidFill>
                  <a:schemeClr val="accent6">
                    <a:lumMod val="75000"/>
                  </a:schemeClr>
                </a:solidFill>
                <a:effectLst/>
                <a:latin typeface="Roboto" panose="02000000000000000000" pitchFamily="2" charset="0"/>
              </a:rPr>
              <a:t>Identify the customer type contributing the highest revenue.</a:t>
            </a:r>
          </a:p>
          <a:p>
            <a:pPr marL="342900" indent="-342900" algn="l" rtl="0" fontAlgn="base">
              <a:buFont typeface="+mj-lt"/>
              <a:buAutoNum type="arabicPeriod" startAt="16"/>
            </a:pPr>
            <a:r>
              <a:rPr lang="en-US" sz="2000" b="0" i="0" u="none" strike="noStrike" dirty="0">
                <a:solidFill>
                  <a:schemeClr val="accent6">
                    <a:lumMod val="75000"/>
                  </a:schemeClr>
                </a:solidFill>
                <a:effectLst/>
                <a:latin typeface="Roboto" panose="02000000000000000000" pitchFamily="2" charset="0"/>
              </a:rPr>
              <a:t>Determine the city with the highest VAT percentage.</a:t>
            </a:r>
          </a:p>
          <a:p>
            <a:pPr marL="342900" indent="-342900" algn="l" rtl="0" fontAlgn="base">
              <a:buFont typeface="+mj-lt"/>
              <a:buAutoNum type="arabicPeriod" startAt="16"/>
            </a:pPr>
            <a:r>
              <a:rPr lang="en-US" sz="2000" b="0" i="0" u="none" strike="noStrike" dirty="0">
                <a:solidFill>
                  <a:schemeClr val="accent6">
                    <a:lumMod val="75000"/>
                  </a:schemeClr>
                </a:solidFill>
                <a:effectLst/>
                <a:latin typeface="Roboto" panose="02000000000000000000" pitchFamily="2" charset="0"/>
              </a:rPr>
              <a:t>Identify the customer type with the highest VAT payments.</a:t>
            </a:r>
          </a:p>
          <a:p>
            <a:pPr marL="342900" indent="-342900" algn="l" rtl="0" fontAlgn="base">
              <a:buFont typeface="+mj-lt"/>
              <a:buAutoNum type="arabicPeriod" startAt="16"/>
            </a:pPr>
            <a:r>
              <a:rPr lang="en-US" sz="2000" b="0" i="0" u="none" strike="noStrike" dirty="0">
                <a:solidFill>
                  <a:schemeClr val="accent6">
                    <a:lumMod val="75000"/>
                  </a:schemeClr>
                </a:solidFill>
                <a:effectLst/>
                <a:latin typeface="Roboto" panose="02000000000000000000" pitchFamily="2" charset="0"/>
              </a:rPr>
              <a:t>What is the count of distinct customer types in the dataset?</a:t>
            </a:r>
          </a:p>
          <a:p>
            <a:pPr marL="342900" indent="-342900" algn="l" rtl="0" fontAlgn="base">
              <a:buFont typeface="+mj-lt"/>
              <a:buAutoNum type="arabicPeriod" startAt="16"/>
            </a:pPr>
            <a:r>
              <a:rPr lang="en-US" sz="2000" b="0" i="0" u="none" strike="noStrike" dirty="0">
                <a:solidFill>
                  <a:schemeClr val="accent6">
                    <a:lumMod val="75000"/>
                  </a:schemeClr>
                </a:solidFill>
                <a:effectLst/>
                <a:latin typeface="Roboto" panose="02000000000000000000" pitchFamily="2" charset="0"/>
              </a:rPr>
              <a:t>What is the count of distinct payment methods in the dataset?</a:t>
            </a:r>
          </a:p>
          <a:p>
            <a:pPr marL="342900" indent="-342900" algn="l" rtl="0" fontAlgn="base">
              <a:buFont typeface="+mj-lt"/>
              <a:buAutoNum type="arabicPeriod" startAt="16"/>
            </a:pPr>
            <a:endParaRPr lang="en-US" sz="2000" b="0" i="0" u="none" strike="noStrike" dirty="0">
              <a:solidFill>
                <a:schemeClr val="accent6">
                  <a:lumMod val="75000"/>
                </a:schemeClr>
              </a:solidFill>
              <a:effectLst/>
              <a:latin typeface="Roboto" panose="02000000000000000000" pitchFamily="2" charset="0"/>
            </a:endParaRPr>
          </a:p>
        </p:txBody>
      </p:sp>
      <p:pic>
        <p:nvPicPr>
          <p:cNvPr id="4" name="Picture 3">
            <a:extLst>
              <a:ext uri="{FF2B5EF4-FFF2-40B4-BE49-F238E27FC236}">
                <a16:creationId xmlns:a16="http://schemas.microsoft.com/office/drawing/2014/main" id="{868E9A50-5DD9-8CEB-E169-F8A36E9D9445}"/>
              </a:ext>
            </a:extLst>
          </p:cNvPr>
          <p:cNvPicPr>
            <a:picLocks noChangeAspect="1"/>
          </p:cNvPicPr>
          <p:nvPr/>
        </p:nvPicPr>
        <p:blipFill>
          <a:blip r:embed="rId2"/>
          <a:stretch>
            <a:fillRect/>
          </a:stretch>
        </p:blipFill>
        <p:spPr>
          <a:xfrm>
            <a:off x="1929523" y="3928719"/>
            <a:ext cx="4426646" cy="773104"/>
          </a:xfrm>
          <a:prstGeom prst="rect">
            <a:avLst/>
          </a:prstGeom>
        </p:spPr>
      </p:pic>
      <p:pic>
        <p:nvPicPr>
          <p:cNvPr id="11" name="Picture 10">
            <a:extLst>
              <a:ext uri="{FF2B5EF4-FFF2-40B4-BE49-F238E27FC236}">
                <a16:creationId xmlns:a16="http://schemas.microsoft.com/office/drawing/2014/main" id="{32B30A0A-A912-D353-4EFB-98F56FDE9558}"/>
              </a:ext>
            </a:extLst>
          </p:cNvPr>
          <p:cNvPicPr>
            <a:picLocks noChangeAspect="1"/>
          </p:cNvPicPr>
          <p:nvPr/>
        </p:nvPicPr>
        <p:blipFill>
          <a:blip r:embed="rId3"/>
          <a:stretch>
            <a:fillRect/>
          </a:stretch>
        </p:blipFill>
        <p:spPr>
          <a:xfrm>
            <a:off x="6924634" y="3928719"/>
            <a:ext cx="3337843" cy="773104"/>
          </a:xfrm>
          <a:prstGeom prst="rect">
            <a:avLst/>
          </a:prstGeom>
        </p:spPr>
      </p:pic>
      <p:pic>
        <p:nvPicPr>
          <p:cNvPr id="14" name="Picture 13">
            <a:extLst>
              <a:ext uri="{FF2B5EF4-FFF2-40B4-BE49-F238E27FC236}">
                <a16:creationId xmlns:a16="http://schemas.microsoft.com/office/drawing/2014/main" id="{C5D235A3-03DD-A95D-78A9-6A78AED02594}"/>
              </a:ext>
            </a:extLst>
          </p:cNvPr>
          <p:cNvPicPr>
            <a:picLocks noChangeAspect="1"/>
          </p:cNvPicPr>
          <p:nvPr/>
        </p:nvPicPr>
        <p:blipFill>
          <a:blip r:embed="rId4"/>
          <a:stretch>
            <a:fillRect/>
          </a:stretch>
        </p:blipFill>
        <p:spPr>
          <a:xfrm>
            <a:off x="1929523" y="4818375"/>
            <a:ext cx="4426646" cy="783664"/>
          </a:xfrm>
          <a:prstGeom prst="rect">
            <a:avLst/>
          </a:prstGeom>
        </p:spPr>
      </p:pic>
      <p:pic>
        <p:nvPicPr>
          <p:cNvPr id="20" name="Picture 19">
            <a:extLst>
              <a:ext uri="{FF2B5EF4-FFF2-40B4-BE49-F238E27FC236}">
                <a16:creationId xmlns:a16="http://schemas.microsoft.com/office/drawing/2014/main" id="{6B0E995B-239C-9874-A1A6-A1DE8BC36114}"/>
              </a:ext>
            </a:extLst>
          </p:cNvPr>
          <p:cNvPicPr>
            <a:picLocks noChangeAspect="1"/>
          </p:cNvPicPr>
          <p:nvPr/>
        </p:nvPicPr>
        <p:blipFill>
          <a:blip r:embed="rId5"/>
          <a:stretch>
            <a:fillRect/>
          </a:stretch>
        </p:blipFill>
        <p:spPr>
          <a:xfrm>
            <a:off x="6924634" y="4922534"/>
            <a:ext cx="3446590" cy="780586"/>
          </a:xfrm>
          <a:prstGeom prst="rect">
            <a:avLst/>
          </a:prstGeom>
        </p:spPr>
      </p:pic>
      <p:pic>
        <p:nvPicPr>
          <p:cNvPr id="23" name="Picture 22">
            <a:extLst>
              <a:ext uri="{FF2B5EF4-FFF2-40B4-BE49-F238E27FC236}">
                <a16:creationId xmlns:a16="http://schemas.microsoft.com/office/drawing/2014/main" id="{6EF2598A-44E4-2DBD-BFE8-530E1705D4D9}"/>
              </a:ext>
            </a:extLst>
          </p:cNvPr>
          <p:cNvPicPr>
            <a:picLocks noChangeAspect="1"/>
          </p:cNvPicPr>
          <p:nvPr/>
        </p:nvPicPr>
        <p:blipFill>
          <a:blip r:embed="rId6"/>
          <a:stretch>
            <a:fillRect/>
          </a:stretch>
        </p:blipFill>
        <p:spPr>
          <a:xfrm>
            <a:off x="1929522" y="5835143"/>
            <a:ext cx="4426645" cy="844175"/>
          </a:xfrm>
          <a:prstGeom prst="rect">
            <a:avLst/>
          </a:prstGeom>
        </p:spPr>
      </p:pic>
    </p:spTree>
    <p:extLst>
      <p:ext uri="{BB962C8B-B14F-4D97-AF65-F5344CB8AC3E}">
        <p14:creationId xmlns:p14="http://schemas.microsoft.com/office/powerpoint/2010/main" val="332904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768A8-EA20-6C29-716A-7807A54411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05F273-3107-93A7-275E-05FC1B856062}"/>
              </a:ext>
            </a:extLst>
          </p:cNvPr>
          <p:cNvSpPr>
            <a:spLocks noGrp="1"/>
          </p:cNvSpPr>
          <p:nvPr>
            <p:ph type="title"/>
          </p:nvPr>
        </p:nvSpPr>
        <p:spPr>
          <a:xfrm>
            <a:off x="1550565" y="739739"/>
            <a:ext cx="8887910" cy="667821"/>
          </a:xfrm>
        </p:spPr>
        <p:txBody>
          <a:bodyPr/>
          <a:lstStyle/>
          <a:p>
            <a:r>
              <a:rPr lang="en-IN" sz="3200" dirty="0"/>
              <a:t>Exploratory data analysis(EDA)</a:t>
            </a:r>
          </a:p>
        </p:txBody>
      </p:sp>
      <p:sp>
        <p:nvSpPr>
          <p:cNvPr id="6" name="Slide Number Placeholder 5">
            <a:extLst>
              <a:ext uri="{FF2B5EF4-FFF2-40B4-BE49-F238E27FC236}">
                <a16:creationId xmlns:a16="http://schemas.microsoft.com/office/drawing/2014/main" id="{5A05ABBC-ADC3-610B-A294-1545D81272FD}"/>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8" name="TextBox 7">
            <a:extLst>
              <a:ext uri="{FF2B5EF4-FFF2-40B4-BE49-F238E27FC236}">
                <a16:creationId xmlns:a16="http://schemas.microsoft.com/office/drawing/2014/main" id="{948B2706-6C37-70EF-0183-47DF951D97AA}"/>
              </a:ext>
            </a:extLst>
          </p:cNvPr>
          <p:cNvSpPr txBox="1"/>
          <p:nvPr/>
        </p:nvSpPr>
        <p:spPr>
          <a:xfrm>
            <a:off x="1751611" y="1611555"/>
            <a:ext cx="9215919" cy="1938992"/>
          </a:xfrm>
          <a:prstGeom prst="rect">
            <a:avLst/>
          </a:prstGeom>
          <a:noFill/>
        </p:spPr>
        <p:txBody>
          <a:bodyPr wrap="square">
            <a:spAutoFit/>
          </a:bodyPr>
          <a:lstStyle/>
          <a:p>
            <a:pPr marL="342900" indent="-342900" algn="l" rtl="0" fontAlgn="base">
              <a:buFont typeface="+mj-lt"/>
              <a:buAutoNum type="arabicPeriod" startAt="21"/>
            </a:pPr>
            <a:r>
              <a:rPr lang="en-US" sz="2000" b="0" i="0" u="none" strike="noStrike" dirty="0">
                <a:solidFill>
                  <a:schemeClr val="accent6">
                    <a:lumMod val="75000"/>
                  </a:schemeClr>
                </a:solidFill>
                <a:effectLst/>
                <a:latin typeface="Roboto" panose="02000000000000000000" pitchFamily="2" charset="0"/>
              </a:rPr>
              <a:t>Which customer type occurs most frequently?</a:t>
            </a:r>
          </a:p>
          <a:p>
            <a:pPr marL="342900" indent="-342900" algn="l" rtl="0" fontAlgn="base">
              <a:buFont typeface="+mj-lt"/>
              <a:buAutoNum type="arabicPeriod" startAt="21"/>
            </a:pPr>
            <a:r>
              <a:rPr lang="en-US" sz="2000" b="0" i="0" u="none" strike="noStrike" dirty="0">
                <a:solidFill>
                  <a:schemeClr val="accent6">
                    <a:lumMod val="75000"/>
                  </a:schemeClr>
                </a:solidFill>
                <a:effectLst/>
                <a:latin typeface="Roboto" panose="02000000000000000000" pitchFamily="2" charset="0"/>
              </a:rPr>
              <a:t>Identify the customer type with the highest purchase frequency.</a:t>
            </a:r>
          </a:p>
          <a:p>
            <a:pPr marL="342900" indent="-342900" algn="l" rtl="0" fontAlgn="base">
              <a:buFont typeface="+mj-lt"/>
              <a:buAutoNum type="arabicPeriod" startAt="21"/>
            </a:pPr>
            <a:r>
              <a:rPr lang="en-US" sz="2000" b="0" i="0" u="none" strike="noStrike" dirty="0">
                <a:solidFill>
                  <a:schemeClr val="accent6">
                    <a:lumMod val="75000"/>
                  </a:schemeClr>
                </a:solidFill>
                <a:effectLst/>
                <a:latin typeface="Roboto" panose="02000000000000000000" pitchFamily="2" charset="0"/>
              </a:rPr>
              <a:t>Determine the predominant gender among customers.</a:t>
            </a:r>
          </a:p>
          <a:p>
            <a:pPr marL="342900" indent="-342900" algn="l" rtl="0" fontAlgn="base">
              <a:buFont typeface="+mj-lt"/>
              <a:buAutoNum type="arabicPeriod" startAt="21"/>
            </a:pPr>
            <a:r>
              <a:rPr lang="en-US" sz="2000" b="0" i="0" u="none" strike="noStrike" dirty="0">
                <a:solidFill>
                  <a:schemeClr val="accent6">
                    <a:lumMod val="75000"/>
                  </a:schemeClr>
                </a:solidFill>
                <a:effectLst/>
                <a:latin typeface="Roboto" panose="02000000000000000000" pitchFamily="2" charset="0"/>
              </a:rPr>
              <a:t>Examine the distribution of genders within each branch.</a:t>
            </a:r>
          </a:p>
          <a:p>
            <a:pPr marL="342900" indent="-342900" algn="l" rtl="0" fontAlgn="base">
              <a:buFont typeface="+mj-lt"/>
              <a:buAutoNum type="arabicPeriod" startAt="21"/>
            </a:pPr>
            <a:r>
              <a:rPr lang="en-US" sz="2000" b="0" i="0" u="none" strike="noStrike" dirty="0">
                <a:solidFill>
                  <a:schemeClr val="accent6">
                    <a:lumMod val="75000"/>
                  </a:schemeClr>
                </a:solidFill>
                <a:effectLst/>
                <a:latin typeface="Roboto" panose="02000000000000000000" pitchFamily="2" charset="0"/>
              </a:rPr>
              <a:t>Identify the time of day when customers provide the most ratings.</a:t>
            </a:r>
          </a:p>
          <a:p>
            <a:pPr marL="342900" indent="-342900" algn="l" rtl="0" fontAlgn="base">
              <a:buFont typeface="+mj-lt"/>
              <a:buAutoNum type="arabicPeriod" startAt="21"/>
            </a:pPr>
            <a:endParaRPr lang="en-US" sz="2000" b="0" i="0" u="none" strike="noStrike" dirty="0">
              <a:solidFill>
                <a:schemeClr val="accent6">
                  <a:lumMod val="75000"/>
                </a:schemeClr>
              </a:solidFill>
              <a:effectLst/>
              <a:latin typeface="Roboto" panose="02000000000000000000" pitchFamily="2" charset="0"/>
            </a:endParaRPr>
          </a:p>
        </p:txBody>
      </p:sp>
      <p:pic>
        <p:nvPicPr>
          <p:cNvPr id="5" name="Picture 4">
            <a:extLst>
              <a:ext uri="{FF2B5EF4-FFF2-40B4-BE49-F238E27FC236}">
                <a16:creationId xmlns:a16="http://schemas.microsoft.com/office/drawing/2014/main" id="{565D7090-01F5-F706-6C42-05F464E49208}"/>
              </a:ext>
            </a:extLst>
          </p:cNvPr>
          <p:cNvPicPr>
            <a:picLocks noChangeAspect="1"/>
          </p:cNvPicPr>
          <p:nvPr/>
        </p:nvPicPr>
        <p:blipFill>
          <a:blip r:embed="rId2"/>
          <a:stretch>
            <a:fillRect/>
          </a:stretch>
        </p:blipFill>
        <p:spPr>
          <a:xfrm>
            <a:off x="1319549" y="3528757"/>
            <a:ext cx="3444955" cy="882246"/>
          </a:xfrm>
          <a:prstGeom prst="rect">
            <a:avLst/>
          </a:prstGeom>
        </p:spPr>
      </p:pic>
      <p:pic>
        <p:nvPicPr>
          <p:cNvPr id="9" name="Picture 8">
            <a:extLst>
              <a:ext uri="{FF2B5EF4-FFF2-40B4-BE49-F238E27FC236}">
                <a16:creationId xmlns:a16="http://schemas.microsoft.com/office/drawing/2014/main" id="{B7822DE9-6DBE-B019-858E-9EBFDE6CA597}"/>
              </a:ext>
            </a:extLst>
          </p:cNvPr>
          <p:cNvPicPr>
            <a:picLocks noChangeAspect="1"/>
          </p:cNvPicPr>
          <p:nvPr/>
        </p:nvPicPr>
        <p:blipFill>
          <a:blip r:embed="rId3"/>
          <a:stretch>
            <a:fillRect/>
          </a:stretch>
        </p:blipFill>
        <p:spPr>
          <a:xfrm>
            <a:off x="4977772" y="3528757"/>
            <a:ext cx="4339832" cy="773675"/>
          </a:xfrm>
          <a:prstGeom prst="rect">
            <a:avLst/>
          </a:prstGeom>
        </p:spPr>
      </p:pic>
      <p:pic>
        <p:nvPicPr>
          <p:cNvPr id="15" name="Picture 14">
            <a:extLst>
              <a:ext uri="{FF2B5EF4-FFF2-40B4-BE49-F238E27FC236}">
                <a16:creationId xmlns:a16="http://schemas.microsoft.com/office/drawing/2014/main" id="{6772182A-4321-5307-2897-B97DB37B0C05}"/>
              </a:ext>
            </a:extLst>
          </p:cNvPr>
          <p:cNvPicPr>
            <a:picLocks noChangeAspect="1"/>
          </p:cNvPicPr>
          <p:nvPr/>
        </p:nvPicPr>
        <p:blipFill>
          <a:blip r:embed="rId4"/>
          <a:stretch>
            <a:fillRect/>
          </a:stretch>
        </p:blipFill>
        <p:spPr>
          <a:xfrm>
            <a:off x="1319549" y="4510735"/>
            <a:ext cx="3444955" cy="1044002"/>
          </a:xfrm>
          <a:prstGeom prst="rect">
            <a:avLst/>
          </a:prstGeom>
        </p:spPr>
      </p:pic>
      <p:pic>
        <p:nvPicPr>
          <p:cNvPr id="17" name="Picture 16">
            <a:extLst>
              <a:ext uri="{FF2B5EF4-FFF2-40B4-BE49-F238E27FC236}">
                <a16:creationId xmlns:a16="http://schemas.microsoft.com/office/drawing/2014/main" id="{A3331C21-88E1-4096-E731-C5E03049393B}"/>
              </a:ext>
            </a:extLst>
          </p:cNvPr>
          <p:cNvPicPr>
            <a:picLocks noChangeAspect="1"/>
          </p:cNvPicPr>
          <p:nvPr/>
        </p:nvPicPr>
        <p:blipFill>
          <a:blip r:embed="rId5"/>
          <a:stretch>
            <a:fillRect/>
          </a:stretch>
        </p:blipFill>
        <p:spPr>
          <a:xfrm>
            <a:off x="4905853" y="4510735"/>
            <a:ext cx="3088256" cy="2241667"/>
          </a:xfrm>
          <a:prstGeom prst="rect">
            <a:avLst/>
          </a:prstGeom>
        </p:spPr>
      </p:pic>
      <p:pic>
        <p:nvPicPr>
          <p:cNvPr id="19" name="Picture 18">
            <a:extLst>
              <a:ext uri="{FF2B5EF4-FFF2-40B4-BE49-F238E27FC236}">
                <a16:creationId xmlns:a16="http://schemas.microsoft.com/office/drawing/2014/main" id="{7CC5A1A1-80A0-9B7F-1FE8-1A36BFB1520E}"/>
              </a:ext>
            </a:extLst>
          </p:cNvPr>
          <p:cNvPicPr>
            <a:picLocks noChangeAspect="1"/>
          </p:cNvPicPr>
          <p:nvPr/>
        </p:nvPicPr>
        <p:blipFill>
          <a:blip r:embed="rId6"/>
          <a:stretch>
            <a:fillRect/>
          </a:stretch>
        </p:blipFill>
        <p:spPr>
          <a:xfrm>
            <a:off x="8135458" y="4510735"/>
            <a:ext cx="3578757" cy="1539250"/>
          </a:xfrm>
          <a:prstGeom prst="rect">
            <a:avLst/>
          </a:prstGeom>
        </p:spPr>
      </p:pic>
    </p:spTree>
    <p:extLst>
      <p:ext uri="{BB962C8B-B14F-4D97-AF65-F5344CB8AC3E}">
        <p14:creationId xmlns:p14="http://schemas.microsoft.com/office/powerpoint/2010/main" val="4120410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E5882-2401-E312-B909-DF44110B9F0A}"/>
            </a:ext>
          </a:extLst>
        </p:cNvPr>
        <p:cNvGrpSpPr/>
        <p:nvPr/>
      </p:nvGrpSpPr>
      <p:grpSpPr>
        <a:xfrm>
          <a:off x="0" y="0"/>
          <a:ext cx="0" cy="0"/>
          <a:chOff x="0" y="0"/>
          <a:chExt cx="0" cy="0"/>
        </a:xfrm>
      </p:grpSpPr>
      <p:sp>
        <p:nvSpPr>
          <p:cNvPr id="16" name="Title 15">
            <a:extLst>
              <a:ext uri="{FF2B5EF4-FFF2-40B4-BE49-F238E27FC236}">
                <a16:creationId xmlns:a16="http://schemas.microsoft.com/office/drawing/2014/main" id="{10B33B6E-DDF3-290C-C125-8509D5B99748}"/>
              </a:ext>
            </a:extLst>
          </p:cNvPr>
          <p:cNvSpPr>
            <a:spLocks noGrp="1"/>
          </p:cNvSpPr>
          <p:nvPr>
            <p:ph type="title"/>
          </p:nvPr>
        </p:nvSpPr>
        <p:spPr>
          <a:xfrm>
            <a:off x="3000338" y="722575"/>
            <a:ext cx="5723586" cy="4739104"/>
          </a:xfrm>
        </p:spPr>
        <p:txBody>
          <a:bodyPr/>
          <a:lstStyle/>
          <a:p>
            <a:r>
              <a:rPr lang="en-IN" dirty="0"/>
              <a:t>Sql Script :</a:t>
            </a:r>
            <a:br>
              <a:rPr lang="en-IN" dirty="0"/>
            </a:br>
            <a:br>
              <a:rPr lang="en-IN" dirty="0"/>
            </a:br>
            <a:r>
              <a:rPr lang="en-IN" sz="2000" dirty="0">
                <a:solidFill>
                  <a:schemeClr val="accent6">
                    <a:lumMod val="60000"/>
                    <a:lumOff val="40000"/>
                  </a:schemeClr>
                </a:solidFill>
                <a:hlinkClick r:id="rId2">
                  <a:extLst>
                    <a:ext uri="{A12FA001-AC4F-418D-AE19-62706E023703}">
                      <ahyp:hlinkClr xmlns:ahyp="http://schemas.microsoft.com/office/drawing/2018/hyperlinkcolor" val="tx"/>
                    </a:ext>
                  </a:extLst>
                </a:hlinkClick>
              </a:rPr>
              <a:t>Amazon_Data(SQL Project).sql</a:t>
            </a:r>
            <a:br>
              <a:rPr lang="en-IN" dirty="0"/>
            </a:br>
            <a:endParaRPr lang="en-IN" dirty="0"/>
          </a:p>
        </p:txBody>
      </p:sp>
    </p:spTree>
    <p:extLst>
      <p:ext uri="{BB962C8B-B14F-4D97-AF65-F5344CB8AC3E}">
        <p14:creationId xmlns:p14="http://schemas.microsoft.com/office/powerpoint/2010/main" val="3333532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Sandhya Rao</a:t>
            </a:r>
          </a:p>
          <a:p>
            <a:r>
              <a:rPr lang="en-US" dirty="0"/>
              <a:t>mfivesandy@gmail.com</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657545" y="1407560"/>
            <a:ext cx="6852863" cy="986319"/>
          </a:xfrm>
        </p:spPr>
        <p:txBody>
          <a:bodyPr/>
          <a:lstStyle/>
          <a:p>
            <a:r>
              <a:rPr lang="en-US" sz="4800" u="sng"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750014" y="2588060"/>
            <a:ext cx="6583680" cy="3207344"/>
          </a:xfrm>
        </p:spPr>
        <p:txBody>
          <a:bodyPr>
            <a:normAutofit lnSpcReduction="10000"/>
          </a:bodyPr>
          <a:lstStyle/>
          <a:p>
            <a:r>
              <a:rPr lang="en-US" dirty="0"/>
              <a:t>Introduction</a:t>
            </a:r>
          </a:p>
          <a:p>
            <a:r>
              <a:rPr lang="en-US" dirty="0"/>
              <a:t>Data Analysis</a:t>
            </a:r>
          </a:p>
          <a:p>
            <a:r>
              <a:rPr lang="en-US" dirty="0"/>
              <a:t>Data Wrangling</a:t>
            </a:r>
          </a:p>
          <a:p>
            <a:r>
              <a:rPr lang="en-US" dirty="0"/>
              <a:t>Future Engineering</a:t>
            </a:r>
          </a:p>
          <a:p>
            <a:r>
              <a:rPr lang="en-US" dirty="0"/>
              <a:t>Exploratory Data Analysis(EDA)</a:t>
            </a:r>
          </a:p>
          <a:p>
            <a:r>
              <a:rPr lang="en-US" dirty="0"/>
              <a:t>Conclusion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630522" y="1059448"/>
            <a:ext cx="5723586" cy="4739104"/>
          </a:xfrm>
        </p:spPr>
        <p:txBody>
          <a:bodyPr/>
          <a:lstStyle/>
          <a:p>
            <a:r>
              <a:rPr lang="en-US" sz="4800" dirty="0"/>
              <a:t>Amazon Sales Data</a:t>
            </a:r>
          </a:p>
        </p:txBody>
      </p:sp>
      <p:pic>
        <p:nvPicPr>
          <p:cNvPr id="11" name="Picture Placeholder 10">
            <a:extLst>
              <a:ext uri="{FF2B5EF4-FFF2-40B4-BE49-F238E27FC236}">
                <a16:creationId xmlns:a16="http://schemas.microsoft.com/office/drawing/2014/main" id="{DA5E573A-9D06-09CD-655B-F33AD13FC2A5}"/>
              </a:ext>
            </a:extLst>
          </p:cNvPr>
          <p:cNvPicPr>
            <a:picLocks noGrp="1" noChangeAspect="1"/>
          </p:cNvPicPr>
          <p:nvPr>
            <p:ph type="pic" sz="quarter" idx="11"/>
          </p:nvPr>
        </p:nvPicPr>
        <p:blipFill>
          <a:blip r:embed="rId3"/>
          <a:srcRect l="24259" r="24259"/>
          <a:stretch>
            <a:fillRect/>
          </a:stretch>
        </p:blipFill>
        <p:spPr>
          <a:xfrm>
            <a:off x="442913" y="0"/>
            <a:ext cx="5238401" cy="6359525"/>
          </a:xfr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5116531" y="800260"/>
            <a:ext cx="5414481" cy="729465"/>
          </a:xfrm>
        </p:spPr>
        <p:txBody>
          <a:bodyPr/>
          <a:lstStyle/>
          <a:p>
            <a:r>
              <a:rPr lang="en-US" sz="4400" dirty="0"/>
              <a:t>Introduction</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5116531" y="1746612"/>
            <a:ext cx="7191909" cy="4900768"/>
          </a:xfrm>
        </p:spPr>
        <p:txBody>
          <a:bodyPr>
            <a:noAutofit/>
          </a:bodyPr>
          <a:lstStyle/>
          <a:p>
            <a:r>
              <a:rPr lang="en-US" sz="2400" i="0" dirty="0">
                <a:solidFill>
                  <a:schemeClr val="accent6">
                    <a:lumMod val="75000"/>
                  </a:schemeClr>
                </a:solidFill>
                <a:effectLst/>
                <a:latin typeface="SofiaPro"/>
              </a:rPr>
              <a:t>The major aim of this project is to gain insight into the sales data of Amazon to understand the different factors that affect sales of the different branches</a:t>
            </a:r>
            <a:r>
              <a:rPr lang="en-US" i="0" dirty="0">
                <a:solidFill>
                  <a:schemeClr val="accent6">
                    <a:lumMod val="75000"/>
                  </a:schemeClr>
                </a:solidFill>
                <a:effectLst/>
                <a:latin typeface="SofiaPro"/>
              </a:rPr>
              <a:t>.</a:t>
            </a:r>
          </a:p>
          <a:p>
            <a:r>
              <a:rPr lang="en-US" sz="2000" dirty="0">
                <a:solidFill>
                  <a:srgbClr val="00B0F0"/>
                </a:solidFill>
                <a:latin typeface="SofiaPro"/>
              </a:rPr>
              <a:t>Data Analysis Types:</a:t>
            </a:r>
          </a:p>
          <a:p>
            <a:r>
              <a:rPr lang="en-US" dirty="0">
                <a:solidFill>
                  <a:schemeClr val="accent6">
                    <a:lumMod val="75000"/>
                  </a:schemeClr>
                </a:solidFill>
                <a:latin typeface="SofiaPro"/>
              </a:rPr>
              <a:t>Product Analysis</a:t>
            </a:r>
          </a:p>
          <a:p>
            <a:r>
              <a:rPr lang="en-US" dirty="0">
                <a:solidFill>
                  <a:schemeClr val="accent6">
                    <a:lumMod val="75000"/>
                  </a:schemeClr>
                </a:solidFill>
                <a:latin typeface="SofiaPro"/>
              </a:rPr>
              <a:t>Sales Analysis</a:t>
            </a:r>
          </a:p>
          <a:p>
            <a:r>
              <a:rPr lang="en-US" dirty="0">
                <a:solidFill>
                  <a:schemeClr val="accent6">
                    <a:lumMod val="75000"/>
                  </a:schemeClr>
                </a:solidFill>
                <a:latin typeface="SofiaPro"/>
              </a:rPr>
              <a:t>Customer Analysis</a:t>
            </a:r>
          </a:p>
          <a:p>
            <a:r>
              <a:rPr lang="en-US" sz="2000" dirty="0">
                <a:solidFill>
                  <a:srgbClr val="00B0F0"/>
                </a:solidFill>
                <a:latin typeface="SofiaPro"/>
              </a:rPr>
              <a:t>Approaches used:</a:t>
            </a:r>
          </a:p>
          <a:p>
            <a:r>
              <a:rPr lang="en-US" dirty="0">
                <a:solidFill>
                  <a:schemeClr val="accent6">
                    <a:lumMod val="75000"/>
                  </a:schemeClr>
                </a:solidFill>
                <a:latin typeface="SofiaPro"/>
              </a:rPr>
              <a:t>Data wrangling</a:t>
            </a:r>
          </a:p>
          <a:p>
            <a:r>
              <a:rPr lang="en-US" dirty="0">
                <a:solidFill>
                  <a:schemeClr val="accent6">
                    <a:lumMod val="75000"/>
                  </a:schemeClr>
                </a:solidFill>
                <a:latin typeface="SofiaPro"/>
              </a:rPr>
              <a:t>Feature Engineering</a:t>
            </a:r>
          </a:p>
          <a:p>
            <a:r>
              <a:rPr lang="en-US" dirty="0">
                <a:solidFill>
                  <a:schemeClr val="accent6">
                    <a:lumMod val="75000"/>
                  </a:schemeClr>
                </a:solidFill>
                <a:latin typeface="SofiaPro"/>
              </a:rPr>
              <a:t>Exploratory data Analysis</a:t>
            </a:r>
          </a:p>
          <a:p>
            <a:pPr marL="457200" indent="-457200">
              <a:buFont typeface="+mj-lt"/>
              <a:buAutoNum type="arabicPeriod"/>
            </a:pPr>
            <a:endParaRPr lang="en-US" i="0" dirty="0">
              <a:solidFill>
                <a:schemeClr val="accent6">
                  <a:lumMod val="75000"/>
                </a:schemeClr>
              </a:solidFill>
              <a:effectLst/>
              <a:latin typeface="SofiaPro"/>
            </a:endParaRPr>
          </a:p>
          <a:p>
            <a:pPr marL="0" indent="0">
              <a:buNone/>
            </a:pPr>
            <a:endParaRPr lang="en-US" dirty="0">
              <a:solidFill>
                <a:schemeClr val="accent6">
                  <a:lumMod val="75000"/>
                </a:schemeClr>
              </a:solidFill>
              <a:latin typeface="SofiaPro"/>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1417834" y="692943"/>
            <a:ext cx="7631709" cy="1091627"/>
          </a:xfrm>
        </p:spPr>
        <p:txBody>
          <a:bodyPr/>
          <a:lstStyle/>
          <a:p>
            <a:r>
              <a:rPr lang="en-US" sz="4800" dirty="0"/>
              <a:t>Data Analysis</a:t>
            </a: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sz="half" idx="1"/>
          </p:nvPr>
        </p:nvSpPr>
        <p:spPr>
          <a:xfrm>
            <a:off x="1741008" y="2179738"/>
            <a:ext cx="6252286" cy="4144192"/>
          </a:xfrm>
        </p:spPr>
        <p:txBody>
          <a:bodyPr>
            <a:normAutofit/>
          </a:bodyPr>
          <a:lstStyle/>
          <a:p>
            <a:pPr marL="457200" indent="-457200">
              <a:buAutoNum type="arabicPeriod"/>
            </a:pPr>
            <a:r>
              <a:rPr lang="en-US" sz="2400" dirty="0"/>
              <a:t>Data: Amazon Sales data</a:t>
            </a:r>
          </a:p>
          <a:p>
            <a:pPr marL="457200" indent="-457200">
              <a:buAutoNum type="arabicPeriod"/>
            </a:pPr>
            <a:r>
              <a:rPr lang="en-US" sz="2400" dirty="0"/>
              <a:t>Branches :3</a:t>
            </a:r>
          </a:p>
          <a:p>
            <a:pPr marL="457200" indent="-457200">
              <a:buAutoNum type="arabicPeriod"/>
            </a:pPr>
            <a:r>
              <a:rPr lang="en-US" sz="2400" dirty="0"/>
              <a:t>Country: Myanmar</a:t>
            </a:r>
          </a:p>
          <a:p>
            <a:pPr marL="457200" indent="-457200">
              <a:buAutoNum type="arabicPeriod"/>
            </a:pPr>
            <a:r>
              <a:rPr lang="en-US" sz="2400" dirty="0"/>
              <a:t>Locations:Mandalay, yangon,Naypyitaw</a:t>
            </a:r>
          </a:p>
          <a:p>
            <a:pPr marL="457200" indent="-457200">
              <a:buAutoNum type="arabicPeriod"/>
            </a:pPr>
            <a:r>
              <a:rPr lang="en-US" sz="2400" dirty="0"/>
              <a:t>Table columns:17</a:t>
            </a:r>
          </a:p>
          <a:p>
            <a:pPr marL="457200" indent="-457200">
              <a:buAutoNum type="arabicPeriod"/>
            </a:pPr>
            <a:r>
              <a:rPr lang="en-US" sz="2400" dirty="0"/>
              <a:t>Table Rows:1000</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13171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400" y="678094"/>
            <a:ext cx="7631709" cy="729466"/>
          </a:xfrm>
        </p:spPr>
        <p:txBody>
          <a:bodyPr/>
          <a:lstStyle/>
          <a:p>
            <a:r>
              <a:rPr lang="en-US" dirty="0"/>
              <a:t>Data Wrangling:</a:t>
            </a:r>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1"/>
          </p:nvPr>
        </p:nvSpPr>
        <p:spPr>
          <a:xfrm>
            <a:off x="914399" y="1623068"/>
            <a:ext cx="7767517" cy="1125972"/>
          </a:xfrm>
        </p:spPr>
        <p:txBody>
          <a:bodyPr>
            <a:normAutofit/>
          </a:bodyPr>
          <a:lstStyle/>
          <a:p>
            <a:pPr algn="l" rtl="0">
              <a:buNone/>
            </a:pPr>
            <a:r>
              <a:rPr lang="en-US" b="0" i="0" dirty="0">
                <a:solidFill>
                  <a:schemeClr val="accent6">
                    <a:lumMod val="75000"/>
                  </a:schemeClr>
                </a:solidFill>
                <a:effectLst/>
              </a:rPr>
              <a:t>1.Build a database</a:t>
            </a:r>
          </a:p>
          <a:p>
            <a:pPr algn="l" rtl="0">
              <a:buNone/>
            </a:pPr>
            <a:r>
              <a:rPr lang="en-US" dirty="0">
                <a:solidFill>
                  <a:schemeClr val="accent6">
                    <a:lumMod val="75000"/>
                  </a:schemeClr>
                </a:solidFill>
              </a:rPr>
              <a:t>2.</a:t>
            </a:r>
            <a:r>
              <a:rPr lang="en-US" b="0" i="0" dirty="0">
                <a:solidFill>
                  <a:schemeClr val="accent6">
                    <a:lumMod val="75000"/>
                  </a:schemeClr>
                </a:solidFill>
                <a:effectLst/>
              </a:rPr>
              <a:t> </a:t>
            </a:r>
            <a:r>
              <a:rPr lang="en-US" dirty="0">
                <a:solidFill>
                  <a:schemeClr val="accent6">
                    <a:lumMod val="75000"/>
                  </a:schemeClr>
                </a:solidFill>
              </a:rPr>
              <a:t>Create</a:t>
            </a:r>
            <a:r>
              <a:rPr lang="en-US" b="0" i="0" dirty="0">
                <a:solidFill>
                  <a:schemeClr val="accent6">
                    <a:lumMod val="75000"/>
                  </a:schemeClr>
                </a:solidFill>
                <a:effectLst/>
              </a:rPr>
              <a:t> a </a:t>
            </a:r>
            <a:r>
              <a:rPr lang="en-US" dirty="0">
                <a:solidFill>
                  <a:schemeClr val="accent6">
                    <a:lumMod val="75000"/>
                  </a:schemeClr>
                </a:solidFill>
              </a:rPr>
              <a:t>table</a:t>
            </a:r>
            <a:r>
              <a:rPr lang="en-US" b="0" i="0" dirty="0">
                <a:solidFill>
                  <a:schemeClr val="accent6">
                    <a:lumMod val="75000"/>
                  </a:schemeClr>
                </a:solidFill>
                <a:effectLst/>
              </a:rPr>
              <a:t> and insert the data.</a:t>
            </a:r>
          </a:p>
          <a:p>
            <a:pPr algn="l" rtl="0"/>
            <a:r>
              <a:rPr lang="en-US" b="0" i="0" dirty="0">
                <a:solidFill>
                  <a:schemeClr val="accent6">
                    <a:lumMod val="75000"/>
                  </a:schemeClr>
                </a:solidFill>
                <a:effectLst/>
              </a:rPr>
              <a:t>3. </a:t>
            </a:r>
            <a:r>
              <a:rPr lang="en-US" dirty="0">
                <a:solidFill>
                  <a:schemeClr val="accent6">
                    <a:lumMod val="75000"/>
                  </a:schemeClr>
                </a:solidFill>
              </a:rPr>
              <a:t>Select</a:t>
            </a:r>
            <a:r>
              <a:rPr lang="en-US" b="0" i="0" dirty="0">
                <a:solidFill>
                  <a:schemeClr val="accent6">
                    <a:lumMod val="75000"/>
                  </a:schemeClr>
                </a:solidFill>
                <a:effectLst/>
              </a:rPr>
              <a:t> columns with null values in them.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6</a:t>
            </a:fld>
            <a:endParaRPr lang="en-US" dirty="0"/>
          </a:p>
        </p:txBody>
      </p:sp>
      <p:pic>
        <p:nvPicPr>
          <p:cNvPr id="13" name="Picture 12">
            <a:extLst>
              <a:ext uri="{FF2B5EF4-FFF2-40B4-BE49-F238E27FC236}">
                <a16:creationId xmlns:a16="http://schemas.microsoft.com/office/drawing/2014/main" id="{91ED9911-565E-DAFD-CCAA-B9A7817F9409}"/>
              </a:ext>
            </a:extLst>
          </p:cNvPr>
          <p:cNvPicPr>
            <a:picLocks noChangeAspect="1"/>
          </p:cNvPicPr>
          <p:nvPr/>
        </p:nvPicPr>
        <p:blipFill>
          <a:blip r:embed="rId3"/>
          <a:stretch>
            <a:fillRect/>
          </a:stretch>
        </p:blipFill>
        <p:spPr>
          <a:xfrm>
            <a:off x="769622" y="4484740"/>
            <a:ext cx="7767518" cy="2200404"/>
          </a:xfrm>
          <a:prstGeom prst="rect">
            <a:avLst/>
          </a:prstGeom>
        </p:spPr>
      </p:pic>
      <p:pic>
        <p:nvPicPr>
          <p:cNvPr id="15" name="Picture 14">
            <a:extLst>
              <a:ext uri="{FF2B5EF4-FFF2-40B4-BE49-F238E27FC236}">
                <a16:creationId xmlns:a16="http://schemas.microsoft.com/office/drawing/2014/main" id="{6B0A5F92-A973-3C31-AF0F-0652D6A7321A}"/>
              </a:ext>
            </a:extLst>
          </p:cNvPr>
          <p:cNvPicPr>
            <a:picLocks noChangeAspect="1"/>
          </p:cNvPicPr>
          <p:nvPr/>
        </p:nvPicPr>
        <p:blipFill>
          <a:blip r:embed="rId4"/>
          <a:stretch>
            <a:fillRect/>
          </a:stretch>
        </p:blipFill>
        <p:spPr>
          <a:xfrm>
            <a:off x="798849" y="2934109"/>
            <a:ext cx="3854532" cy="1365561"/>
          </a:xfrm>
          <a:prstGeom prst="rect">
            <a:avLst/>
          </a:prstGeom>
        </p:spPr>
      </p:pic>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647272"/>
            <a:ext cx="7631709" cy="595901"/>
          </a:xfrm>
        </p:spPr>
        <p:txBody>
          <a:bodyPr/>
          <a:lstStyle/>
          <a:p>
            <a:r>
              <a:rPr lang="en-IN" dirty="0"/>
              <a:t>Feature  Engineering</a:t>
            </a:r>
            <a:endParaRPr lang="en-US" dirty="0"/>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8" y="1633591"/>
            <a:ext cx="10222789" cy="1910993"/>
          </a:xfrm>
        </p:spPr>
        <p:txBody>
          <a:bodyPr>
            <a:normAutofit fontScale="85000" lnSpcReduction="10000"/>
          </a:bodyPr>
          <a:lstStyle/>
          <a:p>
            <a:r>
              <a:rPr lang="en-US" dirty="0"/>
              <a:t> Add a new column named timeofday to give insight of sales in the Morning, Afternoon and Evening. This will help answer the question on which part of the day most sales are made.</a:t>
            </a:r>
          </a:p>
          <a:p>
            <a:r>
              <a:rPr lang="en-US" dirty="0"/>
              <a:t> Add a new column named dayname that contains the extracted days of the week on which the given transaction took place (Mon, Tue, Wed, Thur, Fri). This will help answer the question on which week of the day each branch is busiest.</a:t>
            </a:r>
          </a:p>
          <a:p>
            <a:r>
              <a:rPr lang="en-US" dirty="0"/>
              <a:t>Add a new column named monthname that contains the extracted months of the year on which the given transaction took place (Jan, Feb, Mar). Help determine which month of the year has the most sales and profit.</a:t>
            </a:r>
          </a:p>
          <a:p>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pic>
        <p:nvPicPr>
          <p:cNvPr id="5" name="Picture 4">
            <a:extLst>
              <a:ext uri="{FF2B5EF4-FFF2-40B4-BE49-F238E27FC236}">
                <a16:creationId xmlns:a16="http://schemas.microsoft.com/office/drawing/2014/main" id="{09C4B827-1D1E-0678-07A4-2B043CEE70B9}"/>
              </a:ext>
            </a:extLst>
          </p:cNvPr>
          <p:cNvPicPr>
            <a:picLocks noChangeAspect="1"/>
          </p:cNvPicPr>
          <p:nvPr/>
        </p:nvPicPr>
        <p:blipFill>
          <a:blip r:embed="rId3"/>
          <a:stretch>
            <a:fillRect/>
          </a:stretch>
        </p:blipFill>
        <p:spPr>
          <a:xfrm>
            <a:off x="1511279" y="3429000"/>
            <a:ext cx="3696631" cy="3249202"/>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6DB1-A93B-416F-BDD0-4AE2ED96BA81}"/>
              </a:ext>
            </a:extLst>
          </p:cNvPr>
          <p:cNvSpPr>
            <a:spLocks noGrp="1"/>
          </p:cNvSpPr>
          <p:nvPr>
            <p:ph type="title"/>
          </p:nvPr>
        </p:nvSpPr>
        <p:spPr>
          <a:xfrm>
            <a:off x="2087711" y="787573"/>
            <a:ext cx="9875463" cy="691413"/>
          </a:xfrm>
        </p:spPr>
        <p:txBody>
          <a:bodyPr/>
          <a:lstStyle/>
          <a:p>
            <a:r>
              <a:rPr lang="en-IN" sz="3200" dirty="0"/>
              <a:t>Exploratory data analysis(EDA)</a:t>
            </a:r>
          </a:p>
        </p:txBody>
      </p:sp>
      <p:sp>
        <p:nvSpPr>
          <p:cNvPr id="6" name="Slide Number Placeholder 5">
            <a:extLst>
              <a:ext uri="{FF2B5EF4-FFF2-40B4-BE49-F238E27FC236}">
                <a16:creationId xmlns:a16="http://schemas.microsoft.com/office/drawing/2014/main" id="{D2FA6C15-0B90-F602-C6EE-BFA850C95770}"/>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
        <p:nvSpPr>
          <p:cNvPr id="8" name="TextBox 7">
            <a:extLst>
              <a:ext uri="{FF2B5EF4-FFF2-40B4-BE49-F238E27FC236}">
                <a16:creationId xmlns:a16="http://schemas.microsoft.com/office/drawing/2014/main" id="{C673A21C-E886-13BC-4FBB-6D00BE32F1EA}"/>
              </a:ext>
            </a:extLst>
          </p:cNvPr>
          <p:cNvSpPr txBox="1"/>
          <p:nvPr/>
        </p:nvSpPr>
        <p:spPr>
          <a:xfrm>
            <a:off x="2267388" y="1755705"/>
            <a:ext cx="10150867" cy="1631216"/>
          </a:xfrm>
          <a:prstGeom prst="rect">
            <a:avLst/>
          </a:prstGeom>
          <a:noFill/>
        </p:spPr>
        <p:txBody>
          <a:bodyPr wrap="square">
            <a:spAutoFit/>
          </a:bodyPr>
          <a:lstStyle/>
          <a:p>
            <a:pPr algn="l" rtl="0" fontAlgn="base">
              <a:buFont typeface="+mj-lt"/>
              <a:buAutoNum type="arabicPeriod"/>
            </a:pPr>
            <a:r>
              <a:rPr lang="en-US" sz="2000" b="0" i="0" u="none" strike="noStrike" dirty="0">
                <a:solidFill>
                  <a:schemeClr val="accent6">
                    <a:lumMod val="75000"/>
                  </a:schemeClr>
                </a:solidFill>
                <a:effectLst/>
                <a:latin typeface="Roboto" panose="020F0502020204030204" pitchFamily="2" charset="0"/>
              </a:rPr>
              <a:t>What is the count of distinct cities in the dataset?</a:t>
            </a:r>
          </a:p>
          <a:p>
            <a:pPr algn="l" rtl="0" fontAlgn="base">
              <a:buFont typeface="+mj-lt"/>
              <a:buAutoNum type="arabicPeriod"/>
            </a:pPr>
            <a:r>
              <a:rPr lang="en-US" sz="2000" b="0" i="0" u="none" strike="noStrike" dirty="0">
                <a:solidFill>
                  <a:schemeClr val="accent6">
                    <a:lumMod val="75000"/>
                  </a:schemeClr>
                </a:solidFill>
                <a:effectLst/>
                <a:latin typeface="Roboto" panose="020F0502020204030204" pitchFamily="2" charset="0"/>
              </a:rPr>
              <a:t>For each branch, what is the corresponding city?</a:t>
            </a:r>
          </a:p>
          <a:p>
            <a:pPr algn="l" rtl="0" fontAlgn="base">
              <a:buFont typeface="+mj-lt"/>
              <a:buAutoNum type="arabicPeriod"/>
            </a:pPr>
            <a:r>
              <a:rPr lang="en-US" sz="2000" b="0" i="0" u="none" strike="noStrike" dirty="0">
                <a:solidFill>
                  <a:schemeClr val="accent6">
                    <a:lumMod val="75000"/>
                  </a:schemeClr>
                </a:solidFill>
                <a:effectLst/>
                <a:latin typeface="Roboto" panose="020F0502020204030204" pitchFamily="2" charset="0"/>
              </a:rPr>
              <a:t>What is the count of distinct product lines in the dataset?</a:t>
            </a:r>
          </a:p>
          <a:p>
            <a:pPr algn="l" rtl="0" fontAlgn="base">
              <a:buFont typeface="+mj-lt"/>
              <a:buAutoNum type="arabicPeriod"/>
            </a:pPr>
            <a:r>
              <a:rPr lang="en-US" sz="2000" b="0" i="0" u="none" strike="noStrike" dirty="0">
                <a:solidFill>
                  <a:schemeClr val="accent6">
                    <a:lumMod val="75000"/>
                  </a:schemeClr>
                </a:solidFill>
                <a:effectLst/>
                <a:latin typeface="Roboto" panose="020F0502020204030204" pitchFamily="2" charset="0"/>
              </a:rPr>
              <a:t>Which payment method occurs most frequently?</a:t>
            </a:r>
          </a:p>
          <a:p>
            <a:pPr algn="l" rtl="0" fontAlgn="base">
              <a:buFont typeface="+mj-lt"/>
              <a:buAutoNum type="arabicPeriod"/>
            </a:pPr>
            <a:r>
              <a:rPr lang="en-US" sz="2000" b="0" i="0" u="none" strike="noStrike" dirty="0">
                <a:solidFill>
                  <a:schemeClr val="accent6">
                    <a:lumMod val="75000"/>
                  </a:schemeClr>
                </a:solidFill>
                <a:effectLst/>
                <a:latin typeface="Roboto" panose="020F0502020204030204" pitchFamily="2" charset="0"/>
              </a:rPr>
              <a:t>Which product line has the highest sales?</a:t>
            </a:r>
          </a:p>
        </p:txBody>
      </p:sp>
      <p:pic>
        <p:nvPicPr>
          <p:cNvPr id="10" name="Picture 9">
            <a:extLst>
              <a:ext uri="{FF2B5EF4-FFF2-40B4-BE49-F238E27FC236}">
                <a16:creationId xmlns:a16="http://schemas.microsoft.com/office/drawing/2014/main" id="{9FF2A900-0012-4D7B-8051-EC430D706D1A}"/>
              </a:ext>
            </a:extLst>
          </p:cNvPr>
          <p:cNvPicPr>
            <a:picLocks noChangeAspect="1"/>
          </p:cNvPicPr>
          <p:nvPr/>
        </p:nvPicPr>
        <p:blipFill>
          <a:blip r:embed="rId2"/>
          <a:stretch>
            <a:fillRect/>
          </a:stretch>
        </p:blipFill>
        <p:spPr>
          <a:xfrm>
            <a:off x="2603903" y="3630462"/>
            <a:ext cx="2736577" cy="1039213"/>
          </a:xfrm>
          <a:prstGeom prst="rect">
            <a:avLst/>
          </a:prstGeom>
        </p:spPr>
      </p:pic>
      <p:pic>
        <p:nvPicPr>
          <p:cNvPr id="12" name="Picture 11">
            <a:extLst>
              <a:ext uri="{FF2B5EF4-FFF2-40B4-BE49-F238E27FC236}">
                <a16:creationId xmlns:a16="http://schemas.microsoft.com/office/drawing/2014/main" id="{EAEF6F04-5790-BDD7-B0CF-C1D8871469C7}"/>
              </a:ext>
            </a:extLst>
          </p:cNvPr>
          <p:cNvPicPr>
            <a:picLocks noChangeAspect="1"/>
          </p:cNvPicPr>
          <p:nvPr/>
        </p:nvPicPr>
        <p:blipFill>
          <a:blip r:embed="rId3"/>
          <a:stretch>
            <a:fillRect/>
          </a:stretch>
        </p:blipFill>
        <p:spPr>
          <a:xfrm>
            <a:off x="2603904" y="5023453"/>
            <a:ext cx="2736576" cy="1436393"/>
          </a:xfrm>
          <a:prstGeom prst="rect">
            <a:avLst/>
          </a:prstGeom>
        </p:spPr>
      </p:pic>
      <p:pic>
        <p:nvPicPr>
          <p:cNvPr id="14" name="Picture 13">
            <a:extLst>
              <a:ext uri="{FF2B5EF4-FFF2-40B4-BE49-F238E27FC236}">
                <a16:creationId xmlns:a16="http://schemas.microsoft.com/office/drawing/2014/main" id="{6198C2DC-6504-0FAD-CDAC-BAF676430D40}"/>
              </a:ext>
            </a:extLst>
          </p:cNvPr>
          <p:cNvPicPr>
            <a:picLocks noChangeAspect="1"/>
          </p:cNvPicPr>
          <p:nvPr/>
        </p:nvPicPr>
        <p:blipFill>
          <a:blip r:embed="rId4"/>
          <a:stretch>
            <a:fillRect/>
          </a:stretch>
        </p:blipFill>
        <p:spPr>
          <a:xfrm>
            <a:off x="6051702" y="3663627"/>
            <a:ext cx="3191985" cy="996591"/>
          </a:xfrm>
          <a:prstGeom prst="rect">
            <a:avLst/>
          </a:prstGeom>
        </p:spPr>
      </p:pic>
      <p:pic>
        <p:nvPicPr>
          <p:cNvPr id="16" name="Picture 15">
            <a:extLst>
              <a:ext uri="{FF2B5EF4-FFF2-40B4-BE49-F238E27FC236}">
                <a16:creationId xmlns:a16="http://schemas.microsoft.com/office/drawing/2014/main" id="{C95CC76A-485B-614F-D14B-4493B246C19E}"/>
              </a:ext>
            </a:extLst>
          </p:cNvPr>
          <p:cNvPicPr>
            <a:picLocks noChangeAspect="1"/>
          </p:cNvPicPr>
          <p:nvPr/>
        </p:nvPicPr>
        <p:blipFill>
          <a:blip r:embed="rId5"/>
          <a:stretch>
            <a:fillRect/>
          </a:stretch>
        </p:blipFill>
        <p:spPr>
          <a:xfrm>
            <a:off x="8020915" y="4936924"/>
            <a:ext cx="3107918" cy="1398563"/>
          </a:xfrm>
          <a:prstGeom prst="rect">
            <a:avLst/>
          </a:prstGeom>
        </p:spPr>
      </p:pic>
      <p:pic>
        <p:nvPicPr>
          <p:cNvPr id="18" name="Picture 17">
            <a:extLst>
              <a:ext uri="{FF2B5EF4-FFF2-40B4-BE49-F238E27FC236}">
                <a16:creationId xmlns:a16="http://schemas.microsoft.com/office/drawing/2014/main" id="{953B4C49-C606-9F36-D2F3-4C0B59894947}"/>
              </a:ext>
            </a:extLst>
          </p:cNvPr>
          <p:cNvPicPr>
            <a:picLocks noChangeAspect="1"/>
          </p:cNvPicPr>
          <p:nvPr/>
        </p:nvPicPr>
        <p:blipFill>
          <a:blip r:embed="rId6"/>
          <a:stretch>
            <a:fillRect/>
          </a:stretch>
        </p:blipFill>
        <p:spPr>
          <a:xfrm>
            <a:off x="5340480" y="4936925"/>
            <a:ext cx="2445656" cy="1398563"/>
          </a:xfrm>
          <a:prstGeom prst="rect">
            <a:avLst/>
          </a:prstGeom>
        </p:spPr>
      </p:pic>
    </p:spTree>
    <p:extLst>
      <p:ext uri="{BB962C8B-B14F-4D97-AF65-F5344CB8AC3E}">
        <p14:creationId xmlns:p14="http://schemas.microsoft.com/office/powerpoint/2010/main" val="348205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256BC-46D6-23AF-198F-968565679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D5E2DF-3926-4575-66C9-A2E905D45A64}"/>
              </a:ext>
            </a:extLst>
          </p:cNvPr>
          <p:cNvSpPr>
            <a:spLocks noGrp="1"/>
          </p:cNvSpPr>
          <p:nvPr>
            <p:ph type="title"/>
          </p:nvPr>
        </p:nvSpPr>
        <p:spPr>
          <a:xfrm>
            <a:off x="1550564" y="756708"/>
            <a:ext cx="9875463" cy="802982"/>
          </a:xfrm>
        </p:spPr>
        <p:txBody>
          <a:bodyPr/>
          <a:lstStyle/>
          <a:p>
            <a:r>
              <a:rPr lang="en-IN" sz="3200" dirty="0"/>
              <a:t>Exploratory data analysis(EDA)</a:t>
            </a:r>
          </a:p>
        </p:txBody>
      </p:sp>
      <p:sp>
        <p:nvSpPr>
          <p:cNvPr id="6" name="Slide Number Placeholder 5">
            <a:extLst>
              <a:ext uri="{FF2B5EF4-FFF2-40B4-BE49-F238E27FC236}">
                <a16:creationId xmlns:a16="http://schemas.microsoft.com/office/drawing/2014/main" id="{3B560D94-F0C2-DDBB-992C-88AF742FA591}"/>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8" name="TextBox 7">
            <a:extLst>
              <a:ext uri="{FF2B5EF4-FFF2-40B4-BE49-F238E27FC236}">
                <a16:creationId xmlns:a16="http://schemas.microsoft.com/office/drawing/2014/main" id="{A662B4C1-9CCE-FBF1-ED6E-75A6469562A7}"/>
              </a:ext>
            </a:extLst>
          </p:cNvPr>
          <p:cNvSpPr txBox="1"/>
          <p:nvPr/>
        </p:nvSpPr>
        <p:spPr>
          <a:xfrm>
            <a:off x="1796310" y="1701343"/>
            <a:ext cx="10150867" cy="1631216"/>
          </a:xfrm>
          <a:prstGeom prst="rect">
            <a:avLst/>
          </a:prstGeom>
          <a:noFill/>
        </p:spPr>
        <p:txBody>
          <a:bodyPr wrap="square">
            <a:spAutoFit/>
          </a:bodyPr>
          <a:lstStyle/>
          <a:p>
            <a:pPr algn="l" rtl="0" fontAlgn="base"/>
            <a:r>
              <a:rPr lang="en-US" sz="2000" b="0" i="0" u="none" strike="noStrike" dirty="0">
                <a:solidFill>
                  <a:schemeClr val="accent6">
                    <a:lumMod val="75000"/>
                  </a:schemeClr>
                </a:solidFill>
                <a:effectLst/>
                <a:latin typeface="Roboto" panose="02000000000000000000" pitchFamily="2" charset="0"/>
              </a:rPr>
              <a:t>6.How much revenue is generated each month?</a:t>
            </a:r>
          </a:p>
          <a:p>
            <a:pPr algn="l" rtl="0" fontAlgn="base"/>
            <a:r>
              <a:rPr lang="en-US" sz="2000" b="0" i="0" u="none" strike="noStrike" dirty="0">
                <a:solidFill>
                  <a:schemeClr val="accent6">
                    <a:lumMod val="75000"/>
                  </a:schemeClr>
                </a:solidFill>
                <a:effectLst/>
                <a:latin typeface="Roboto" panose="02000000000000000000" pitchFamily="2" charset="0"/>
              </a:rPr>
              <a:t>7.In which month did the cost of goods sold reach its peak?</a:t>
            </a:r>
          </a:p>
          <a:p>
            <a:pPr algn="l" rtl="0" fontAlgn="base"/>
            <a:r>
              <a:rPr lang="en-US" sz="2000" b="0" i="0" u="none" strike="noStrike" dirty="0">
                <a:solidFill>
                  <a:schemeClr val="accent6">
                    <a:lumMod val="75000"/>
                  </a:schemeClr>
                </a:solidFill>
                <a:effectLst/>
                <a:latin typeface="Roboto" panose="02000000000000000000" pitchFamily="2" charset="0"/>
              </a:rPr>
              <a:t>8.Which product line generated the highest revenue?</a:t>
            </a:r>
          </a:p>
          <a:p>
            <a:pPr algn="l" rtl="0" fontAlgn="base"/>
            <a:r>
              <a:rPr lang="en-US" sz="2000" b="0" i="0" u="none" strike="noStrike" dirty="0">
                <a:solidFill>
                  <a:schemeClr val="accent6">
                    <a:lumMod val="75000"/>
                  </a:schemeClr>
                </a:solidFill>
                <a:effectLst/>
                <a:latin typeface="Roboto" panose="02000000000000000000" pitchFamily="2" charset="0"/>
              </a:rPr>
              <a:t>9.In which city was the highest revenue recorded?</a:t>
            </a:r>
          </a:p>
          <a:p>
            <a:pPr algn="l" rtl="0" fontAlgn="base"/>
            <a:r>
              <a:rPr lang="en-US" sz="2000" b="0" i="0" u="none" strike="noStrike" dirty="0">
                <a:solidFill>
                  <a:schemeClr val="accent6">
                    <a:lumMod val="75000"/>
                  </a:schemeClr>
                </a:solidFill>
                <a:effectLst/>
                <a:latin typeface="Roboto" panose="02000000000000000000" pitchFamily="2" charset="0"/>
              </a:rPr>
              <a:t>10.Which product line incurred the highest Value Added Tax?</a:t>
            </a:r>
          </a:p>
        </p:txBody>
      </p:sp>
      <p:pic>
        <p:nvPicPr>
          <p:cNvPr id="4" name="Picture 3">
            <a:extLst>
              <a:ext uri="{FF2B5EF4-FFF2-40B4-BE49-F238E27FC236}">
                <a16:creationId xmlns:a16="http://schemas.microsoft.com/office/drawing/2014/main" id="{E117DF97-B778-5F28-28BF-2DAACA442C36}"/>
              </a:ext>
            </a:extLst>
          </p:cNvPr>
          <p:cNvPicPr>
            <a:picLocks noChangeAspect="1"/>
          </p:cNvPicPr>
          <p:nvPr/>
        </p:nvPicPr>
        <p:blipFill>
          <a:blip r:embed="rId2"/>
          <a:stretch>
            <a:fillRect/>
          </a:stretch>
        </p:blipFill>
        <p:spPr>
          <a:xfrm>
            <a:off x="1303984" y="4106006"/>
            <a:ext cx="3578534" cy="1189513"/>
          </a:xfrm>
          <a:prstGeom prst="rect">
            <a:avLst/>
          </a:prstGeom>
        </p:spPr>
      </p:pic>
      <p:pic>
        <p:nvPicPr>
          <p:cNvPr id="7" name="Picture 6">
            <a:extLst>
              <a:ext uri="{FF2B5EF4-FFF2-40B4-BE49-F238E27FC236}">
                <a16:creationId xmlns:a16="http://schemas.microsoft.com/office/drawing/2014/main" id="{E04CAE93-084E-3AF1-475D-051E0FF2CAE8}"/>
              </a:ext>
            </a:extLst>
          </p:cNvPr>
          <p:cNvPicPr>
            <a:picLocks noChangeAspect="1"/>
          </p:cNvPicPr>
          <p:nvPr/>
        </p:nvPicPr>
        <p:blipFill>
          <a:blip r:embed="rId3"/>
          <a:stretch>
            <a:fillRect/>
          </a:stretch>
        </p:blipFill>
        <p:spPr>
          <a:xfrm>
            <a:off x="5100505" y="4144850"/>
            <a:ext cx="2302968" cy="1189513"/>
          </a:xfrm>
          <a:prstGeom prst="rect">
            <a:avLst/>
          </a:prstGeom>
        </p:spPr>
      </p:pic>
      <p:pic>
        <p:nvPicPr>
          <p:cNvPr id="11" name="Picture 10">
            <a:extLst>
              <a:ext uri="{FF2B5EF4-FFF2-40B4-BE49-F238E27FC236}">
                <a16:creationId xmlns:a16="http://schemas.microsoft.com/office/drawing/2014/main" id="{B40CA48D-7717-4AA7-F06A-274913918BB4}"/>
              </a:ext>
            </a:extLst>
          </p:cNvPr>
          <p:cNvPicPr>
            <a:picLocks noChangeAspect="1"/>
          </p:cNvPicPr>
          <p:nvPr/>
        </p:nvPicPr>
        <p:blipFill>
          <a:blip r:embed="rId4"/>
          <a:stretch>
            <a:fillRect/>
          </a:stretch>
        </p:blipFill>
        <p:spPr>
          <a:xfrm>
            <a:off x="7621460" y="4149193"/>
            <a:ext cx="4126383" cy="1103137"/>
          </a:xfrm>
          <a:prstGeom prst="rect">
            <a:avLst/>
          </a:prstGeom>
        </p:spPr>
      </p:pic>
      <p:pic>
        <p:nvPicPr>
          <p:cNvPr id="15" name="Picture 14">
            <a:extLst>
              <a:ext uri="{FF2B5EF4-FFF2-40B4-BE49-F238E27FC236}">
                <a16:creationId xmlns:a16="http://schemas.microsoft.com/office/drawing/2014/main" id="{D5D95790-F34A-471F-3285-E35A785DC3C7}"/>
              </a:ext>
            </a:extLst>
          </p:cNvPr>
          <p:cNvPicPr>
            <a:picLocks noChangeAspect="1"/>
          </p:cNvPicPr>
          <p:nvPr/>
        </p:nvPicPr>
        <p:blipFill>
          <a:blip r:embed="rId5"/>
          <a:stretch>
            <a:fillRect/>
          </a:stretch>
        </p:blipFill>
        <p:spPr>
          <a:xfrm>
            <a:off x="1303984" y="5373207"/>
            <a:ext cx="4471574" cy="891836"/>
          </a:xfrm>
          <a:prstGeom prst="rect">
            <a:avLst/>
          </a:prstGeom>
        </p:spPr>
      </p:pic>
      <p:pic>
        <p:nvPicPr>
          <p:cNvPr id="19" name="Picture 18">
            <a:extLst>
              <a:ext uri="{FF2B5EF4-FFF2-40B4-BE49-F238E27FC236}">
                <a16:creationId xmlns:a16="http://schemas.microsoft.com/office/drawing/2014/main" id="{42FCEA6D-624E-29FD-D7DC-ABECC1592939}"/>
              </a:ext>
            </a:extLst>
          </p:cNvPr>
          <p:cNvPicPr>
            <a:picLocks noChangeAspect="1"/>
          </p:cNvPicPr>
          <p:nvPr/>
        </p:nvPicPr>
        <p:blipFill>
          <a:blip r:embed="rId6"/>
          <a:stretch>
            <a:fillRect/>
          </a:stretch>
        </p:blipFill>
        <p:spPr>
          <a:xfrm>
            <a:off x="5675750" y="5412051"/>
            <a:ext cx="4943715" cy="811836"/>
          </a:xfrm>
          <a:prstGeom prst="rect">
            <a:avLst/>
          </a:prstGeom>
        </p:spPr>
      </p:pic>
    </p:spTree>
    <p:extLst>
      <p:ext uri="{BB962C8B-B14F-4D97-AF65-F5344CB8AC3E}">
        <p14:creationId xmlns:p14="http://schemas.microsoft.com/office/powerpoint/2010/main" val="106668110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{43CAEF4B-573D-4A89-A83D-2DE86080A698}tf78438558_win32</Template>
  <TotalTime>365</TotalTime>
  <Words>596</Words>
  <Application>Microsoft Office PowerPoint</Application>
  <PresentationFormat>Widescreen</PresentationFormat>
  <Paragraphs>78</Paragraphs>
  <Slides>14</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Roboto</vt:lpstr>
      <vt:lpstr>Sabon Next LT</vt:lpstr>
      <vt:lpstr>SofiaPro</vt:lpstr>
      <vt:lpstr>Custom</vt:lpstr>
      <vt:lpstr>  Capstone Project Sql</vt:lpstr>
      <vt:lpstr>agenda</vt:lpstr>
      <vt:lpstr>Amazon Sales Data</vt:lpstr>
      <vt:lpstr>Introduction</vt:lpstr>
      <vt:lpstr>Data Analysis</vt:lpstr>
      <vt:lpstr>Data Wrangling:</vt:lpstr>
      <vt:lpstr>Feature  Engineering</vt:lpstr>
      <vt:lpstr>Exploratory data analysis(EDA)</vt:lpstr>
      <vt:lpstr>Exploratory data analysis(EDA)</vt:lpstr>
      <vt:lpstr>Exploratory data analysis(EDA)</vt:lpstr>
      <vt:lpstr>Exploratory data analysis(EDA)</vt:lpstr>
      <vt:lpstr>Exploratory data analysis(EDA)</vt:lpstr>
      <vt:lpstr>Sql Script :  Amazon_Data(SQL Project).sql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Sandhya Rao</dc:creator>
  <cp:lastModifiedBy>Sandhya Rao</cp:lastModifiedBy>
  <cp:revision>5</cp:revision>
  <dcterms:created xsi:type="dcterms:W3CDTF">2025-04-11T02:30:02Z</dcterms:created>
  <dcterms:modified xsi:type="dcterms:W3CDTF">2025-04-11T12:03:16Z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