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200" y="749299"/>
            <a:ext cx="10833100" cy="715431"/>
          </a:xfrm>
        </p:spPr>
        <p:txBody>
          <a:bodyPr>
            <a:noAutofit/>
          </a:bodyPr>
          <a:lstStyle/>
          <a:p>
            <a:r>
              <a:rPr lang="en-US" sz="2800" dirty="0"/>
              <a:t>BLOCK CHAIN MANAGEMENTPROJECT NAME:-SKILL VERIFICATION SYSTEM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550" y="1591982"/>
            <a:ext cx="10058400" cy="4979893"/>
          </a:xfrm>
          <a:prstGeom prst="rect">
            <a:avLst/>
          </a:prstGeom>
        </p:spPr>
      </p:pic>
    </p:spTree>
    <p:extLst>
      <p:ext uri="{BB962C8B-B14F-4D97-AF65-F5344CB8AC3E}">
        <p14:creationId xmlns:p14="http://schemas.microsoft.com/office/powerpoint/2010/main" val="188489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a:xfrm>
            <a:off x="685801" y="2159000"/>
            <a:ext cx="10131425" cy="3632200"/>
          </a:xfrm>
        </p:spPr>
        <p:txBody>
          <a:bodyPr>
            <a:normAutofit lnSpcReduction="10000"/>
          </a:bodyPr>
          <a:lstStyle/>
          <a:p>
            <a:pPr marL="0" indent="0">
              <a:buNone/>
            </a:pPr>
            <a:r>
              <a:rPr lang="en-US" dirty="0"/>
              <a:t>Educational certificate verification verifies the legitimacy of graduate students' certificates. University authorities invest millions annually in maintaining the costly, lengthy, and time-consuming process. Employers dedicate ample time to examine the legitimacy of applicants' </a:t>
            </a:r>
            <a:r>
              <a:rPr lang="en-US" dirty="0" err="1"/>
              <a:t>certificates.The</a:t>
            </a:r>
            <a:r>
              <a:rPr lang="en-US" dirty="0"/>
              <a:t> existing certification system offers traditional certificates to candidates. This is why certificates can be tampered with and lost at any time. Additionally, the process is risky due to counterfeit certifications given by scammers and illegitimate entities. Many people fabricate certificates to lie about their degrees and qualifications. Fake certificates, created by skilled scammers, are difficult to identify and address. Therefore, upgrading the certification and verification procedure is essential. This article introduces a </a:t>
            </a:r>
            <a:r>
              <a:rPr lang="en-US" dirty="0" err="1"/>
              <a:t>Blockchain</a:t>
            </a:r>
            <a:r>
              <a:rPr lang="en-US" dirty="0"/>
              <a:t>-based decentralized </a:t>
            </a:r>
            <a:r>
              <a:rPr lang="en-US" dirty="0" err="1"/>
              <a:t>DIUcerts</a:t>
            </a:r>
            <a:r>
              <a:rPr lang="en-US" dirty="0"/>
              <a:t> platform providing an easy way to issue, check, and verify educational credentials. </a:t>
            </a:r>
            <a:r>
              <a:rPr lang="en-US" dirty="0" err="1"/>
              <a:t>DIUcerts</a:t>
            </a:r>
            <a:r>
              <a:rPr lang="en-US" dirty="0"/>
              <a:t> reduces data storage by storing certificate information in separate files, while the </a:t>
            </a:r>
            <a:r>
              <a:rPr lang="en-US" dirty="0" err="1"/>
              <a:t>Ethereum</a:t>
            </a:r>
            <a:r>
              <a:rPr lang="en-US" dirty="0"/>
              <a:t> platform handles issuance and verifications. Using this technology, maintaining a </a:t>
            </a:r>
            <a:r>
              <a:rPr lang="en-US" dirty="0" err="1"/>
              <a:t>Blockchain</a:t>
            </a:r>
            <a:r>
              <a:rPr lang="en-US" dirty="0"/>
              <a:t>-based certificate verification system is far less expensive than using a centralized database. </a:t>
            </a:r>
            <a:r>
              <a:rPr lang="en-US" dirty="0" err="1"/>
              <a:t>DIUcerts</a:t>
            </a:r>
            <a:r>
              <a:rPr lang="en-US" dirty="0"/>
              <a:t> can improve security, reduce costs, and save time for verifying educational certificates.</a:t>
            </a:r>
          </a:p>
        </p:txBody>
      </p:sp>
    </p:spTree>
    <p:extLst>
      <p:ext uri="{BB962C8B-B14F-4D97-AF65-F5344CB8AC3E}">
        <p14:creationId xmlns:p14="http://schemas.microsoft.com/office/powerpoint/2010/main" val="2761339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
            <a:ext cx="10131425" cy="1117600"/>
          </a:xfrm>
        </p:spPr>
        <p:txBody>
          <a:bodyPr/>
          <a:lstStyle/>
          <a:p>
            <a:r>
              <a:rPr lang="en-US" dirty="0"/>
              <a:t>BACKGROUND STUDY</a:t>
            </a:r>
          </a:p>
        </p:txBody>
      </p:sp>
      <p:sp>
        <p:nvSpPr>
          <p:cNvPr id="3" name="Content Placeholder 2"/>
          <p:cNvSpPr>
            <a:spLocks noGrp="1"/>
          </p:cNvSpPr>
          <p:nvPr>
            <p:ph idx="1"/>
          </p:nvPr>
        </p:nvSpPr>
        <p:spPr>
          <a:xfrm>
            <a:off x="508001" y="1117601"/>
            <a:ext cx="11214099" cy="5422899"/>
          </a:xfrm>
        </p:spPr>
        <p:txBody>
          <a:bodyPr>
            <a:normAutofit fontScale="92500" lnSpcReduction="10000"/>
          </a:bodyPr>
          <a:lstStyle/>
          <a:p>
            <a:pPr marL="0" indent="0">
              <a:buNone/>
            </a:pPr>
            <a:r>
              <a:rPr lang="en-US" sz="2800" dirty="0"/>
              <a:t>A. </a:t>
            </a:r>
            <a:r>
              <a:rPr lang="en-US" sz="2800" dirty="0" err="1"/>
              <a:t>Blockchain</a:t>
            </a:r>
            <a:endParaRPr lang="en-US" sz="2800" dirty="0" smtClean="0"/>
          </a:p>
          <a:p>
            <a:r>
              <a:rPr lang="en-US" dirty="0" smtClean="0"/>
              <a:t>A </a:t>
            </a:r>
            <a:r>
              <a:rPr lang="en-US" dirty="0" err="1"/>
              <a:t>Blockchain</a:t>
            </a:r>
            <a:r>
              <a:rPr lang="en-US" dirty="0"/>
              <a:t> is a decentralized, shared, fault-consuming, and append-only database that tries to manage the records in blocks. For any kind of transaction, </a:t>
            </a:r>
            <a:r>
              <a:rPr lang="en-US" dirty="0" err="1"/>
              <a:t>Blockchain</a:t>
            </a:r>
            <a:r>
              <a:rPr lang="en-US" dirty="0"/>
              <a:t> doesn’t need to be dependable on trust. Solving the problem regarding double spending is one of its features. Furthermore, it has a benefit like the recording of any transaction is not transferable to a third party as long as the valid core of the system manipulates the power of the CPU. In a time of need, nodes can join or exit the network. Achieving the majority by voting with CPU power, a valid block is detected and others are said to be invalid. </a:t>
            </a:r>
            <a:r>
              <a:rPr lang="en-US" dirty="0" err="1"/>
              <a:t>Blockchain</a:t>
            </a:r>
            <a:r>
              <a:rPr lang="en-US" dirty="0"/>
              <a:t> provides the feature of numerous applications like Decentralized Applications, </a:t>
            </a:r>
            <a:r>
              <a:rPr lang="en-US" dirty="0" err="1"/>
              <a:t>crossborder</a:t>
            </a:r>
            <a:r>
              <a:rPr lang="en-US" dirty="0"/>
              <a:t> payments, asset management, supply chain, and logistic monitoring, voting system</a:t>
            </a:r>
            <a:r>
              <a:rPr lang="en-US" dirty="0" smtClean="0"/>
              <a:t>,</a:t>
            </a:r>
          </a:p>
          <a:p>
            <a:pPr marL="0" indent="0">
              <a:buNone/>
            </a:pPr>
            <a:r>
              <a:rPr lang="en-US" sz="2200" b="1" dirty="0"/>
              <a:t>Architecture of </a:t>
            </a:r>
            <a:r>
              <a:rPr lang="en-US" sz="2200" b="1" dirty="0" err="1"/>
              <a:t>Blockchain</a:t>
            </a:r>
            <a:r>
              <a:rPr lang="en-US" sz="2200" b="1" dirty="0"/>
              <a:t> </a:t>
            </a:r>
            <a:endParaRPr lang="en-US" sz="2200" b="1" dirty="0" smtClean="0"/>
          </a:p>
          <a:p>
            <a:r>
              <a:rPr lang="en-US" dirty="0" smtClean="0"/>
              <a:t>The </a:t>
            </a:r>
            <a:r>
              <a:rPr lang="en-US" dirty="0"/>
              <a:t>architecture of </a:t>
            </a:r>
            <a:r>
              <a:rPr lang="en-US" dirty="0" err="1"/>
              <a:t>Blockchain</a:t>
            </a:r>
            <a:r>
              <a:rPr lang="en-US" dirty="0"/>
              <a:t> includes a database and network of nodes. A </a:t>
            </a:r>
            <a:r>
              <a:rPr lang="en-US" dirty="0" err="1"/>
              <a:t>Blockchain</a:t>
            </a:r>
            <a:r>
              <a:rPr lang="en-US" dirty="0"/>
              <a:t> database is split, </a:t>
            </a:r>
            <a:r>
              <a:rPr lang="en-US" dirty="0" err="1"/>
              <a:t>faulttolerant</a:t>
            </a:r>
            <a:r>
              <a:rPr lang="en-US" dirty="0"/>
              <a:t>, append-only, and distributed. All records are perpetuated in blocks. Though users approach the blocks, they cannot expunge them. Each block is connected to one another by chain and they all have unique hash values. </a:t>
            </a:r>
            <a:endParaRPr lang="en-US" dirty="0" smtClean="0"/>
          </a:p>
          <a:p>
            <a:pPr marL="0" indent="0">
              <a:buNone/>
            </a:pPr>
            <a:r>
              <a:rPr lang="en-US" sz="2400" dirty="0" smtClean="0"/>
              <a:t>Smart Contracts</a:t>
            </a:r>
          </a:p>
          <a:p>
            <a:r>
              <a:rPr lang="en-US" dirty="0" smtClean="0"/>
              <a:t> </a:t>
            </a:r>
            <a:r>
              <a:rPr lang="en-US" dirty="0"/>
              <a:t>The digital quality of </a:t>
            </a:r>
            <a:r>
              <a:rPr lang="en-US" dirty="0" err="1"/>
              <a:t>Blockchain</a:t>
            </a:r>
            <a:r>
              <a:rPr lang="en-US" dirty="0"/>
              <a:t> has led to it being attendant with smart contracts. A deal with the corporal world is a covenant among parties that executes certain proviso and the transfer of an asset will happen. To initiate the asset transfers and meet the validated conditions by machines, the code of smart contract codifies these attributes. Additionally, by processing or validating the contractual transaction, the </a:t>
            </a:r>
            <a:r>
              <a:rPr lang="en-US" dirty="0" err="1"/>
              <a:t>Blockchain</a:t>
            </a:r>
            <a:r>
              <a:rPr lang="en-US" dirty="0"/>
              <a:t> platform may furnish the computational materials where other parties are fascinating in the transaction, thereby gaining a stake in the transaction to verify the ledger</a:t>
            </a:r>
          </a:p>
        </p:txBody>
      </p:sp>
    </p:spTree>
    <p:extLst>
      <p:ext uri="{BB962C8B-B14F-4D97-AF65-F5344CB8AC3E}">
        <p14:creationId xmlns:p14="http://schemas.microsoft.com/office/powerpoint/2010/main" val="497661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METHODOLOGY &amp; MODEL DESIGN </a:t>
            </a:r>
            <a:r>
              <a:rPr lang="en-US" dirty="0" smtClean="0"/>
              <a:t/>
            </a:r>
            <a:br>
              <a:rPr lang="en-US" dirty="0" smtClean="0"/>
            </a:br>
            <a:r>
              <a:rPr lang="en-US" dirty="0" smtClean="0"/>
              <a:t>Methodology</a:t>
            </a:r>
            <a:endParaRPr lang="en-US" dirty="0"/>
          </a:p>
        </p:txBody>
      </p:sp>
      <p:sp>
        <p:nvSpPr>
          <p:cNvPr id="3" name="Content Placeholder 2"/>
          <p:cNvSpPr>
            <a:spLocks noGrp="1"/>
          </p:cNvSpPr>
          <p:nvPr>
            <p:ph idx="1"/>
          </p:nvPr>
        </p:nvSpPr>
        <p:spPr>
          <a:xfrm>
            <a:off x="482601" y="2065867"/>
            <a:ext cx="6705599" cy="4474633"/>
          </a:xfrm>
        </p:spPr>
        <p:txBody>
          <a:bodyPr>
            <a:normAutofit/>
          </a:bodyPr>
          <a:lstStyle/>
          <a:p>
            <a:r>
              <a:rPr lang="en-US" dirty="0"/>
              <a:t>The proposed methodology utilizes </a:t>
            </a:r>
            <a:r>
              <a:rPr lang="en-US" dirty="0" err="1"/>
              <a:t>Blockchain</a:t>
            </a:r>
            <a:r>
              <a:rPr lang="en-US" dirty="0"/>
              <a:t> technology through the functionality of a decentralized application using a smart contract and developed based on an Education certificate verification and creation system. </a:t>
            </a:r>
            <a:endParaRPr lang="en-US" dirty="0" smtClean="0"/>
          </a:p>
          <a:p>
            <a:r>
              <a:rPr lang="en-US" dirty="0" smtClean="0"/>
              <a:t>All </a:t>
            </a:r>
            <a:r>
              <a:rPr lang="en-US" dirty="0"/>
              <a:t>transactions recorded and verified on the </a:t>
            </a:r>
            <a:r>
              <a:rPr lang="en-US" dirty="0" err="1"/>
              <a:t>Blockchain</a:t>
            </a:r>
            <a:r>
              <a:rPr lang="en-US" dirty="0"/>
              <a:t> cannot be modified, hacked, or deleted. The main purpose of the proposed </a:t>
            </a:r>
            <a:r>
              <a:rPr lang="en-US" dirty="0" err="1"/>
              <a:t>DApp</a:t>
            </a:r>
            <a:r>
              <a:rPr lang="en-US" dirty="0"/>
              <a:t> is to empower the educational certificate verification system to a trustable platform and reduce the complexity and server maintenance cost of the </a:t>
            </a:r>
            <a:r>
              <a:rPr lang="en-US" dirty="0" smtClean="0"/>
              <a:t>system.</a:t>
            </a:r>
          </a:p>
          <a:p>
            <a:r>
              <a:rPr lang="en-US" dirty="0"/>
              <a:t>platform with the help of HTTP, </a:t>
            </a:r>
            <a:r>
              <a:rPr lang="en-US" dirty="0" err="1"/>
              <a:t>WebSocket</a:t>
            </a:r>
            <a:r>
              <a:rPr lang="en-US" dirty="0"/>
              <a:t>, or </a:t>
            </a:r>
            <a:r>
              <a:rPr lang="en-US" dirty="0" smtClean="0"/>
              <a:t>IPC. </a:t>
            </a:r>
            <a:r>
              <a:rPr lang="en-US" dirty="0"/>
              <a:t>We also deployed the smart contracts through the Remix IDE. This </a:t>
            </a:r>
            <a:r>
              <a:rPr lang="en-US" dirty="0" err="1"/>
              <a:t>DApp</a:t>
            </a:r>
            <a:r>
              <a:rPr lang="en-US" dirty="0"/>
              <a:t> was first tested on the </a:t>
            </a:r>
            <a:r>
              <a:rPr lang="en-US" dirty="0" err="1"/>
              <a:t>Ropsten</a:t>
            </a:r>
            <a:r>
              <a:rPr lang="en-US" dirty="0"/>
              <a:t> Test Network before executing on the </a:t>
            </a:r>
            <a:r>
              <a:rPr lang="en-US" dirty="0" err="1"/>
              <a:t>Ethereum</a:t>
            </a:r>
            <a:r>
              <a:rPr lang="en-US" dirty="0"/>
              <a:t> </a:t>
            </a:r>
            <a:r>
              <a:rPr lang="en-US" dirty="0" err="1" smtClean="0"/>
              <a:t>Mainnet</a:t>
            </a:r>
            <a:r>
              <a:rPr lang="en-US" dirty="0" smtClean="0"/>
              <a:t>. </a:t>
            </a:r>
            <a:r>
              <a:rPr lang="en-US" dirty="0"/>
              <a:t>For performing the </a:t>
            </a:r>
            <a:r>
              <a:rPr lang="en-US" dirty="0" err="1"/>
              <a:t>Blockchain</a:t>
            </a:r>
            <a:r>
              <a:rPr lang="en-US" dirty="0"/>
              <a:t> transaction, we choose </a:t>
            </a:r>
            <a:r>
              <a:rPr lang="en-US" dirty="0" err="1"/>
              <a:t>Metamask</a:t>
            </a:r>
            <a:r>
              <a:rPr lang="en-US" dirty="0"/>
              <a:t> which is a crypto wallet &amp; gateway to </a:t>
            </a:r>
            <a:r>
              <a:rPr lang="en-US" dirty="0" err="1"/>
              <a:t>Blockchain</a:t>
            </a:r>
            <a:r>
              <a:rPr lang="en-US" dirty="0"/>
              <a:t> apps.</a:t>
            </a:r>
          </a:p>
        </p:txBody>
      </p:sp>
      <p:pic>
        <p:nvPicPr>
          <p:cNvPr id="4" name="Picture 3"/>
          <p:cNvPicPr>
            <a:picLocks noChangeAspect="1"/>
          </p:cNvPicPr>
          <p:nvPr/>
        </p:nvPicPr>
        <p:blipFill>
          <a:blip r:embed="rId2"/>
          <a:stretch>
            <a:fillRect/>
          </a:stretch>
        </p:blipFill>
        <p:spPr>
          <a:xfrm>
            <a:off x="7413625" y="2379662"/>
            <a:ext cx="4248150" cy="2657475"/>
          </a:xfrm>
          <a:prstGeom prst="rect">
            <a:avLst/>
          </a:prstGeom>
        </p:spPr>
      </p:pic>
    </p:spTree>
    <p:extLst>
      <p:ext uri="{BB962C8B-B14F-4D97-AF65-F5344CB8AC3E}">
        <p14:creationId xmlns:p14="http://schemas.microsoft.com/office/powerpoint/2010/main" val="3662903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&amp; EVALUATION A. Implementation</a:t>
            </a:r>
          </a:p>
        </p:txBody>
      </p:sp>
      <p:sp>
        <p:nvSpPr>
          <p:cNvPr id="3" name="Content Placeholder 2"/>
          <p:cNvSpPr>
            <a:spLocks noGrp="1"/>
          </p:cNvSpPr>
          <p:nvPr>
            <p:ph idx="1"/>
          </p:nvPr>
        </p:nvSpPr>
        <p:spPr>
          <a:xfrm>
            <a:off x="139701" y="1913467"/>
            <a:ext cx="7645399" cy="4944533"/>
          </a:xfrm>
        </p:spPr>
        <p:txBody>
          <a:bodyPr>
            <a:normAutofit lnSpcReduction="10000"/>
          </a:bodyPr>
          <a:lstStyle/>
          <a:p>
            <a:pPr marL="0" indent="0">
              <a:buNone/>
            </a:pPr>
            <a:r>
              <a:rPr lang="en-US" dirty="0"/>
              <a:t>Modern web applications are based on such a foundation in which a single case of downfall normally exists. </a:t>
            </a:r>
            <a:r>
              <a:rPr lang="en-US" dirty="0" err="1"/>
              <a:t>DApp</a:t>
            </a:r>
            <a:r>
              <a:rPr lang="en-US" dirty="0"/>
              <a:t> aims to reduce these problems by distributing crucial components that store data of infrastructure between various nodes. For this reason, when developing </a:t>
            </a:r>
            <a:r>
              <a:rPr lang="en-US" dirty="0" err="1"/>
              <a:t>DApp</a:t>
            </a:r>
            <a:r>
              <a:rPr lang="en-US" dirty="0"/>
              <a:t> we should be taken into deliberation the security, cost, usability, complexity </a:t>
            </a:r>
            <a:r>
              <a:rPr lang="en-US" dirty="0" smtClean="0"/>
              <a:t>features</a:t>
            </a:r>
          </a:p>
          <a:p>
            <a:pPr marL="0" indent="0">
              <a:buNone/>
            </a:pPr>
            <a:r>
              <a:rPr lang="en-US" sz="2100" b="1" dirty="0"/>
              <a:t>Tools and Technology used in </a:t>
            </a:r>
            <a:r>
              <a:rPr lang="en-US" sz="2100" b="1" dirty="0" err="1"/>
              <a:t>DIUcerts</a:t>
            </a:r>
            <a:r>
              <a:rPr lang="en-US" sz="2100" b="1" dirty="0"/>
              <a:t> </a:t>
            </a:r>
            <a:r>
              <a:rPr lang="en-US" sz="2100" b="1" dirty="0" err="1"/>
              <a:t>DApp</a:t>
            </a:r>
            <a:r>
              <a:rPr lang="en-US" sz="2100" b="1" dirty="0"/>
              <a:t>: </a:t>
            </a:r>
            <a:endParaRPr lang="en-US" sz="2100" b="1" dirty="0" smtClean="0"/>
          </a:p>
          <a:p>
            <a:r>
              <a:rPr lang="en-US" dirty="0" smtClean="0"/>
              <a:t> </a:t>
            </a:r>
            <a:r>
              <a:rPr lang="en-US" dirty="0" err="1"/>
              <a:t>Blockchain</a:t>
            </a:r>
            <a:r>
              <a:rPr lang="en-US" dirty="0"/>
              <a:t> Framework: </a:t>
            </a:r>
            <a:r>
              <a:rPr lang="en-US" dirty="0" err="1"/>
              <a:t>Ethereum</a:t>
            </a:r>
            <a:r>
              <a:rPr lang="en-US" dirty="0"/>
              <a:t> </a:t>
            </a:r>
            <a:endParaRPr lang="en-US" dirty="0" smtClean="0"/>
          </a:p>
          <a:p>
            <a:r>
              <a:rPr lang="en-US" dirty="0" smtClean="0"/>
              <a:t>Language </a:t>
            </a:r>
            <a:r>
              <a:rPr lang="en-US" dirty="0"/>
              <a:t>for implementing smart contracts: Solidity </a:t>
            </a:r>
            <a:endParaRPr lang="en-US" dirty="0" smtClean="0"/>
          </a:p>
          <a:p>
            <a:r>
              <a:rPr lang="en-US" dirty="0" smtClean="0"/>
              <a:t> </a:t>
            </a:r>
            <a:r>
              <a:rPr lang="en-US" dirty="0"/>
              <a:t>IDE for deploying smart contracts: Remix IDE </a:t>
            </a:r>
            <a:endParaRPr lang="en-US" dirty="0" smtClean="0"/>
          </a:p>
          <a:p>
            <a:r>
              <a:rPr lang="en-US" dirty="0" smtClean="0"/>
              <a:t> </a:t>
            </a:r>
            <a:r>
              <a:rPr lang="en-US" dirty="0" err="1"/>
              <a:t>Ethereum</a:t>
            </a:r>
            <a:r>
              <a:rPr lang="en-US" dirty="0"/>
              <a:t> wallet: </a:t>
            </a:r>
            <a:r>
              <a:rPr lang="en-US" dirty="0" err="1"/>
              <a:t>Metamask</a:t>
            </a:r>
            <a:r>
              <a:rPr lang="en-US" dirty="0"/>
              <a:t> </a:t>
            </a:r>
            <a:endParaRPr lang="en-US" dirty="0" smtClean="0"/>
          </a:p>
          <a:p>
            <a:r>
              <a:rPr lang="en-US" dirty="0" err="1" smtClean="0"/>
              <a:t>Blockchain</a:t>
            </a:r>
            <a:r>
              <a:rPr lang="en-US" dirty="0" smtClean="0"/>
              <a:t> </a:t>
            </a:r>
            <a:r>
              <a:rPr lang="en-US" dirty="0"/>
              <a:t>Network: </a:t>
            </a:r>
            <a:r>
              <a:rPr lang="en-US" dirty="0" err="1"/>
              <a:t>Ropsten</a:t>
            </a:r>
            <a:r>
              <a:rPr lang="en-US" dirty="0"/>
              <a:t> Test Network </a:t>
            </a:r>
            <a:endParaRPr lang="en-US" dirty="0" smtClean="0"/>
          </a:p>
          <a:p>
            <a:r>
              <a:rPr lang="en-US" dirty="0" smtClean="0"/>
              <a:t> </a:t>
            </a:r>
            <a:r>
              <a:rPr lang="en-US" dirty="0"/>
              <a:t>Front-end: React.JS </a:t>
            </a:r>
            <a:endParaRPr lang="en-US" dirty="0" smtClean="0"/>
          </a:p>
          <a:p>
            <a:r>
              <a:rPr lang="en-US" dirty="0" smtClean="0"/>
              <a:t> </a:t>
            </a:r>
            <a:r>
              <a:rPr lang="en-US" dirty="0"/>
              <a:t>Web Technology: Web 3.0 </a:t>
            </a:r>
            <a:endParaRPr lang="en-US" dirty="0" smtClean="0"/>
          </a:p>
          <a:p>
            <a:r>
              <a:rPr lang="en-US" dirty="0" smtClean="0"/>
              <a:t>Web </a:t>
            </a:r>
            <a:r>
              <a:rPr lang="en-US" dirty="0"/>
              <a:t>3.0 Module: Web3.JS library, web.th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8341" y="3369734"/>
            <a:ext cx="4897230" cy="2843924"/>
          </a:xfrm>
          <a:prstGeom prst="rect">
            <a:avLst/>
          </a:prstGeom>
        </p:spPr>
      </p:pic>
    </p:spTree>
    <p:extLst>
      <p:ext uri="{BB962C8B-B14F-4D97-AF65-F5344CB8AC3E}">
        <p14:creationId xmlns:p14="http://schemas.microsoft.com/office/powerpoint/2010/main" val="3037646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Smart Contract</a:t>
            </a:r>
          </a:p>
        </p:txBody>
      </p:sp>
      <p:sp>
        <p:nvSpPr>
          <p:cNvPr id="3" name="Content Placeholder 2"/>
          <p:cNvSpPr>
            <a:spLocks noGrp="1"/>
          </p:cNvSpPr>
          <p:nvPr>
            <p:ph idx="1"/>
          </p:nvPr>
        </p:nvSpPr>
        <p:spPr>
          <a:xfrm>
            <a:off x="685801" y="2142067"/>
            <a:ext cx="4698999" cy="3649133"/>
          </a:xfrm>
        </p:spPr>
        <p:txBody>
          <a:bodyPr/>
          <a:lstStyle/>
          <a:p>
            <a:r>
              <a:rPr lang="en-US" dirty="0" smtClean="0"/>
              <a:t>Solidity </a:t>
            </a:r>
            <a:r>
              <a:rPr lang="en-US" dirty="0"/>
              <a:t>language is used for writing and developing the smart contracts in </a:t>
            </a:r>
            <a:r>
              <a:rPr lang="en-US" dirty="0" err="1"/>
              <a:t>DApp</a:t>
            </a:r>
            <a:r>
              <a:rPr lang="en-US" dirty="0"/>
              <a:t> applications. Remix is extremely suitable platforms for creating, managing, testing and deploying of the smart contracts. When we used Remix IDE in the web browser as a web application, we can also use Visual Studio Code in offline on a computer. These two are the perfect combination for building Decentralized Applications</a:t>
            </a:r>
          </a:p>
        </p:txBody>
      </p:sp>
      <p:pic>
        <p:nvPicPr>
          <p:cNvPr id="4" name="Picture 3"/>
          <p:cNvPicPr>
            <a:picLocks noChangeAspect="1"/>
          </p:cNvPicPr>
          <p:nvPr/>
        </p:nvPicPr>
        <p:blipFill>
          <a:blip r:embed="rId2"/>
          <a:stretch>
            <a:fillRect/>
          </a:stretch>
        </p:blipFill>
        <p:spPr>
          <a:xfrm>
            <a:off x="7296150" y="285750"/>
            <a:ext cx="3771900" cy="6362700"/>
          </a:xfrm>
          <a:prstGeom prst="rect">
            <a:avLst/>
          </a:prstGeom>
        </p:spPr>
      </p:pic>
    </p:spTree>
    <p:extLst>
      <p:ext uri="{BB962C8B-B14F-4D97-AF65-F5344CB8AC3E}">
        <p14:creationId xmlns:p14="http://schemas.microsoft.com/office/powerpoint/2010/main" val="1108971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9700" y="0"/>
            <a:ext cx="6108154" cy="2849563"/>
          </a:xfrm>
          <a:prstGeom prst="rect">
            <a:avLst/>
          </a:prstGeom>
        </p:spPr>
      </p:pic>
      <p:pic>
        <p:nvPicPr>
          <p:cNvPr id="5" name="Picture 4"/>
          <p:cNvPicPr>
            <a:picLocks noChangeAspect="1"/>
          </p:cNvPicPr>
          <p:nvPr/>
        </p:nvPicPr>
        <p:blipFill>
          <a:blip r:embed="rId3"/>
          <a:stretch>
            <a:fillRect/>
          </a:stretch>
        </p:blipFill>
        <p:spPr>
          <a:xfrm>
            <a:off x="4785312" y="1589088"/>
            <a:ext cx="7533688" cy="5268912"/>
          </a:xfrm>
          <a:prstGeom prst="rect">
            <a:avLst/>
          </a:prstGeom>
        </p:spPr>
      </p:pic>
    </p:spTree>
    <p:extLst>
      <p:ext uri="{BB962C8B-B14F-4D97-AF65-F5344CB8AC3E}">
        <p14:creationId xmlns:p14="http://schemas.microsoft.com/office/powerpoint/2010/main" val="2052369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34200" y="508000"/>
            <a:ext cx="5127626" cy="5588000"/>
          </a:xfrm>
        </p:spPr>
        <p:txBody>
          <a:bodyPr>
            <a:normAutofit fontScale="92500" lnSpcReduction="10000"/>
          </a:bodyPr>
          <a:lstStyle/>
          <a:p>
            <a:pPr marL="0" indent="0">
              <a:buNone/>
            </a:pPr>
            <a:r>
              <a:rPr lang="en-US" dirty="0" smtClean="0"/>
              <a:t>Conclusion </a:t>
            </a:r>
          </a:p>
          <a:p>
            <a:pPr marL="0" indent="0">
              <a:buNone/>
            </a:pPr>
            <a:r>
              <a:rPr lang="en-US" dirty="0"/>
              <a:t>Graduate student certificates are verified by educational credential verification. Each year, university authorities spend millions on this costly, complex, and time-consuming process. The employer takes time to verify the applicant's certificate. Candidates receive traditional certificates under the existing system. Certificates can be tampered with and lost anytime. The process is also risky due to scammers and illicit entities forging certificates. People often forge certificates to misrepresent about their degrees. Skilled scammers create fraudulent certificates that are hard to spot and handle. Thus, certification and verification must be improved. This presentation proposed a </a:t>
            </a:r>
            <a:r>
              <a:rPr lang="en-US" dirty="0" err="1"/>
              <a:t>Blockchain</a:t>
            </a:r>
            <a:r>
              <a:rPr lang="en-US" dirty="0"/>
              <a:t>-based decentralized </a:t>
            </a:r>
            <a:r>
              <a:rPr lang="en-US" dirty="0" err="1"/>
              <a:t>DIUcerts</a:t>
            </a:r>
            <a:r>
              <a:rPr lang="en-US" dirty="0"/>
              <a:t> platform for quick educational credential issuance, verification, and checking. Each certificate's information is maintained in a separate file, and </a:t>
            </a:r>
            <a:r>
              <a:rPr lang="en-US" dirty="0" err="1"/>
              <a:t>DIUcerts</a:t>
            </a:r>
            <a:r>
              <a:rPr lang="en-US" dirty="0"/>
              <a:t> issues and verifies certificates using </a:t>
            </a:r>
            <a:r>
              <a:rPr lang="en-US" dirty="0" err="1"/>
              <a:t>Ethereum</a:t>
            </a:r>
            <a:r>
              <a:rPr lang="en-US" dirty="0"/>
              <a:t>. This architecture reduces the cost of operating a </a:t>
            </a:r>
            <a:r>
              <a:rPr lang="en-US" dirty="0" err="1"/>
              <a:t>Blockchain</a:t>
            </a:r>
            <a:r>
              <a:rPr lang="en-US" dirty="0"/>
              <a:t>-based certificate verification system compared to a centralized database. </a:t>
            </a:r>
            <a:r>
              <a:rPr lang="en-US" dirty="0" err="1"/>
              <a:t>DIUcerts</a:t>
            </a:r>
            <a:r>
              <a:rPr lang="en-US" dirty="0"/>
              <a:t> improves security, saves money, and speeds up educational certificate verification.</a:t>
            </a:r>
          </a:p>
        </p:txBody>
      </p:sp>
      <p:pic>
        <p:nvPicPr>
          <p:cNvPr id="4" name="Picture 3"/>
          <p:cNvPicPr>
            <a:picLocks noChangeAspect="1"/>
          </p:cNvPicPr>
          <p:nvPr/>
        </p:nvPicPr>
        <p:blipFill>
          <a:blip r:embed="rId2"/>
          <a:stretch>
            <a:fillRect/>
          </a:stretch>
        </p:blipFill>
        <p:spPr>
          <a:xfrm>
            <a:off x="0" y="0"/>
            <a:ext cx="6934200" cy="6886575"/>
          </a:xfrm>
          <a:prstGeom prst="rect">
            <a:avLst/>
          </a:prstGeom>
        </p:spPr>
      </p:pic>
    </p:spTree>
    <p:extLst>
      <p:ext uri="{BB962C8B-B14F-4D97-AF65-F5344CB8AC3E}">
        <p14:creationId xmlns:p14="http://schemas.microsoft.com/office/powerpoint/2010/main" val="515591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26</TotalTime>
  <Words>1033</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BLOCK CHAIN MANAGEMENTPROJECT NAME:-SKILL VERIFICATION SYSTEM</vt:lpstr>
      <vt:lpstr>Introduction</vt:lpstr>
      <vt:lpstr>BACKGROUND STUDY</vt:lpstr>
      <vt:lpstr>METHODOLOGY &amp; MODEL DESIGN  Methodology</vt:lpstr>
      <vt:lpstr>IMPLEMENTATION &amp; EVALUATION A. Implementation</vt:lpstr>
      <vt:lpstr>Building Smart Contract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CHAIN MANAGEMENTPROJECT NAME:-SKILL VERIFICATION SYSTEM</dc:title>
  <dc:creator>home</dc:creator>
  <cp:lastModifiedBy>home</cp:lastModifiedBy>
  <cp:revision>3</cp:revision>
  <dcterms:created xsi:type="dcterms:W3CDTF">2023-11-02T12:50:35Z</dcterms:created>
  <dcterms:modified xsi:type="dcterms:W3CDTF">2023-11-02T13:16:52Z</dcterms:modified>
</cp:coreProperties>
</file>