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yrics\Desktop\College\IBM%20SkillBuild\TNSDC-Data%20Analytics%20with%20Excel\Project\employee_data_with_pivot_char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
          <c:y val="0.02882169849250771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0.0453924166400441"/>
          <c:y val="0.11396226074150367"/>
          <c:w val="0.7437881720632177"/>
          <c:h val="0.7874082607143985"/>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23.0</c:v>
                </c:pt>
                <c:pt idx="1">
                  <c:v>33.0</c:v>
                </c:pt>
                <c:pt idx="2">
                  <c:v>29.0</c:v>
                </c:pt>
                <c:pt idx="3">
                  <c:v>25.0</c:v>
                </c:pt>
                <c:pt idx="4">
                  <c:v>28.0</c:v>
                </c:pt>
                <c:pt idx="5">
                  <c:v>21.0</c:v>
                </c:pt>
                <c:pt idx="6">
                  <c:v>29.0</c:v>
                </c:pt>
                <c:pt idx="7">
                  <c:v>25.0</c:v>
                </c:pt>
                <c:pt idx="8">
                  <c:v>31.0</c:v>
                </c:pt>
                <c:pt idx="9">
                  <c:v>22.0</c:v>
                </c:pt>
              </c:numCache>
            </c:numRef>
          </c:val>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11.0</c:v>
                </c:pt>
                <c:pt idx="1">
                  <c:v>14.0</c:v>
                </c:pt>
                <c:pt idx="2">
                  <c:v>12.0</c:v>
                </c:pt>
                <c:pt idx="3">
                  <c:v>14.0</c:v>
                </c:pt>
                <c:pt idx="4">
                  <c:v>13.0</c:v>
                </c:pt>
                <c:pt idx="5">
                  <c:v>12.0</c:v>
                </c:pt>
                <c:pt idx="6">
                  <c:v>12.0</c:v>
                </c:pt>
                <c:pt idx="7">
                  <c:v>18.0</c:v>
                </c:pt>
                <c:pt idx="8">
                  <c:v>14.0</c:v>
                </c:pt>
                <c:pt idx="9">
                  <c:v>12.0</c:v>
                </c:pt>
              </c:numCache>
            </c:numRef>
          </c:val>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89928160"/>
        <c:axId val="-189922720"/>
      </c:barChart>
      <c:catAx>
        <c:axId val="-18992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89922720"/>
        <c:crosses val="autoZero"/>
        <c:auto val="1"/>
        <c:lblAlgn val="ctr"/>
        <c:lblOffset val="100"/>
        <c:noMultiLvlLbl val="0"/>
      </c:catAx>
      <c:valAx>
        <c:axId val="-189922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89928160"/>
        <c:crosses val="autoZero"/>
        <c:crossBetween val="between"/>
      </c:valAx>
      <c:spPr>
        <a:noFill/>
        <a:ln>
          <a:noFill/>
        </a:ln>
        <a:effectLst/>
      </c:spPr>
    </c:plotArea>
    <c:legend>
      <c:legendPos val="r"/>
      <c:layout>
        <c:manualLayout>
          <c:xMode val="edge"/>
          <c:yMode val="edge"/>
          <c:x val="0.7955449482895783"/>
          <c:y val="0.10524889208126093"/>
          <c:w val="0.19809069212410502"/>
          <c:h val="0.789225744372314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smtClean="0"/>
            <a:t>Management</a:t>
          </a:r>
          <a:endParaRPr lang="en-IN" dirty="0"/>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smtClean="0"/>
            <a:t>Managers</a:t>
          </a:r>
          <a:endParaRPr lang="en-IN" dirty="0"/>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smtClean="0"/>
            <a:t>Directors</a:t>
          </a:r>
          <a:endParaRPr lang="en-IN" dirty="0"/>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smtClean="0"/>
            <a:t>Administrators</a:t>
          </a:r>
          <a:endParaRPr lang="en-IN" dirty="0"/>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smtClean="0"/>
            <a:t>Employers</a:t>
          </a:r>
          <a:endParaRPr lang="en-IN" dirty="0"/>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smtClean="0"/>
            <a:t>Employees</a:t>
          </a:r>
          <a:endParaRPr lang="en-IN" dirty="0"/>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smtClean="0"/>
            <a:t>Industries</a:t>
          </a:r>
          <a:endParaRPr lang="en-IN" dirty="0"/>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smtClean="0"/>
            <a:t>Information Technology (IT) Sector</a:t>
          </a:r>
          <a:endParaRPr lang="en-IN" dirty="0"/>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smtClean="0"/>
            <a:t>Accountant</a:t>
          </a:r>
          <a:endParaRPr lang="en-IN" dirty="0"/>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smtClean="0"/>
            <a:t>Developers</a:t>
          </a:r>
          <a:endParaRPr lang="en-IN" dirty="0"/>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smtClean="0"/>
            <a:t>Data</a:t>
          </a:r>
          <a:r>
            <a:rPr lang="en-IN" dirty="0" err="1" smtClean="0"/>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smtClean="0"/>
            <a:t>Network Engineers</a:t>
          </a:r>
          <a:endParaRPr lang="en-IN" dirty="0"/>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IN"/>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IN"/>
        </a:p>
      </dgm:t>
    </dgm:pt>
    <dgm:pt modelId="{167E1891-99AD-4EC8-88DC-85D2AAF94E02}" type="pres">
      <dgm:prSet presAssocID="{EDD9A223-2F0A-4413-BE34-FD859981F300}" presName="parentRect" presStyleLbl="alignNode1" presStyleIdx="0" presStyleCnt="12"/>
      <dgm:spPr/>
      <dgm:t>
        <a:bodyPr/>
        <a:lstStyle/>
        <a:p>
          <a:endParaRPr lang="en-IN"/>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IN"/>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IN"/>
        </a:p>
      </dgm:t>
    </dgm:pt>
    <dgm:pt modelId="{1F515479-34B3-44DC-A4DA-5237A6289477}" type="pres">
      <dgm:prSet presAssocID="{443443C1-AEFD-45E3-A64E-2A39AD47760D}" presName="parentRect" presStyleLbl="alignNode1" presStyleIdx="1" presStyleCnt="12"/>
      <dgm:spPr/>
      <dgm:t>
        <a:bodyPr/>
        <a:lstStyle/>
        <a:p>
          <a:endParaRPr lang="en-IN"/>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IN"/>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IN"/>
        </a:p>
      </dgm:t>
    </dgm:pt>
    <dgm:pt modelId="{4768535A-1C31-4E71-92F3-0E3BCD20D0BB}" type="pres">
      <dgm:prSet presAssocID="{7AE8DD64-F174-4670-A02C-8CF5B406F09C}" presName="parentRect" presStyleLbl="alignNode1" presStyleIdx="2" presStyleCnt="12"/>
      <dgm:spPr/>
      <dgm:t>
        <a:bodyPr/>
        <a:lstStyle/>
        <a:p>
          <a:endParaRPr lang="en-IN"/>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IN"/>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IN"/>
        </a:p>
      </dgm:t>
    </dgm:pt>
    <dgm:pt modelId="{52A9D9C1-3D89-448E-97D6-4790B26C3C96}" type="pres">
      <dgm:prSet presAssocID="{B1F729F8-9083-4658-AF2B-EBF196F935E6}" presName="parentRect" presStyleLbl="alignNode1" presStyleIdx="3" presStyleCnt="12"/>
      <dgm:spPr/>
      <dgm:t>
        <a:bodyPr/>
        <a:lstStyle/>
        <a:p>
          <a:endParaRPr lang="en-IN"/>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IN"/>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IN"/>
        </a:p>
      </dgm:t>
    </dgm:pt>
    <dgm:pt modelId="{83859383-BC55-4FB4-98A1-F7305767DE8C}" type="pres">
      <dgm:prSet presAssocID="{8B2495A1-93C1-4D89-B746-4B6D16D7E599}" presName="parentRect" presStyleLbl="alignNode1" presStyleIdx="4" presStyleCnt="12"/>
      <dgm:spPr/>
      <dgm:t>
        <a:bodyPr/>
        <a:lstStyle/>
        <a:p>
          <a:endParaRPr lang="en-IN"/>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IN"/>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IN"/>
        </a:p>
      </dgm:t>
    </dgm:pt>
    <dgm:pt modelId="{72145CED-2BE1-42F8-9EFE-E4A666FF3023}" type="pres">
      <dgm:prSet presAssocID="{E89D1E16-7183-4B5E-AB59-988E72EBF273}" presName="parentRect" presStyleLbl="alignNode1" presStyleIdx="5" presStyleCnt="12"/>
      <dgm:spPr/>
      <dgm:t>
        <a:bodyPr/>
        <a:lstStyle/>
        <a:p>
          <a:endParaRPr lang="en-IN"/>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IN"/>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IN"/>
        </a:p>
      </dgm:t>
    </dgm:pt>
    <dgm:pt modelId="{89B5095E-64F3-4CB5-8FAB-5885DD112FF6}" type="pres">
      <dgm:prSet presAssocID="{A0FF39A3-B3D8-464A-8FC9-8A27A1AA1FB3}" presName="parentRect" presStyleLbl="alignNode1" presStyleIdx="6" presStyleCnt="12"/>
      <dgm:spPr/>
      <dgm:t>
        <a:bodyPr/>
        <a:lstStyle/>
        <a:p>
          <a:endParaRPr lang="en-IN"/>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IN"/>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IN"/>
        </a:p>
      </dgm:t>
    </dgm:pt>
    <dgm:pt modelId="{C9416A6F-CA96-45C2-83C7-833379E86DED}" type="pres">
      <dgm:prSet presAssocID="{B454D548-C211-4D0D-85C9-31B806A7ABDA}" presName="parentRect" presStyleLbl="alignNode1" presStyleIdx="7" presStyleCnt="12"/>
      <dgm:spPr/>
      <dgm:t>
        <a:bodyPr/>
        <a:lstStyle/>
        <a:p>
          <a:endParaRPr lang="en-IN"/>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IN"/>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IN"/>
        </a:p>
      </dgm:t>
    </dgm:pt>
    <dgm:pt modelId="{0CB9F858-7C9A-490D-B659-433A844F3E1E}" type="pres">
      <dgm:prSet presAssocID="{4E5F6D89-8451-4B31-9143-4FDED5FFA6C3}" presName="parentRect" presStyleLbl="alignNode1" presStyleIdx="8" presStyleCnt="12"/>
      <dgm:spPr/>
      <dgm:t>
        <a:bodyPr/>
        <a:lstStyle/>
        <a:p>
          <a:endParaRPr lang="en-IN"/>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IN"/>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IN"/>
        </a:p>
      </dgm:t>
    </dgm:pt>
    <dgm:pt modelId="{6D88DA7D-5E2D-4ABB-8688-E5E37EA8F27A}" type="pres">
      <dgm:prSet presAssocID="{3BCA344F-0010-41D2-AC77-B6234E856C04}" presName="parentRect" presStyleLbl="alignNode1" presStyleIdx="9" presStyleCnt="12"/>
      <dgm:spPr/>
      <dgm:t>
        <a:bodyPr/>
        <a:lstStyle/>
        <a:p>
          <a:endParaRPr lang="en-IN"/>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IN"/>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IN"/>
        </a:p>
      </dgm:t>
    </dgm:pt>
    <dgm:pt modelId="{9D7C14D5-385C-4206-A987-772372B366A2}" type="pres">
      <dgm:prSet presAssocID="{7DCA8C9B-D974-455B-8204-12CD80D25753}" presName="parentRect" presStyleLbl="alignNode1" presStyleIdx="10" presStyleCnt="12"/>
      <dgm:spPr/>
      <dgm:t>
        <a:bodyPr/>
        <a:lstStyle/>
        <a:p>
          <a:endParaRPr lang="en-IN"/>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IN"/>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IN"/>
        </a:p>
      </dgm:t>
    </dgm:pt>
    <dgm:pt modelId="{0807833F-DF35-4C69-BD78-81F4E36B9035}" type="pres">
      <dgm:prSet presAssocID="{5AFCABF3-D1DE-4130-B607-BF7E07067913}" presName="parentRect" presStyleLbl="alignNode1" presStyleIdx="11" presStyleCnt="12"/>
      <dgm:spPr/>
      <dgm:t>
        <a:bodyPr/>
        <a:lstStyle/>
        <a:p>
          <a:endParaRPr lang="en-IN"/>
        </a:p>
      </dgm:t>
    </dgm:pt>
    <dgm:pt modelId="{1F1BF54C-2314-431E-81D1-1697F1CED7C0}" type="pres">
      <dgm:prSet presAssocID="{5AFCABF3-D1DE-4130-B607-BF7E07067913}" presName="adorn" presStyleLbl="fgAccFollowNode1" presStyleIdx="11" presStyleCnt="12"/>
      <dgm:spPr/>
    </dgm:pt>
  </dgm:ptLst>
  <dgm:cxnLst>
    <dgm:cxn modelId="{93FF9AA8-91F5-433F-B8B7-9FB90071486A}" type="presOf" srcId="{B454D548-C211-4D0D-85C9-31B806A7ABDA}" destId="{B19C58D7-31B5-499E-B031-6A3B7D92948F}"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6B9C7EE8-6369-4C59-8199-A30B43FD00F8}" type="presOf" srcId="{A0FF39A3-B3D8-464A-8FC9-8A27A1AA1FB3}" destId="{89B5095E-64F3-4CB5-8FAB-5885DD112FF6}" srcOrd="1"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1FDD8D93-01A4-4FB8-A4BC-59A2465B7B70}" type="presOf" srcId="{1DB84C58-AF48-4266-A067-98A81713CBE6}" destId="{2B9FB107-A10B-4CEE-959B-2B72D303CFB7}"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76E08717-1D1D-4D5D-86CA-57F8C18525BE}" type="presOf" srcId="{443443C1-AEFD-45E3-A64E-2A39AD47760D}" destId="{1F515479-34B3-44DC-A4DA-5237A6289477}" srcOrd="1" destOrd="0" presId="urn:microsoft.com/office/officeart/2005/8/layout/bList2"/>
    <dgm:cxn modelId="{3BD67A3B-51B6-4B3F-98FF-F2AA13B33A55}" srcId="{D6A643DA-A35E-4AAF-81CA-201C87BF20D3}" destId="{EDD9A223-2F0A-4413-BE34-FD859981F300}" srcOrd="0" destOrd="0" parTransId="{4696AA52-F1EF-4529-BB45-3FA764AF8190}" sibTransId="{5E9F1239-2298-46FF-A6F7-6D172682A041}"/>
    <dgm:cxn modelId="{6B5E3523-971D-40BF-A8BF-8F489DE5682D}" srcId="{D6A643DA-A35E-4AAF-81CA-201C87BF20D3}" destId="{E89D1E16-7183-4B5E-AB59-988E72EBF273}" srcOrd="5" destOrd="0" parTransId="{FBB5584A-853E-4761-AD7F-23785DB04EBC}" sibTransId="{4FFBDA27-E36F-4D19-9E26-E3ECB00E8E7E}"/>
    <dgm:cxn modelId="{FF711840-670C-4AF2-AA98-88818ABFFAE1}" type="presOf" srcId="{7DCA8C9B-D974-455B-8204-12CD80D25753}" destId="{D83894F5-8BBC-4ED3-AEC9-A9AD896F504F}" srcOrd="0" destOrd="0" presId="urn:microsoft.com/office/officeart/2005/8/layout/bList2"/>
    <dgm:cxn modelId="{8F51A4C1-7660-48B2-80C3-1650D211BD10}" type="presOf" srcId="{C2F543DF-946F-41CD-AFC0-B7B6BE74FAA5}" destId="{878021FD-B43E-4999-AE09-3293427F4637}" srcOrd="0"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82F0FD3F-D90B-46A4-B7E8-C580D616C812}" type="presOf" srcId="{7AE8DD64-F174-4670-A02C-8CF5B406F09C}" destId="{4768535A-1C31-4E71-92F3-0E3BCD20D0BB}" srcOrd="1" destOrd="0" presId="urn:microsoft.com/office/officeart/2005/8/layout/bList2"/>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9C938C9-59FA-4F3D-83F9-B32E459D593F}" type="presOf" srcId="{A0FF39A3-B3D8-464A-8FC9-8A27A1AA1FB3}" destId="{78C432C4-5410-4DA6-BC9A-0B252A1D8F7D}" srcOrd="0"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0B6F4B69-3E10-4D51-A712-9E9AC5882880}" type="presOf" srcId="{B1F729F8-9083-4658-AF2B-EBF196F935E6}" destId="{52A9D9C1-3D89-448E-97D6-4790B26C3C96}" srcOrd="1"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B00AF66A-5762-469B-A674-F86BD6237B5C}" srcId="{D6A643DA-A35E-4AAF-81CA-201C87BF20D3}" destId="{4E5F6D89-8451-4B31-9143-4FDED5FFA6C3}" srcOrd="8" destOrd="0" parTransId="{AE12CAAB-4DB4-459B-912C-7177530D5A32}" sibTransId="{FBEC4206-3437-4D1D-802B-78A3EAC9BA7D}"/>
    <dgm:cxn modelId="{9AE9A72D-2279-4D84-8DDC-C5025C762E1D}" type="presOf" srcId="{1AC3C409-05FC-45CB-BEAA-31125AF25398}" destId="{5C81CBEF-8116-4B69-88FC-2DF9D5214FB2}"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62E7C371-6842-4D4C-9839-76E74896942E}" type="presOf" srcId="{7AE8DD64-F174-4670-A02C-8CF5B406F09C}" destId="{90618A9D-F7A4-4167-9E72-95E809327F3B}"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0E2FC734-5FBD-4399-86D4-EB176A74D06C}" srcId="{D6A643DA-A35E-4AAF-81CA-201C87BF20D3}" destId="{443443C1-AEFD-45E3-A64E-2A39AD47760D}" srcOrd="1" destOrd="0" parTransId="{7902AF17-254E-4169-9617-AE5C7C591FFA}" sibTransId="{C2F543DF-946F-41CD-AFC0-B7B6BE74FAA5}"/>
    <dgm:cxn modelId="{1C60FDFF-C6DD-4C81-A3D0-1AF5BE3EBF5B}" type="presOf" srcId="{E89D1E16-7183-4B5E-AB59-988E72EBF273}" destId="{72145CED-2BE1-42F8-9EFE-E4A666FF3023}" srcOrd="1" destOrd="0" presId="urn:microsoft.com/office/officeart/2005/8/layout/bList2"/>
    <dgm:cxn modelId="{8B9570FC-0D04-41F0-9B18-6018D483D4E9}" srcId="{D6A643DA-A35E-4AAF-81CA-201C87BF20D3}" destId="{5AFCABF3-D1DE-4130-B607-BF7E07067913}" srcOrd="11" destOrd="0" parTransId="{EFA26470-AABD-4E04-B143-6F1772B8333F}" sibTransId="{6CD0987C-02F3-430E-8975-B535C99104AD}"/>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ABB75010-E7DF-4DEE-8E5A-53C501BC8F63}" srcId="{D6A643DA-A35E-4AAF-81CA-201C87BF20D3}" destId="{7AE8DD64-F174-4670-A02C-8CF5B406F09C}" srcOrd="2" destOrd="0" parTransId="{DB3DDED4-8F35-4FC7-AF72-42BA3DF1BAB7}" sibTransId="{1DB84C58-AF48-4266-A067-98A81713CBE6}"/>
    <dgm:cxn modelId="{6E0ED56A-F3B6-4032-BF75-8BC8E9D33FBC}" srcId="{D6A643DA-A35E-4AAF-81CA-201C87BF20D3}" destId="{3BCA344F-0010-41D2-AC77-B6234E856C04}" srcOrd="9" destOrd="0" parTransId="{E9A63A58-1E51-48A6-B5F5-0CACE71998F5}" sibTransId="{109207D9-EA6C-4785-AA33-FBEF14B49EFB}"/>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828800" y="209550"/>
            <a:ext cx="7696200" cy="533401"/>
          </a:xfrm>
        </p:spPr>
        <p:txBody>
          <a:bodyPr/>
          <a:p>
            <a:r>
              <a:rPr b="1" dirty="0" sz="3600" lang="en-IN" smtClean="0">
                <a:latin typeface="Times New Roman" panose="02020603050405020304" pitchFamily="18" charset="0"/>
                <a:cs typeface="Times New Roman" panose="02020603050405020304" pitchFamily="18" charset="0"/>
              </a:rPr>
              <a:t>Employee Data Analysis using Excel</a:t>
            </a:r>
            <a:endParaRPr b="1" dirty="0" sz="3600" lang="en-IN">
              <a:latin typeface="Times New Roman" panose="02020603050405020304" pitchFamily="18" charset="0"/>
              <a:cs typeface="Times New Roman" panose="02020603050405020304" pitchFamily="18" charset="0"/>
            </a:endParaRPr>
          </a:p>
        </p:txBody>
      </p:sp>
      <p:sp>
        <p:nvSpPr>
          <p:cNvPr id="1048601" name="object 11"/>
          <p:cNvSpPr txBox="1">
            <a:spLocks noGrp="1"/>
          </p:cNvSpPr>
          <p:nvPr>
            <p:ph type="sldNum" sz="quarter" idx="7"/>
          </p:nvPr>
        </p:nvSpPr>
        <p:spPr>
          <a:xfrm>
            <a:off x="11353418" y="6473337"/>
            <a:ext cx="151129" cy="165100"/>
          </a:xfrm>
        </p:spPr>
        <p:txBody>
          <a:bodyPr/>
          <a:p>
            <a:fld id="{81D60167-4931-47E6-BA6A-407CBD079E47}" type="slidenum">
              <a:rPr lang="en-IN" smtClean="0"/>
              <a:t>1</a:t>
            </a:fld>
            <a:endParaRPr dirty="0" lang="en-IN"/>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1219200" y="2808744"/>
            <a:ext cx="8924926" cy="2936241"/>
          </a:xfrm>
          <a:prstGeom prst="rect"/>
          <a:noFill/>
        </p:spPr>
        <p:txBody>
          <a:bodyPr rtlCol="0" wrap="square">
            <a:spAutoFit/>
          </a:bodyPr>
          <a:p>
            <a:r>
              <a:rPr b="1" dirty="0" sz="2400" lang="en-US"/>
              <a:t>STUDENT NAME</a:t>
            </a:r>
            <a:r>
              <a:rPr b="1" dirty="0" sz="2400" lang="en-US" smtClean="0"/>
              <a:t>:</a:t>
            </a:r>
            <a:r>
              <a:rPr dirty="0" sz="2400" lang="en-US" smtClean="0"/>
              <a:t> </a:t>
            </a:r>
            <a:r>
              <a:rPr dirty="0" sz="2400" lang="en-US" smtClean="0"/>
              <a:t>S</a:t>
            </a:r>
            <a:r>
              <a:rPr dirty="0" sz="2400" lang="en-US" smtClean="0"/>
              <a:t>A</a:t>
            </a:r>
            <a:r>
              <a:rPr dirty="0" sz="2400" lang="en-US" smtClean="0"/>
              <a:t>N</a:t>
            </a:r>
            <a:r>
              <a:rPr dirty="0" sz="2400" lang="en-US" smtClean="0"/>
              <a:t>D</a:t>
            </a:r>
            <a:r>
              <a:rPr dirty="0" sz="2400" lang="en-US" smtClean="0"/>
              <a:t>H</a:t>
            </a:r>
            <a:r>
              <a:rPr dirty="0" sz="2400" lang="en-US" smtClean="0"/>
              <a:t>Y</a:t>
            </a:r>
            <a:r>
              <a:rPr dirty="0" sz="2400" lang="en-US" smtClean="0"/>
              <a:t>A</a:t>
            </a:r>
            <a:r>
              <a:rPr dirty="0" sz="2400" lang="en-US" smtClean="0"/>
              <a:t> </a:t>
            </a:r>
            <a:r>
              <a:rPr dirty="0" sz="2400" lang="en-US" smtClean="0"/>
              <a:t>A</a:t>
            </a:r>
            <a:endParaRPr dirty="0" sz="2400" lang="en-US"/>
          </a:p>
          <a:p>
            <a:r>
              <a:rPr b="1" dirty="0" sz="2400" lang="en-US" smtClean="0"/>
              <a:t>ROLL </a:t>
            </a:r>
            <a:r>
              <a:rPr b="1" dirty="0" sz="2400" lang="en-US"/>
              <a:t>NO</a:t>
            </a:r>
            <a:r>
              <a:rPr b="1" sz="2400" lang="en-US" smtClean="0"/>
              <a:t>: </a:t>
            </a:r>
            <a:r>
              <a:rPr sz="2400" lang="en-US" smtClean="0"/>
              <a:t>22BC</a:t>
            </a:r>
            <a:r>
              <a:rPr sz="2400" lang="en-US" smtClean="0"/>
              <a:t>5</a:t>
            </a:r>
            <a:r>
              <a:rPr sz="2400" lang="en-US" smtClean="0"/>
              <a:t>5</a:t>
            </a:r>
            <a:endParaRPr dirty="0" sz="2400" lang="en-US" smtClean="0"/>
          </a:p>
          <a:p>
            <a:r>
              <a:rPr b="1" dirty="0" sz="2400" lang="en-US" smtClean="0"/>
              <a:t>REGISTER NUMBER: </a:t>
            </a:r>
            <a:r>
              <a:rPr dirty="0" sz="2400" lang="en-US" smtClean="0"/>
              <a:t>312218</a:t>
            </a:r>
            <a:r>
              <a:rPr dirty="0" sz="2400" lang="en-US" smtClean="0"/>
              <a:t>9</a:t>
            </a:r>
            <a:r>
              <a:rPr dirty="0" sz="2400" lang="en-US" smtClean="0"/>
              <a:t>4</a:t>
            </a:r>
            <a:r>
              <a:rPr dirty="0" sz="2400" lang="en-US" smtClean="0"/>
              <a:t>1</a:t>
            </a:r>
            <a:endParaRPr dirty="0" sz="2400" lang="en-US" smtClean="0"/>
          </a:p>
          <a:p>
            <a:r>
              <a:rPr b="1" dirty="0" sz="2400" lang="en-US" smtClean="0"/>
              <a:t>NAAN MUDHALVAN ID:</a:t>
            </a:r>
            <a:r>
              <a:rPr b="0" dirty="0" sz="2400" lang="en-US" smtClean="0"/>
              <a:t>F</a:t>
            </a:r>
            <a:r>
              <a:rPr b="0" dirty="0" sz="2400" lang="en-US" smtClean="0"/>
              <a:t>1</a:t>
            </a:r>
            <a:r>
              <a:rPr b="0" dirty="0" sz="2400" lang="en-US" smtClean="0"/>
              <a:t>8</a:t>
            </a:r>
            <a:r>
              <a:rPr b="0" dirty="0" sz="2400" lang="en-US" smtClean="0"/>
              <a:t>E</a:t>
            </a:r>
            <a:r>
              <a:rPr b="0" dirty="0" sz="2400" lang="en-US" smtClean="0"/>
              <a:t>6</a:t>
            </a:r>
            <a:r>
              <a:rPr b="0" dirty="0" sz="2400" lang="en-US" smtClean="0"/>
              <a:t>7</a:t>
            </a:r>
            <a:r>
              <a:rPr b="0" dirty="0" sz="2400" lang="en-US" smtClean="0"/>
              <a:t>4</a:t>
            </a:r>
            <a:r>
              <a:rPr b="0" dirty="0" sz="2400" lang="en-US" smtClean="0"/>
              <a:t>1</a:t>
            </a:r>
            <a:r>
              <a:rPr b="0" dirty="0" sz="2400" lang="en-US" smtClean="0"/>
              <a:t>8</a:t>
            </a:r>
            <a:r>
              <a:rPr b="0" dirty="0" sz="2400" lang="en-US" smtClean="0"/>
              <a:t>4</a:t>
            </a:r>
            <a:r>
              <a:rPr b="0" dirty="0" sz="2400" lang="en-US" smtClean="0"/>
              <a:t>F</a:t>
            </a:r>
            <a:r>
              <a:rPr b="0" dirty="0" sz="2400" lang="en-US" smtClean="0"/>
              <a:t>C</a:t>
            </a:r>
            <a:r>
              <a:rPr b="0" dirty="0" sz="2400" lang="en-US" smtClean="0"/>
              <a:t>2</a:t>
            </a:r>
            <a:r>
              <a:rPr b="0" dirty="0" sz="2400" lang="en-US" smtClean="0"/>
              <a:t>9</a:t>
            </a:r>
            <a:r>
              <a:rPr b="0" dirty="0" sz="2400" lang="en-US" smtClean="0"/>
              <a:t>0</a:t>
            </a:r>
            <a:r>
              <a:rPr b="0" dirty="0" sz="2400" lang="en-US" smtClean="0"/>
              <a:t>B</a:t>
            </a:r>
            <a:r>
              <a:rPr b="0" dirty="0" sz="2400" lang="en-US" smtClean="0"/>
              <a:t>2</a:t>
            </a:r>
            <a:r>
              <a:rPr b="0" dirty="0" sz="2400" lang="en-US" smtClean="0"/>
              <a:t>7</a:t>
            </a:r>
            <a:r>
              <a:rPr b="0" dirty="0" sz="2400" lang="en-US" smtClean="0"/>
              <a:t>0</a:t>
            </a:r>
            <a:r>
              <a:rPr b="0" dirty="0" sz="2400" lang="en-US" smtClean="0"/>
              <a:t>4</a:t>
            </a:r>
            <a:r>
              <a:rPr b="0" dirty="0" sz="2400" lang="en-US" smtClean="0"/>
              <a:t>3</a:t>
            </a:r>
            <a:r>
              <a:rPr b="0" dirty="0" sz="2400" lang="en-US" smtClean="0"/>
              <a:t>B</a:t>
            </a:r>
            <a:r>
              <a:rPr b="0" dirty="0" sz="2400" lang="en-US" smtClean="0"/>
              <a:t>5</a:t>
            </a:r>
            <a:r>
              <a:rPr b="0" dirty="0" sz="2400" lang="en-US" smtClean="0"/>
              <a:t>4</a:t>
            </a:r>
            <a:r>
              <a:rPr b="0" dirty="0" sz="2400" lang="en-US" smtClean="0"/>
              <a:t>9</a:t>
            </a:r>
            <a:r>
              <a:rPr b="0" dirty="0" sz="2400" lang="en-US" smtClean="0"/>
              <a:t>3</a:t>
            </a:r>
            <a:r>
              <a:rPr b="0" dirty="0" sz="2400" lang="en-US" smtClean="0"/>
              <a:t>E</a:t>
            </a:r>
            <a:r>
              <a:rPr b="0" dirty="0" sz="2400" lang="en-US" smtClean="0"/>
              <a:t>A</a:t>
            </a:r>
            <a:r>
              <a:rPr b="0" dirty="0" sz="2400" lang="en-US" smtClean="0"/>
              <a:t>E</a:t>
            </a:r>
            <a:r>
              <a:rPr b="0" dirty="0" sz="2400" lang="en-US" smtClean="0"/>
              <a:t>8</a:t>
            </a:r>
            <a:r>
              <a:rPr b="0" dirty="0" sz="2400" lang="en-US" smtClean="0"/>
              <a:t>5</a:t>
            </a:r>
            <a:r>
              <a:rPr b="0" dirty="0" sz="2400" lang="en-US" smtClean="0"/>
              <a:t>D</a:t>
            </a:r>
            <a:endParaRPr dirty="0" sz="2400" lang="en-US" smtClean="0"/>
          </a:p>
          <a:p>
            <a:r>
              <a:rPr b="1" dirty="0" sz="2400" lang="en-US" smtClean="0"/>
              <a:t>DEPARTMENT: </a:t>
            </a:r>
            <a:r>
              <a:rPr dirty="0" sz="2400" lang="en-US" smtClean="0"/>
              <a:t>B.COM (COMMERCE)</a:t>
            </a:r>
            <a:endParaRPr dirty="0" sz="2400" lang="en-US"/>
          </a:p>
          <a:p>
            <a:r>
              <a:rPr b="1" dirty="0" sz="2400" lang="en-US" smtClean="0"/>
              <a:t>COLLEGE:</a:t>
            </a:r>
            <a:r>
              <a:rPr dirty="0" sz="2400" lang="en-US" smtClean="0"/>
              <a:t> AVICHI COLLEGE OF ARTS AND SCIENCE, VIRUGAMBAKKAM</a:t>
            </a: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9378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lang="en-US" spc="20" u="sng"/>
              <a:t>"</a:t>
            </a:r>
            <a:r>
              <a:rPr dirty="0" sz="4400" spc="10" u="sng"/>
              <a:t>WOW</a:t>
            </a:r>
            <a:r>
              <a:rPr dirty="0" sz="4400" lang="en-US" spc="10" u="sng"/>
              <a:t>"</a:t>
            </a:r>
            <a:r>
              <a:rPr dirty="0" sz="4400" spc="85" u="sng"/>
              <a:t> </a:t>
            </a:r>
            <a:r>
              <a:rPr dirty="0" sz="4400" spc="10" u="sng"/>
              <a:t>IN</a:t>
            </a:r>
            <a:r>
              <a:rPr dirty="0" sz="4400" spc="-5" u="sng"/>
              <a:t> </a:t>
            </a:r>
            <a:r>
              <a:rPr dirty="0" sz="4400" spc="15" u="sng"/>
              <a:t>OUR</a:t>
            </a:r>
            <a:r>
              <a:rPr dirty="0" sz="4400" spc="-10" u="sng"/>
              <a:t> </a:t>
            </a:r>
            <a:r>
              <a:rPr dirty="0" sz="4400" spc="20" u="sng"/>
              <a:t>SOLUTION</a:t>
            </a:r>
            <a:endParaRPr dirty="0" sz="4400" u="sng"/>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TextBox 9"/>
          <p:cNvSpPr txBox="1"/>
          <p:nvPr/>
        </p:nvSpPr>
        <p:spPr>
          <a:xfrm>
            <a:off x="893762" y="1417422"/>
            <a:ext cx="8172450" cy="2021841"/>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a:t>
            </a:r>
            <a:r>
              <a:rPr dirty="0" sz="3200" lang="en-IN" smtClean="0">
                <a:latin typeface="Times New Roman" panose="02020603050405020304" pitchFamily="18" charset="0"/>
                <a:cs typeface="Times New Roman" panose="02020603050405020304" pitchFamily="18" charset="0"/>
              </a:rPr>
              <a:t>:  </a:t>
            </a:r>
            <a:r>
              <a:rPr b="1" dirty="0" sz="3200" lang="en-IN">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4" name="object 8"/>
          <p:cNvSpPr txBox="1"/>
          <p:nvPr/>
        </p:nvSpPr>
        <p:spPr>
          <a:xfrm>
            <a:off x="752475" y="146046"/>
            <a:ext cx="3303904" cy="1461135"/>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TextBox 9"/>
          <p:cNvSpPr txBox="1"/>
          <p:nvPr/>
        </p:nvSpPr>
        <p:spPr>
          <a:xfrm>
            <a:off x="457201" y="973663"/>
            <a:ext cx="9448800" cy="6377940"/>
          </a:xfrm>
          <a:prstGeom prst="rect"/>
          <a:noFill/>
        </p:spPr>
        <p:txBody>
          <a:bodyPr rtlCol="0" wrap="square">
            <a:spAutoFit/>
          </a:bodyPr>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Data </a:t>
            </a:r>
            <a:r>
              <a:rPr b="1" dirty="0" sz="2800" lang="en-IN">
                <a:latin typeface="Times New Roman" panose="02020603050405020304" pitchFamily="18" charset="0"/>
                <a:cs typeface="Times New Roman" panose="02020603050405020304" pitchFamily="18" charset="0"/>
              </a:rPr>
              <a:t>Preparation</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Compile </a:t>
            </a:r>
            <a:r>
              <a:rPr dirty="0" sz="2800" lang="en-IN">
                <a:latin typeface="Times New Roman" panose="02020603050405020304" pitchFamily="18" charset="0"/>
                <a:cs typeface="Times New Roman" panose="02020603050405020304" pitchFamily="18" charset="0"/>
              </a:rPr>
              <a:t>employee performance data from various sources, such as performance reviews, productivity metrics, and attendance records</a:t>
            </a:r>
            <a:r>
              <a:rPr dirty="0" sz="2800" lang="en-IN" smtClean="0">
                <a:latin typeface="Times New Roman" panose="02020603050405020304" pitchFamily="18" charset="0"/>
                <a:cs typeface="Times New Roman" panose="02020603050405020304" pitchFamily="18" charset="0"/>
              </a:rPr>
              <a:t>. Ensure </a:t>
            </a:r>
            <a:r>
              <a:rPr dirty="0" sz="2800" lang="en-IN">
                <a:latin typeface="Times New Roman" panose="02020603050405020304" pitchFamily="18" charset="0"/>
                <a:cs typeface="Times New Roman" panose="02020603050405020304" pitchFamily="18" charset="0"/>
              </a:rPr>
              <a:t>data is clean and structured, with relevant fields such as employee names, performance scores, departments, and review periods</a:t>
            </a:r>
            <a:r>
              <a:rPr dirty="0" sz="2800" lang="en-IN" smtClean="0">
                <a:latin typeface="Times New Roman" panose="02020603050405020304" pitchFamily="18" charset="0"/>
                <a:cs typeface="Times New Roman" panose="02020603050405020304" pitchFamily="18" charset="0"/>
              </a:rPr>
              <a:t>.</a:t>
            </a:r>
          </a:p>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Creating </a:t>
            </a:r>
            <a:r>
              <a:rPr b="1" dirty="0" sz="2800" lang="en-IN">
                <a:latin typeface="Times New Roman" panose="02020603050405020304" pitchFamily="18" charset="0"/>
                <a:cs typeface="Times New Roman" panose="02020603050405020304" pitchFamily="18" charset="0"/>
              </a:rPr>
              <a:t>Pivot Tables</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Use </a:t>
            </a:r>
            <a:r>
              <a:rPr dirty="0" sz="2800" lang="en-IN">
                <a:latin typeface="Times New Roman" panose="02020603050405020304" pitchFamily="18" charset="0"/>
                <a:cs typeface="Times New Roman" panose="02020603050405020304" pitchFamily="18" charset="0"/>
              </a:rPr>
              <a:t>Pivot Tables to aggregate and summarize performance data. Key features </a:t>
            </a:r>
            <a:r>
              <a:rPr dirty="0" sz="2800" lang="en-IN" smtClean="0">
                <a:latin typeface="Times New Roman" panose="02020603050405020304" pitchFamily="18" charset="0"/>
                <a:cs typeface="Times New Roman" panose="02020603050405020304" pitchFamily="18" charset="0"/>
              </a:rPr>
              <a:t>include</a:t>
            </a:r>
            <a:r>
              <a:rPr dirty="0" sz="2800" lang="en-IN">
                <a:latin typeface="Times New Roman" panose="02020603050405020304" pitchFamily="18" charset="0"/>
                <a:cs typeface="Times New Roman" panose="02020603050405020304" pitchFamily="18" charset="0"/>
              </a:rPr>
              <a:t>,</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Rows </a:t>
            </a:r>
            <a:r>
              <a:rPr b="1" dirty="0" sz="2800" i="1" lang="en-IN">
                <a:latin typeface="Times New Roman" panose="02020603050405020304" pitchFamily="18" charset="0"/>
                <a:cs typeface="Times New Roman" panose="02020603050405020304" pitchFamily="18" charset="0"/>
              </a:rPr>
              <a:t>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b="1"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t>
            </a:r>
            <a:r>
              <a:rPr dirty="0" sz="2800" lang="en-IN" err="1">
                <a:latin typeface="Times New Roman" panose="02020603050405020304" pitchFamily="18" charset="0"/>
                <a:cs typeface="Times New Roman" panose="02020603050405020304" pitchFamily="18" charset="0"/>
              </a:rPr>
              <a:t>analyze</a:t>
            </a:r>
            <a:r>
              <a:rPr dirty="0" sz="2800" lang="en-IN">
                <a:latin typeface="Times New Roman" panose="02020603050405020304" pitchFamily="18" charset="0"/>
                <a:cs typeface="Times New Roman" panose="02020603050405020304" pitchFamily="18" charset="0"/>
              </a:rPr>
              <a:t> performance metrics (e.g., average scores, total hours worked</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Filters</a:t>
            </a:r>
            <a:r>
              <a:rPr b="1" dirty="0" sz="2800" i="1" lang="en-IN">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Apply filters to focus on specific subsets of data (e.g., high performers, specific departments</a:t>
            </a:r>
            <a:r>
              <a:rPr dirty="0" sz="2800" lang="en-IN" smtClean="0">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9" name="object 8"/>
          <p:cNvSpPr txBox="1"/>
          <p:nvPr/>
        </p:nvSpPr>
        <p:spPr>
          <a:xfrm>
            <a:off x="752475" y="146046"/>
            <a:ext cx="3303904" cy="1461135"/>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381000" y="982341"/>
            <a:ext cx="9331325" cy="5400040"/>
          </a:xfrm>
          <a:prstGeom prst="rect"/>
          <a:noFill/>
        </p:spPr>
        <p:txBody>
          <a:bodyPr rtlCol="0" wrap="square">
            <a:spAutoFit/>
          </a:bodyPr>
          <a:p>
            <a:pPr algn="just"/>
            <a:r>
              <a:rPr b="1" dirty="0" sz="3200" lang="en-IN" smtClean="0">
                <a:latin typeface="Times New Roman" panose="02020603050405020304" pitchFamily="18" charset="0"/>
                <a:cs typeface="Times New Roman" panose="02020603050405020304" pitchFamily="18" charset="0"/>
              </a:rPr>
              <a:t>3. Analysis </a:t>
            </a:r>
            <a:r>
              <a:rPr b="1" dirty="0" sz="3200" lang="en-IN">
                <a:latin typeface="Times New Roman" panose="02020603050405020304" pitchFamily="18" charset="0"/>
                <a:cs typeface="Times New Roman" panose="02020603050405020304" pitchFamily="18" charset="0"/>
              </a:rPr>
              <a:t>and Visualization</a:t>
            </a:r>
            <a:r>
              <a:rPr b="1" dirty="0" sz="3200" lang="en-IN" smtClean="0">
                <a:latin typeface="Times New Roman" panose="02020603050405020304" pitchFamily="18" charset="0"/>
                <a:cs typeface="Times New Roman" panose="02020603050405020304" pitchFamily="18" charset="0"/>
              </a:rPr>
              <a:t>: </a:t>
            </a:r>
            <a:r>
              <a:rPr dirty="0" sz="3200" lang="en-IN" smtClean="0">
                <a:latin typeface="Times New Roman" panose="02020603050405020304" pitchFamily="18" charset="0"/>
                <a:cs typeface="Times New Roman" panose="02020603050405020304" pitchFamily="18" charset="0"/>
              </a:rPr>
              <a:t>Generate </a:t>
            </a:r>
            <a:r>
              <a:rPr dirty="0" sz="3200" lang="en-IN">
                <a:latin typeface="Times New Roman" panose="02020603050405020304" pitchFamily="18" charset="0"/>
                <a:cs typeface="Times New Roman" panose="02020603050405020304" pitchFamily="18" charset="0"/>
              </a:rPr>
              <a:t>Pivot Charts to visually represent performance trends and comparisons</a:t>
            </a:r>
            <a:r>
              <a:rPr dirty="0" sz="3200" lang="en-IN" smtClean="0">
                <a:latin typeface="Times New Roman" panose="02020603050405020304" pitchFamily="18" charset="0"/>
                <a:cs typeface="Times New Roman" panose="02020603050405020304" pitchFamily="18" charset="0"/>
              </a:rPr>
              <a:t>. Create </a:t>
            </a:r>
            <a:r>
              <a:rPr dirty="0" sz="3200" lang="en-IN">
                <a:latin typeface="Times New Roman" panose="02020603050405020304" pitchFamily="18" charset="0"/>
                <a:cs typeface="Times New Roman" panose="02020603050405020304" pitchFamily="18" charset="0"/>
              </a:rPr>
              <a:t>dashboards for an at-a-glance overview of key performance indicators.</a:t>
            </a:r>
          </a:p>
          <a:p>
            <a:pPr algn="just"/>
            <a:endParaRPr dirty="0" sz="3200" lang="en-IN" smtClean="0">
              <a:latin typeface="Times New Roman" panose="02020603050405020304" pitchFamily="18" charset="0"/>
              <a:cs typeface="Times New Roman" panose="02020603050405020304" pitchFamily="18" charset="0"/>
            </a:endParaRPr>
          </a:p>
          <a:p>
            <a:pPr algn="just"/>
            <a:r>
              <a:rPr b="1" dirty="0" sz="3200" lang="en-IN" smtClean="0">
                <a:latin typeface="Times New Roman" panose="02020603050405020304" pitchFamily="18" charset="0"/>
                <a:cs typeface="Times New Roman" panose="02020603050405020304" pitchFamily="18" charset="0"/>
              </a:rPr>
              <a:t>4. Insights </a:t>
            </a:r>
            <a:r>
              <a:rPr b="1" dirty="0" sz="3200" lang="en-IN">
                <a:latin typeface="Times New Roman" panose="02020603050405020304" pitchFamily="18" charset="0"/>
                <a:cs typeface="Times New Roman" panose="02020603050405020304" pitchFamily="18" charset="0"/>
              </a:rPr>
              <a:t>and Recommendations</a:t>
            </a:r>
            <a:r>
              <a:rPr b="1" dirty="0" sz="3200" lang="en-IN" smtClean="0">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 Identify </a:t>
            </a:r>
            <a:r>
              <a:rPr dirty="0" sz="3200" lang="en-IN">
                <a:latin typeface="Times New Roman" panose="02020603050405020304" pitchFamily="18" charset="0"/>
                <a:cs typeface="Times New Roman" panose="02020603050405020304" pitchFamily="18" charset="0"/>
              </a:rPr>
              <a:t>patterns and anomalies in employee performance</a:t>
            </a:r>
            <a:r>
              <a:rPr dirty="0" sz="3200" lang="en-IN" smtClean="0">
                <a:latin typeface="Times New Roman" panose="02020603050405020304" pitchFamily="18" charset="0"/>
                <a:cs typeface="Times New Roman" panose="02020603050405020304" pitchFamily="18" charset="0"/>
              </a:rPr>
              <a:t>. Generate </a:t>
            </a:r>
            <a:r>
              <a:rPr dirty="0" sz="3200" lang="en-IN">
                <a:latin typeface="Times New Roman" panose="02020603050405020304" pitchFamily="18" charset="0"/>
                <a:cs typeface="Times New Roman" panose="02020603050405020304" pitchFamily="18" charset="0"/>
              </a:rPr>
              <a:t>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u="sng"/>
              <a:t>R</a:t>
            </a:r>
            <a:r>
              <a:rPr dirty="0" spc="-40" u="sng"/>
              <a:t>E</a:t>
            </a:r>
            <a:r>
              <a:rPr dirty="0" spc="15" u="sng"/>
              <a:t>S</a:t>
            </a:r>
            <a:r>
              <a:rPr dirty="0" spc="-30" u="sng"/>
              <a:t>U</a:t>
            </a:r>
            <a:r>
              <a:rPr dirty="0" spc="-405" u="sng"/>
              <a:t>L</a:t>
            </a:r>
            <a:r>
              <a:rPr dirty="0" u="sng"/>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5" name="Chart 7"/>
          <p:cNvGraphicFramePr>
            <a:graphicFrameLocks/>
          </p:cNvGraphicFramePr>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object 7"/>
          <p:cNvSpPr txBox="1"/>
          <p:nvPr/>
        </p:nvSpPr>
        <p:spPr>
          <a:xfrm>
            <a:off x="762000" y="228600"/>
            <a:ext cx="4578668" cy="752129"/>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smtClean="0"/>
              <a:t>CONCLUSION</a:t>
            </a:r>
            <a:endParaRPr dirty="0" kern="0" lang="en-IN" u="sng"/>
          </a:p>
        </p:txBody>
      </p:sp>
      <p:sp>
        <p:nvSpPr>
          <p:cNvPr id="1048685" name="TextBox 4"/>
          <p:cNvSpPr txBox="1"/>
          <p:nvPr/>
        </p:nvSpPr>
        <p:spPr>
          <a:xfrm>
            <a:off x="609600" y="1137572"/>
            <a:ext cx="9296400" cy="5781040"/>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r>
              <a:rPr dirty="0" sz="2400" lang="en-IN" smtClean="0">
                <a:latin typeface="Times New Roman" panose="02020603050405020304" pitchFamily="18" charset="0"/>
                <a:cs typeface="Times New Roman" panose="02020603050405020304" pitchFamily="18" charset="0"/>
              </a:rPr>
              <a:t>. Key Points: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Enhanced </a:t>
            </a:r>
            <a:r>
              <a:rPr dirty="0" sz="2400" lang="en-IN">
                <a:latin typeface="Times New Roman" panose="02020603050405020304" pitchFamily="18" charset="0"/>
                <a:cs typeface="Times New Roman" panose="02020603050405020304" pitchFamily="18" charset="0"/>
              </a:rPr>
              <a:t>Data </a:t>
            </a:r>
            <a:r>
              <a:rPr dirty="0" sz="2400" lang="en-IN" smtClean="0">
                <a:latin typeface="Times New Roman" panose="02020603050405020304" pitchFamily="18" charset="0"/>
                <a:cs typeface="Times New Roman" panose="02020603050405020304" pitchFamily="18" charset="0"/>
              </a:rPr>
              <a:t>Organization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Improved Decision-Making</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Effective Visualization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Time Efficiency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Problem </a:t>
            </a:r>
            <a:r>
              <a:rPr b="0" dirty="0" sz="2800" i="0" lang="en-US">
                <a:solidFill>
                  <a:srgbClr val="0D0D0D"/>
                </a:solidFill>
                <a:effectLst/>
                <a:latin typeface="Times New Roman" panose="02020603050405020304" pitchFamily="18" charset="0"/>
                <a:cs typeface="Times New Roman" panose="02020603050405020304" pitchFamily="18" charset="0"/>
              </a:rPr>
              <a:t>Statement</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Project </a:t>
            </a:r>
            <a:r>
              <a:rPr b="0" dirty="0" sz="2800" i="0" lang="en-US">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End </a:t>
            </a:r>
            <a:r>
              <a:rPr b="0" dirty="0" sz="2800" i="0" lang="en-US">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Our </a:t>
            </a:r>
            <a:r>
              <a:rPr b="0" dirty="0" sz="2800" i="0" lang="en-US">
                <a:solidFill>
                  <a:srgbClr val="0D0D0D"/>
                </a:solidFill>
                <a:effectLst/>
                <a:latin typeface="Times New Roman" panose="02020603050405020304" pitchFamily="18" charset="0"/>
                <a:cs typeface="Times New Roman" panose="02020603050405020304" pitchFamily="18" charset="0"/>
              </a:rPr>
              <a:t>Solution and Proposition</a:t>
            </a:r>
          </a:p>
          <a:p>
            <a:pPr algn="l">
              <a:buFont typeface="+mj-lt"/>
              <a:buAutoNum type="arabicPeriod"/>
            </a:pPr>
            <a:r>
              <a:rPr dirty="0" sz="2800" lang="en-US" smtClean="0">
                <a:solidFill>
                  <a:srgbClr val="0D0D0D"/>
                </a:solidFill>
                <a:latin typeface="Times New Roman" panose="02020603050405020304" pitchFamily="18" charset="0"/>
                <a:cs typeface="Times New Roman" panose="02020603050405020304" pitchFamily="18" charset="0"/>
              </a:rPr>
              <a:t> Dataset </a:t>
            </a:r>
            <a:r>
              <a:rPr dirty="0" sz="2800" lang="en-US">
                <a:solidFill>
                  <a:srgbClr val="0D0D0D"/>
                </a:solidFill>
                <a:latin typeface="Times New Roman" panose="02020603050405020304" pitchFamily="18" charset="0"/>
                <a:cs typeface="Times New Roman" panose="02020603050405020304" pitchFamily="18" charset="0"/>
              </a:rPr>
              <a:t>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Modelling </a:t>
            </a:r>
            <a:r>
              <a:rPr b="0" dirty="0" sz="2800" i="0" lang="en-US">
                <a:solidFill>
                  <a:srgbClr val="0D0D0D"/>
                </a:solidFill>
                <a:effectLst/>
                <a:latin typeface="Times New Roman" panose="02020603050405020304" pitchFamily="18" charset="0"/>
                <a:cs typeface="Times New Roman" panose="02020603050405020304" pitchFamily="18" charset="0"/>
              </a:rPr>
              <a:t>Approach</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Results </a:t>
            </a:r>
            <a:r>
              <a:rPr b="0" dirty="0" sz="2800" i="0" lang="en-US">
                <a:solidFill>
                  <a:srgbClr val="0D0D0D"/>
                </a:solidFill>
                <a:effectLst/>
                <a:latin typeface="Times New Roman" panose="02020603050405020304" pitchFamily="18" charset="0"/>
                <a:cs typeface="Times New Roman" panose="02020603050405020304" pitchFamily="18" charset="0"/>
              </a:rPr>
              <a:t>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844553"/>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817721" y="1828800"/>
            <a:ext cx="7173754" cy="2504441"/>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To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781253" y="1664077"/>
            <a:ext cx="7173754" cy="34696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735273" y="228600"/>
            <a:ext cx="5014595" cy="518159"/>
          </a:xfrm>
          <a:prstGeom prst="rect"/>
        </p:spPr>
        <p:txBody>
          <a:bodyPr bIns="0" lIns="0" rIns="0" rtlCol="0" tIns="16510" vert="horz" wrap="square">
            <a:spAutoFit/>
          </a:bodyPr>
          <a:p>
            <a:pPr marL="12700">
              <a:lnSpc>
                <a:spcPct val="100000"/>
              </a:lnSpc>
              <a:spcBef>
                <a:spcPts val="130"/>
              </a:spcBef>
            </a:pPr>
            <a:r>
              <a:rPr dirty="0" sz="3200" spc="25" u="sng"/>
              <a:t>W</a:t>
            </a:r>
            <a:r>
              <a:rPr dirty="0" sz="3200" spc="-20" u="sng"/>
              <a:t>H</a:t>
            </a:r>
            <a:r>
              <a:rPr dirty="0" sz="3200" spc="20" u="sng"/>
              <a:t>O</a:t>
            </a:r>
            <a:r>
              <a:rPr dirty="0" sz="3200" spc="-235" u="sng"/>
              <a:t> </a:t>
            </a:r>
            <a:r>
              <a:rPr dirty="0" sz="3200" spc="-10" u="sng"/>
              <a:t>AR</a:t>
            </a:r>
            <a:r>
              <a:rPr dirty="0" sz="3200" spc="15" u="sng"/>
              <a:t>E</a:t>
            </a:r>
            <a:r>
              <a:rPr dirty="0" sz="3200" spc="-35" u="sng"/>
              <a:t> </a:t>
            </a:r>
            <a:r>
              <a:rPr dirty="0" sz="3200" spc="-10" u="sng"/>
              <a:t>T</a:t>
            </a:r>
            <a:r>
              <a:rPr dirty="0" sz="3200" spc="-15" u="sng"/>
              <a:t>H</a:t>
            </a:r>
            <a:r>
              <a:rPr dirty="0" sz="3200" spc="15" u="sng"/>
              <a:t>E</a:t>
            </a:r>
            <a:r>
              <a:rPr dirty="0" sz="3200" spc="-35" u="sng"/>
              <a:t> </a:t>
            </a:r>
            <a:r>
              <a:rPr dirty="0" sz="3200" spc="-20" u="sng"/>
              <a:t>E</a:t>
            </a:r>
            <a:r>
              <a:rPr dirty="0" sz="3200" spc="30" u="sng"/>
              <a:t>N</a:t>
            </a:r>
            <a:r>
              <a:rPr dirty="0" sz="3200" spc="15" u="sng"/>
              <a:t>D</a:t>
            </a:r>
            <a:r>
              <a:rPr dirty="0" sz="3200" spc="-45" u="sng"/>
              <a:t> </a:t>
            </a:r>
            <a:r>
              <a:rPr dirty="0" sz="3200" u="sng"/>
              <a:t>U</a:t>
            </a:r>
            <a:r>
              <a:rPr dirty="0" sz="3200" spc="10" u="sng"/>
              <a:t>S</a:t>
            </a:r>
            <a:r>
              <a:rPr dirty="0" sz="3200" spc="-25" u="sng"/>
              <a:t>E</a:t>
            </a:r>
            <a:r>
              <a:rPr dirty="0" sz="3200" spc="-10" u="sng"/>
              <a:t>R</a:t>
            </a:r>
            <a:r>
              <a:rPr dirty="0" sz="3200" spc="5" u="sng"/>
              <a:t>S?</a:t>
            </a:r>
            <a:endParaRPr dirty="0" sz="3200" u="sng"/>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6"/>
          <p:cNvSpPr txBox="1">
            <a:spLocks noGrp="1"/>
          </p:cNvSpPr>
          <p:nvPr>
            <p:ph type="title"/>
          </p:nvPr>
        </p:nvSpPr>
        <p:spPr>
          <a:xfrm>
            <a:off x="457200" y="317183"/>
            <a:ext cx="9763125" cy="546735"/>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695574" y="898534"/>
            <a:ext cx="6838951" cy="5958840"/>
          </a:xfrm>
          <a:prstGeom prst="rect"/>
          <a:noFill/>
        </p:spPr>
        <p:txBody>
          <a:bodyPr rtlCol="0" wrap="square">
            <a:spAutoFit/>
          </a:bodyPr>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Employee ID -</a:t>
            </a:r>
            <a:r>
              <a:rPr dirty="0" sz="2800" lang="en-IN" smtClean="0">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Conditional Formatting -</a:t>
            </a:r>
            <a:r>
              <a:rPr dirty="0" sz="2800" lang="en-IN" smtClean="0">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Filter -</a:t>
            </a:r>
            <a:r>
              <a:rPr dirty="0" sz="2800" lang="en-IN" smtClean="0">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Formula -</a:t>
            </a:r>
            <a:r>
              <a:rPr dirty="0" sz="2800" lang="en-IN" smtClean="0">
                <a:latin typeface="Times New Roman" panose="02020603050405020304" pitchFamily="18" charset="0"/>
                <a:cs typeface="Times New Roman" panose="02020603050405020304" pitchFamily="18" charset="0"/>
              </a:rPr>
              <a:t> </a:t>
            </a:r>
            <a:r>
              <a:rPr dirty="0" sz="2800" lang="en-IN" err="1" smtClean="0">
                <a:latin typeface="Times New Roman" panose="02020603050405020304" pitchFamily="18" charset="0"/>
                <a:cs typeface="Times New Roman" panose="02020603050405020304" pitchFamily="18" charset="0"/>
              </a:rPr>
              <a:t>Findout</a:t>
            </a:r>
            <a:r>
              <a:rPr dirty="0" sz="2800" lang="en-IN" smtClean="0">
                <a:latin typeface="Times New Roman" panose="02020603050405020304" pitchFamily="18" charset="0"/>
                <a:cs typeface="Times New Roman" panose="02020603050405020304" pitchFamily="18" charset="0"/>
              </a:rPr>
              <a:t> Employee Performance Category Level</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Pivot Table - </a:t>
            </a:r>
            <a:r>
              <a:rPr dirty="0" sz="2800" lang="en-IN" smtClean="0">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Recommended Chart - </a:t>
            </a:r>
            <a:r>
              <a:rPr dirty="0" sz="2800" lang="en-IN" smtClean="0">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Pie Chart - </a:t>
            </a:r>
            <a:r>
              <a:rPr dirty="0" sz="2800" lang="en-IN" smtClean="0">
                <a:latin typeface="Times New Roman" panose="02020603050405020304" pitchFamily="18" charset="0"/>
                <a:cs typeface="Times New Roman" panose="02020603050405020304" pitchFamily="18" charset="0"/>
              </a:rPr>
              <a:t>Identify the Business Unit Wise Summary Visualization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Title 1"/>
          <p:cNvSpPr>
            <a:spLocks noGrp="1"/>
          </p:cNvSpPr>
          <p:nvPr>
            <p:ph type="title"/>
          </p:nvPr>
        </p:nvSpPr>
        <p:spPr>
          <a:xfrm>
            <a:off x="755332" y="385444"/>
            <a:ext cx="10681335" cy="677108"/>
          </a:xfrm>
        </p:spPr>
        <p:txBody>
          <a:bodyPr/>
          <a:p>
            <a:r>
              <a:rPr dirty="0" sz="4400" lang="en-IN" u="sng" smtClean="0"/>
              <a:t>DATASET DESCRIPTION</a:t>
            </a:r>
            <a:endParaRPr dirty="0" sz="4400" lang="en-IN" u="sng"/>
          </a:p>
        </p:txBody>
      </p:sp>
      <p:sp>
        <p:nvSpPr>
          <p:cNvPr id="1048663" name="TextBox 3"/>
          <p:cNvSpPr txBox="1"/>
          <p:nvPr/>
        </p:nvSpPr>
        <p:spPr>
          <a:xfrm>
            <a:off x="741685" y="1087572"/>
            <a:ext cx="9240516" cy="636524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Employees Database Downloaded from “</a:t>
            </a:r>
            <a:r>
              <a:rPr dirty="0" sz="3200" lang="en-IN" err="1" smtClean="0">
                <a:latin typeface="Times New Roman" panose="02020603050405020304" pitchFamily="18" charset="0"/>
                <a:cs typeface="Times New Roman" panose="02020603050405020304" pitchFamily="18" charset="0"/>
              </a:rPr>
              <a:t>Kaggle</a:t>
            </a:r>
            <a:r>
              <a:rPr dirty="0" sz="3200" lang="en-IN" smtClean="0">
                <a:latin typeface="Times New Roman" panose="02020603050405020304" pitchFamily="18" charset="0"/>
                <a:cs typeface="Times New Roman" panose="02020603050405020304" pitchFamily="18" charset="0"/>
              </a:rPr>
              <a: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a:t>
            </a:r>
            <a:r>
              <a:rPr dirty="0" sz="3200" lang="en-IN" smtClean="0">
                <a:latin typeface="Times New Roman" panose="02020603050405020304" pitchFamily="18" charset="0"/>
                <a:cs typeface="Times New Roman" panose="02020603050405020304" pitchFamily="18" charset="0"/>
              </a:rPr>
              <a:t>Voluntary</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Title 1"/>
          <p:cNvSpPr>
            <a:spLocks noGrp="1"/>
          </p:cNvSpPr>
          <p:nvPr>
            <p:ph type="title"/>
          </p:nvPr>
        </p:nvSpPr>
        <p:spPr>
          <a:xfrm>
            <a:off x="755332" y="385444"/>
            <a:ext cx="10681335" cy="677108"/>
          </a:xfrm>
        </p:spPr>
        <p:txBody>
          <a:bodyPr/>
          <a:p>
            <a:r>
              <a:rPr dirty="0" sz="4400" lang="en-IN" u="sng" smtClean="0"/>
              <a:t>DATASET DESCRIPTION</a:t>
            </a:r>
            <a:endParaRPr dirty="0" sz="4400" lang="en-IN" u="sng"/>
          </a:p>
        </p:txBody>
      </p:sp>
      <p:sp>
        <p:nvSpPr>
          <p:cNvPr id="1048665" name="TextBox 3"/>
          <p:cNvSpPr txBox="1"/>
          <p:nvPr/>
        </p:nvSpPr>
        <p:spPr>
          <a:xfrm>
            <a:off x="755333" y="1062552"/>
            <a:ext cx="9226868" cy="540004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Category Level has been </a:t>
            </a:r>
            <a:r>
              <a:rPr dirty="0" sz="3200" lang="en-IN" err="1" smtClean="0">
                <a:latin typeface="Times New Roman" panose="02020603050405020304" pitchFamily="18" charset="0"/>
                <a:cs typeface="Times New Roman" panose="02020603050405020304" pitchFamily="18" charset="0"/>
              </a:rPr>
              <a:t>findout</a:t>
            </a:r>
            <a:r>
              <a:rPr dirty="0" sz="3200" lang="en-IN" smtClean="0">
                <a:latin typeface="Times New Roman" panose="02020603050405020304" pitchFamily="18" charset="0"/>
                <a:cs typeface="Times New Roman" panose="02020603050405020304" pitchFamily="18" charset="0"/>
              </a:rPr>
              <a:t> through the Formula</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Microsoft account</cp:lastModifiedBy>
  <dcterms:created xsi:type="dcterms:W3CDTF">2024-03-29T04:07:22Z</dcterms:created>
  <dcterms:modified xsi:type="dcterms:W3CDTF">2024-09-13T10:04:23Z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629c449a717245858b7168010ec16864</vt:lpwstr>
  </property>
</Properties>
</file>