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68" r:id="rId5"/>
    <p:sldId id="266" r:id="rId6"/>
    <p:sldId id="258"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62" d="100"/>
          <a:sy n="62" d="100"/>
        </p:scale>
        <p:origin x="8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1A6BC-B02D-476A-91EB-D18A1283B56E}"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5F551-C314-422B-9A8B-6B5C6B33AC8C}" type="slidenum">
              <a:rPr lang="en-IN" smtClean="0"/>
              <a:t>‹#›</a:t>
            </a:fld>
            <a:endParaRPr lang="en-IN"/>
          </a:p>
        </p:txBody>
      </p:sp>
    </p:spTree>
    <p:extLst>
      <p:ext uri="{BB962C8B-B14F-4D97-AF65-F5344CB8AC3E}">
        <p14:creationId xmlns:p14="http://schemas.microsoft.com/office/powerpoint/2010/main" val="151814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25F551-C314-422B-9A8B-6B5C6B33AC8C}" type="slidenum">
              <a:rPr lang="en-IN" smtClean="0"/>
              <a:t>4</a:t>
            </a:fld>
            <a:endParaRPr lang="en-IN"/>
          </a:p>
        </p:txBody>
      </p:sp>
    </p:spTree>
    <p:extLst>
      <p:ext uri="{BB962C8B-B14F-4D97-AF65-F5344CB8AC3E}">
        <p14:creationId xmlns:p14="http://schemas.microsoft.com/office/powerpoint/2010/main" val="38926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6960-CA3B-3325-5B3D-867E99D19E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A37BD-42A9-B64E-41FE-FFD66EFBB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07EFDC-0D53-1BB5-38F8-B275B411DF6B}"/>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09964B4D-E05C-33E5-10CF-F3B18B704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7C37D-0E6A-EECA-CCC2-9D2BE58C6BE5}"/>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188089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D2B5-2521-D617-2159-3B992C3C87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6DF99-6CA0-421F-A103-E34396F00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1B831-8A6C-3B2A-1192-1CEAC2EEDD83}"/>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4871D694-09DC-E65E-AF78-421E234EE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44993-DF71-67BD-8188-E18FDFB72259}"/>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242596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07A11-4E7C-E218-4113-2CC3B24871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5EFDAB-61C7-28E6-990A-EF080CCAA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7BC4D-1887-6703-584E-67B19B5EB3AC}"/>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3F81D180-4086-109C-B037-93D61D8C2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B6B9A-27D7-A40E-1A18-18129C1E126E}"/>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196160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A276-E869-8418-F22E-976ACF33C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FF135-1E76-1D18-0D14-DC07A00CE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7C7BF-6AB6-1ED0-6B58-9D1A789229A2}"/>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9170AB6B-325B-1EA9-D7BD-C8F355843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A61BC-455D-B057-FB67-929DAB0ECC6E}"/>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410099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4F6E-BBCD-AF72-8E1D-C8464AC55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5CC0A4-3009-2A5F-A301-58FAF782A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2047D-854A-1111-B04D-2C24311C523B}"/>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2F6E1401-3BBC-041C-CC3B-1CB03FD8E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3788F-A559-EF74-EBB4-DC6904C1D54E}"/>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177077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64A5-25B8-F167-ABA3-082409EBF9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87047-C827-A0E3-7C65-90938ECE7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9D3F74-F5B9-0FB3-1D1F-003CC31961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AA5232-B095-AB07-C9E8-64CD4AFAFE89}"/>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6" name="Footer Placeholder 5">
            <a:extLst>
              <a:ext uri="{FF2B5EF4-FFF2-40B4-BE49-F238E27FC236}">
                <a16:creationId xmlns:a16="http://schemas.microsoft.com/office/drawing/2014/main" id="{6C380725-5DE1-8FA2-746B-266974EE5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EA2CAB-6984-397D-5EE9-BC7F8DCB816D}"/>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425283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F39E-FAA0-7E76-2C19-1B231DCDC1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A33ED-2EFD-1118-C72A-F2EC90452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14F99-A5E2-B1BA-6D29-1171B2651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1FC35C-85D4-B718-06B0-6322994CAC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847EF-B334-EE48-011E-7D7C4118D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86D4D2-9869-ABD6-5B7B-52BA3463C448}"/>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8" name="Footer Placeholder 7">
            <a:extLst>
              <a:ext uri="{FF2B5EF4-FFF2-40B4-BE49-F238E27FC236}">
                <a16:creationId xmlns:a16="http://schemas.microsoft.com/office/drawing/2014/main" id="{909D2472-02A1-19EC-49E9-8C11EEF97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FB689B-954D-C31E-625A-ACB394AD8444}"/>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203822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2B73-23B2-7630-4FCB-41AE74792A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84981F-C877-7EB2-1D5C-2A577E564A0D}"/>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4" name="Footer Placeholder 3">
            <a:extLst>
              <a:ext uri="{FF2B5EF4-FFF2-40B4-BE49-F238E27FC236}">
                <a16:creationId xmlns:a16="http://schemas.microsoft.com/office/drawing/2014/main" id="{520435FE-BFA5-9E18-2F1F-A5AD29690C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5E90A9-2A2E-64DC-9150-9CD11A8871AB}"/>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130909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14D1A-9BC6-0442-CF6F-7B57AADE6C5F}"/>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3" name="Footer Placeholder 2">
            <a:extLst>
              <a:ext uri="{FF2B5EF4-FFF2-40B4-BE49-F238E27FC236}">
                <a16:creationId xmlns:a16="http://schemas.microsoft.com/office/drawing/2014/main" id="{9B1F156F-1823-9035-2EC5-6D37F302C0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19DA34-C484-C7E7-D9BF-6F677AB71357}"/>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413338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CAED-8119-9AB0-D71C-D965ECCB9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B30E1E-3EF8-C59C-66F3-5B5AF271F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75FD90-9301-F684-B835-20A924312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F6AD9-FF1F-E1B1-3662-8690522E61C8}"/>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6" name="Footer Placeholder 5">
            <a:extLst>
              <a:ext uri="{FF2B5EF4-FFF2-40B4-BE49-F238E27FC236}">
                <a16:creationId xmlns:a16="http://schemas.microsoft.com/office/drawing/2014/main" id="{B7B53758-1BFD-346A-5573-9714BA377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F49B6-7B35-7D46-CCB7-C89A798F40AB}"/>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369437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EBAC-4DD9-6CD8-6859-1D2CA1452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707529-A0EE-42C6-8C8A-9C94A2439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7A0A9F-E3A3-D2DD-250C-63ED77B54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06B1C-DF63-FB2B-3795-FEC0F1256819}"/>
              </a:ext>
            </a:extLst>
          </p:cNvPr>
          <p:cNvSpPr>
            <a:spLocks noGrp="1"/>
          </p:cNvSpPr>
          <p:nvPr>
            <p:ph type="dt" sz="half" idx="10"/>
          </p:nvPr>
        </p:nvSpPr>
        <p:spPr/>
        <p:txBody>
          <a:bodyPr/>
          <a:lstStyle/>
          <a:p>
            <a:fld id="{05ACE231-15BE-4F5A-9B3E-730748993573}" type="datetimeFigureOut">
              <a:rPr lang="en-IN" smtClean="0"/>
              <a:t>11-07-2023</a:t>
            </a:fld>
            <a:endParaRPr lang="en-IN"/>
          </a:p>
        </p:txBody>
      </p:sp>
      <p:sp>
        <p:nvSpPr>
          <p:cNvPr id="6" name="Footer Placeholder 5">
            <a:extLst>
              <a:ext uri="{FF2B5EF4-FFF2-40B4-BE49-F238E27FC236}">
                <a16:creationId xmlns:a16="http://schemas.microsoft.com/office/drawing/2014/main" id="{CE08DB67-4B81-43E6-34D4-B0F272F25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F9211-003F-09A6-53AE-554EC8A052EC}"/>
              </a:ext>
            </a:extLst>
          </p:cNvPr>
          <p:cNvSpPr>
            <a:spLocks noGrp="1"/>
          </p:cNvSpPr>
          <p:nvPr>
            <p:ph type="sldNum" sz="quarter" idx="12"/>
          </p:nvPr>
        </p:nvSpPr>
        <p:spPr/>
        <p:txBody>
          <a:bodyPr/>
          <a:lstStyle/>
          <a:p>
            <a:fld id="{E2D9DEC7-1B5E-4C8A-BC98-F9978CD854D6}" type="slidenum">
              <a:rPr lang="en-IN" smtClean="0"/>
              <a:t>‹#›</a:t>
            </a:fld>
            <a:endParaRPr lang="en-IN"/>
          </a:p>
        </p:txBody>
      </p:sp>
    </p:spTree>
    <p:extLst>
      <p:ext uri="{BB962C8B-B14F-4D97-AF65-F5344CB8AC3E}">
        <p14:creationId xmlns:p14="http://schemas.microsoft.com/office/powerpoint/2010/main" val="424901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132C9-923A-22B6-6729-DD46A62A8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6FE1C-E86C-93BF-2D9E-088C7CC7E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E91A8-E100-F922-8373-00C938437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CE231-15BE-4F5A-9B3E-730748993573}" type="datetimeFigureOut">
              <a:rPr lang="en-IN" smtClean="0"/>
              <a:t>11-07-2023</a:t>
            </a:fld>
            <a:endParaRPr lang="en-IN"/>
          </a:p>
        </p:txBody>
      </p:sp>
      <p:sp>
        <p:nvSpPr>
          <p:cNvPr id="5" name="Footer Placeholder 4">
            <a:extLst>
              <a:ext uri="{FF2B5EF4-FFF2-40B4-BE49-F238E27FC236}">
                <a16:creationId xmlns:a16="http://schemas.microsoft.com/office/drawing/2014/main" id="{E816207F-4DB5-15A3-E769-7CB52B295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949C0B-07B5-9F62-3D8C-72503FEC6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9DEC7-1B5E-4C8A-BC98-F9978CD854D6}" type="slidenum">
              <a:rPr lang="en-IN" smtClean="0"/>
              <a:t>‹#›</a:t>
            </a:fld>
            <a:endParaRPr lang="en-IN"/>
          </a:p>
        </p:txBody>
      </p:sp>
    </p:spTree>
    <p:extLst>
      <p:ext uri="{BB962C8B-B14F-4D97-AF65-F5344CB8AC3E}">
        <p14:creationId xmlns:p14="http://schemas.microsoft.com/office/powerpoint/2010/main" val="86113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to Maximize Marketing Insights">
            <a:extLst>
              <a:ext uri="{FF2B5EF4-FFF2-40B4-BE49-F238E27FC236}">
                <a16:creationId xmlns:a16="http://schemas.microsoft.com/office/drawing/2014/main" id="{0F32B5D8-6ACD-E018-B415-D125DCDCC8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725"/>
          <a:stretch/>
        </p:blipFill>
        <p:spPr bwMode="auto">
          <a:xfrm>
            <a:off x="0" y="242889"/>
            <a:ext cx="12192000" cy="498665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9090D31F-43B7-C749-AD33-643A77CDB28D}"/>
              </a:ext>
            </a:extLst>
          </p:cNvPr>
          <p:cNvGrpSpPr/>
          <p:nvPr/>
        </p:nvGrpSpPr>
        <p:grpSpPr>
          <a:xfrm>
            <a:off x="121578" y="156680"/>
            <a:ext cx="2044557" cy="5208999"/>
            <a:chOff x="5095982" y="585626"/>
            <a:chExt cx="2044557" cy="5208999"/>
          </a:xfrm>
        </p:grpSpPr>
        <p:pic>
          <p:nvPicPr>
            <p:cNvPr id="1026" name="Picture 2" descr="240+ Energy Drink Bottle Illustrations, Royalty-Free Vector Graphics &amp; Clip  Art - iStock | Soda bottle, Water bottle, Old woman drinking">
              <a:extLst>
                <a:ext uri="{FF2B5EF4-FFF2-40B4-BE49-F238E27FC236}">
                  <a16:creationId xmlns:a16="http://schemas.microsoft.com/office/drawing/2014/main" id="{EC77FA33-E214-E863-BCFF-D374B68CE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45" t="5629" r="32081" b="5013"/>
            <a:stretch/>
          </p:blipFill>
          <p:spPr bwMode="auto">
            <a:xfrm>
              <a:off x="5095982" y="585626"/>
              <a:ext cx="2044557" cy="5208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46D662-5243-315C-F004-EFBF03E1083B}"/>
                </a:ext>
              </a:extLst>
            </p:cNvPr>
            <p:cNvSpPr txBox="1"/>
            <p:nvPr/>
          </p:nvSpPr>
          <p:spPr>
            <a:xfrm>
              <a:off x="5619963" y="2856215"/>
              <a:ext cx="1345915" cy="461665"/>
            </a:xfrm>
            <a:prstGeom prst="rect">
              <a:avLst/>
            </a:prstGeom>
            <a:noFill/>
          </p:spPr>
          <p:txBody>
            <a:bodyPr wrap="square" rtlCol="0">
              <a:spAutoFit/>
            </a:bodyPr>
            <a:lstStyle/>
            <a:p>
              <a:r>
                <a:rPr lang="en-US" sz="2400" b="1" dirty="0">
                  <a:latin typeface="Britannic Bold" panose="020B0903060703020204" pitchFamily="34" charset="0"/>
                </a:rPr>
                <a:t>Codex</a:t>
              </a:r>
            </a:p>
          </p:txBody>
        </p:sp>
        <p:sp>
          <p:nvSpPr>
            <p:cNvPr id="7" name="TextBox 6">
              <a:extLst>
                <a:ext uri="{FF2B5EF4-FFF2-40B4-BE49-F238E27FC236}">
                  <a16:creationId xmlns:a16="http://schemas.microsoft.com/office/drawing/2014/main" id="{93888799-7A41-7CC3-C681-6303992DA19F}"/>
                </a:ext>
              </a:extLst>
            </p:cNvPr>
            <p:cNvSpPr txBox="1"/>
            <p:nvPr/>
          </p:nvSpPr>
          <p:spPr>
            <a:xfrm>
              <a:off x="5578867" y="4127590"/>
              <a:ext cx="1345915" cy="830997"/>
            </a:xfrm>
            <a:prstGeom prst="rect">
              <a:avLst/>
            </a:prstGeom>
            <a:noFill/>
          </p:spPr>
          <p:txBody>
            <a:bodyPr wrap="square" rtlCol="0">
              <a:spAutoFit/>
            </a:bodyPr>
            <a:lstStyle/>
            <a:p>
              <a:r>
                <a:rPr lang="en-US" sz="2400" b="1" dirty="0">
                  <a:latin typeface="Harrington" panose="04040505050A02020702" pitchFamily="82" charset="0"/>
                </a:rPr>
                <a:t>Energy Drink </a:t>
              </a:r>
            </a:p>
          </p:txBody>
        </p:sp>
      </p:grpSp>
      <p:sp>
        <p:nvSpPr>
          <p:cNvPr id="9" name="Rectangle 8">
            <a:extLst>
              <a:ext uri="{FF2B5EF4-FFF2-40B4-BE49-F238E27FC236}">
                <a16:creationId xmlns:a16="http://schemas.microsoft.com/office/drawing/2014/main" id="{E087DBED-D458-2F3F-668A-53B880173468}"/>
              </a:ext>
            </a:extLst>
          </p:cNvPr>
          <p:cNvSpPr/>
          <p:nvPr/>
        </p:nvSpPr>
        <p:spPr>
          <a:xfrm>
            <a:off x="7221334" y="5443407"/>
            <a:ext cx="4809704" cy="1200329"/>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dhabi" panose="01000000000000000000" pitchFamily="2" charset="-78"/>
                <a:cs typeface="Aldhabi" panose="01000000000000000000" pitchFamily="2" charset="-78"/>
              </a:rPr>
              <a:t>Marketing Insights</a:t>
            </a:r>
          </a:p>
        </p:txBody>
      </p:sp>
    </p:spTree>
    <p:extLst>
      <p:ext uri="{BB962C8B-B14F-4D97-AF65-F5344CB8AC3E}">
        <p14:creationId xmlns:p14="http://schemas.microsoft.com/office/powerpoint/2010/main" val="285953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87FCD9-8640-9F6A-FF4D-EAE33421BF5B}"/>
              </a:ext>
            </a:extLst>
          </p:cNvPr>
          <p:cNvPicPr>
            <a:picLocks noChangeAspect="1"/>
          </p:cNvPicPr>
          <p:nvPr/>
        </p:nvPicPr>
        <p:blipFill>
          <a:blip r:embed="rId2"/>
          <a:stretch>
            <a:fillRect/>
          </a:stretch>
        </p:blipFill>
        <p:spPr>
          <a:xfrm>
            <a:off x="485342" y="420293"/>
            <a:ext cx="10867603" cy="6083061"/>
          </a:xfrm>
          <a:prstGeom prst="rect">
            <a:avLst/>
          </a:prstGeom>
        </p:spPr>
      </p:pic>
    </p:spTree>
    <p:extLst>
      <p:ext uri="{BB962C8B-B14F-4D97-AF65-F5344CB8AC3E}">
        <p14:creationId xmlns:p14="http://schemas.microsoft.com/office/powerpoint/2010/main" val="122575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2086D6-22FF-75CF-21F4-E89650E4C40D}"/>
              </a:ext>
            </a:extLst>
          </p:cNvPr>
          <p:cNvPicPr>
            <a:picLocks noChangeAspect="1"/>
          </p:cNvPicPr>
          <p:nvPr/>
        </p:nvPicPr>
        <p:blipFill>
          <a:blip r:embed="rId2"/>
          <a:stretch>
            <a:fillRect/>
          </a:stretch>
        </p:blipFill>
        <p:spPr>
          <a:xfrm>
            <a:off x="534256" y="390418"/>
            <a:ext cx="10905269" cy="5896082"/>
          </a:xfrm>
          <a:prstGeom prst="rect">
            <a:avLst/>
          </a:prstGeom>
        </p:spPr>
      </p:pic>
    </p:spTree>
    <p:extLst>
      <p:ext uri="{BB962C8B-B14F-4D97-AF65-F5344CB8AC3E}">
        <p14:creationId xmlns:p14="http://schemas.microsoft.com/office/powerpoint/2010/main" val="25924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7AF59E-8527-F5A5-2349-CFA2A7F4861D}"/>
              </a:ext>
            </a:extLst>
          </p:cNvPr>
          <p:cNvPicPr>
            <a:picLocks noChangeAspect="1"/>
          </p:cNvPicPr>
          <p:nvPr/>
        </p:nvPicPr>
        <p:blipFill>
          <a:blip r:embed="rId2"/>
          <a:stretch>
            <a:fillRect/>
          </a:stretch>
        </p:blipFill>
        <p:spPr>
          <a:xfrm>
            <a:off x="681037" y="476250"/>
            <a:ext cx="10829925" cy="5905500"/>
          </a:xfrm>
          <a:prstGeom prst="rect">
            <a:avLst/>
          </a:prstGeom>
        </p:spPr>
      </p:pic>
    </p:spTree>
    <p:extLst>
      <p:ext uri="{BB962C8B-B14F-4D97-AF65-F5344CB8AC3E}">
        <p14:creationId xmlns:p14="http://schemas.microsoft.com/office/powerpoint/2010/main" val="392166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ntroduce The Figure | Great PowerPoint ClipArt for Presentations -  PresenterMedia.com">
            <a:extLst>
              <a:ext uri="{FF2B5EF4-FFF2-40B4-BE49-F238E27FC236}">
                <a16:creationId xmlns:a16="http://schemas.microsoft.com/office/drawing/2014/main" id="{02B58506-A1C9-3DBA-91C3-11B6333670D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937" y="133629"/>
            <a:ext cx="1669551" cy="15924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370229-CA9B-F519-1B58-88E4669D06BD}"/>
              </a:ext>
            </a:extLst>
          </p:cNvPr>
          <p:cNvSpPr txBox="1"/>
          <p:nvPr/>
        </p:nvSpPr>
        <p:spPr>
          <a:xfrm>
            <a:off x="3426680" y="983057"/>
            <a:ext cx="2561920" cy="584775"/>
          </a:xfrm>
          <a:prstGeom prst="rect">
            <a:avLst/>
          </a:prstGeom>
          <a:noFill/>
        </p:spPr>
        <p:txBody>
          <a:bodyPr wrap="none" rtlCol="0">
            <a:spAutoFit/>
          </a:bodyPr>
          <a:lstStyle/>
          <a:p>
            <a:r>
              <a:rPr lang="en-US" sz="3200" b="1" dirty="0">
                <a:solidFill>
                  <a:schemeClr val="accent2">
                    <a:lumMod val="75000"/>
                  </a:schemeClr>
                </a:solidFill>
                <a:latin typeface="Trebuchet MS" panose="020B0603020202020204" pitchFamily="34" charset="0"/>
              </a:rPr>
              <a:t>Introduction</a:t>
            </a:r>
            <a:endParaRPr lang="en-IN" sz="3200" b="1" dirty="0">
              <a:solidFill>
                <a:schemeClr val="accent2">
                  <a:lumMod val="75000"/>
                </a:schemeClr>
              </a:solidFill>
              <a:latin typeface="Trebuchet MS" panose="020B0603020202020204" pitchFamily="34" charset="0"/>
            </a:endParaRPr>
          </a:p>
        </p:txBody>
      </p:sp>
      <p:sp>
        <p:nvSpPr>
          <p:cNvPr id="5" name="TextBox 4">
            <a:extLst>
              <a:ext uri="{FF2B5EF4-FFF2-40B4-BE49-F238E27FC236}">
                <a16:creationId xmlns:a16="http://schemas.microsoft.com/office/drawing/2014/main" id="{A15171A6-6AD3-6BAF-9CD3-A9BC1D151D10}"/>
              </a:ext>
            </a:extLst>
          </p:cNvPr>
          <p:cNvSpPr txBox="1"/>
          <p:nvPr/>
        </p:nvSpPr>
        <p:spPr>
          <a:xfrm>
            <a:off x="757980" y="2301411"/>
            <a:ext cx="10481948" cy="295786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i="0" dirty="0" err="1">
                <a:solidFill>
                  <a:schemeClr val="accent6">
                    <a:lumMod val="50000"/>
                  </a:schemeClr>
                </a:solidFill>
                <a:effectLst/>
                <a:latin typeface="Trebuchet MS" panose="020B0603020202020204" pitchFamily="34" charset="0"/>
              </a:rPr>
              <a:t>CodeX</a:t>
            </a:r>
            <a:r>
              <a:rPr lang="en-US" b="1" i="0" dirty="0">
                <a:solidFill>
                  <a:schemeClr val="accent6">
                    <a:lumMod val="50000"/>
                  </a:schemeClr>
                </a:solidFill>
                <a:effectLst/>
                <a:latin typeface="Trebuchet MS" panose="020B0603020202020204" pitchFamily="34" charset="0"/>
              </a:rPr>
              <a:t> </a:t>
            </a:r>
            <a:r>
              <a:rPr lang="en-US" b="0" i="0" dirty="0">
                <a:solidFill>
                  <a:schemeClr val="accent6">
                    <a:lumMod val="50000"/>
                  </a:schemeClr>
                </a:solidFill>
                <a:effectLst/>
                <a:latin typeface="Trebuchet MS" panose="020B0603020202020204" pitchFamily="34" charset="0"/>
              </a:rPr>
              <a:t>is a German beverage company that is aiming to make its mark in the Indian market. A few months ago, they launched their energy drink in 10 cities in India.</a:t>
            </a:r>
          </a:p>
          <a:p>
            <a:pPr marL="285750" indent="-285750">
              <a:lnSpc>
                <a:spcPct val="150000"/>
              </a:lnSpc>
              <a:buFont typeface="Wingdings" panose="05000000000000000000" pitchFamily="2" charset="2"/>
              <a:buChar char="Ø"/>
            </a:pPr>
            <a:r>
              <a:rPr lang="en-US" b="0" i="0" dirty="0">
                <a:solidFill>
                  <a:schemeClr val="accent6">
                    <a:lumMod val="50000"/>
                  </a:schemeClr>
                </a:solidFill>
                <a:effectLst/>
                <a:latin typeface="Trebuchet MS" panose="020B0603020202020204" pitchFamily="34" charset="0"/>
              </a:rPr>
              <a:t>Their Marketing team is responsible for increasing brand awareness, market share, and product development. </a:t>
            </a:r>
            <a:endParaRPr lang="en-US" dirty="0">
              <a:solidFill>
                <a:schemeClr val="accent6">
                  <a:lumMod val="50000"/>
                </a:schemeClr>
              </a:solidFill>
              <a:latin typeface="Trebuchet MS" panose="020B0603020202020204" pitchFamily="34" charset="0"/>
            </a:endParaRPr>
          </a:p>
          <a:p>
            <a:pPr marL="285750" indent="-285750">
              <a:lnSpc>
                <a:spcPct val="150000"/>
              </a:lnSpc>
              <a:buFont typeface="Wingdings" panose="05000000000000000000" pitchFamily="2" charset="2"/>
              <a:buChar char="Ø"/>
            </a:pPr>
            <a:r>
              <a:rPr lang="en-US" b="0" i="0" dirty="0">
                <a:solidFill>
                  <a:schemeClr val="accent6">
                    <a:lumMod val="50000"/>
                  </a:schemeClr>
                </a:solidFill>
                <a:effectLst/>
                <a:latin typeface="Trebuchet MS" panose="020B0603020202020204" pitchFamily="34" charset="0"/>
              </a:rPr>
              <a:t> They conducted a survey in those 10 cities and received results from </a:t>
            </a:r>
            <a:r>
              <a:rPr lang="en-US" b="1" i="0" dirty="0">
                <a:solidFill>
                  <a:schemeClr val="accent6">
                    <a:lumMod val="50000"/>
                  </a:schemeClr>
                </a:solidFill>
                <a:effectLst/>
                <a:latin typeface="Trebuchet MS" panose="020B0603020202020204" pitchFamily="34" charset="0"/>
              </a:rPr>
              <a:t>10k</a:t>
            </a:r>
            <a:r>
              <a:rPr lang="en-US" b="0" i="0" dirty="0">
                <a:solidFill>
                  <a:schemeClr val="accent6">
                    <a:lumMod val="50000"/>
                  </a:schemeClr>
                </a:solidFill>
                <a:effectLst/>
                <a:latin typeface="Trebuchet MS" panose="020B0603020202020204" pitchFamily="34" charset="0"/>
              </a:rPr>
              <a:t> respondents.</a:t>
            </a:r>
          </a:p>
          <a:p>
            <a:pPr marL="285750" indent="-285750">
              <a:lnSpc>
                <a:spcPct val="150000"/>
              </a:lnSpc>
              <a:buFont typeface="Wingdings" panose="05000000000000000000" pitchFamily="2" charset="2"/>
              <a:buChar char="Ø"/>
            </a:pPr>
            <a:r>
              <a:rPr lang="en-US" b="0" i="0" dirty="0">
                <a:solidFill>
                  <a:schemeClr val="accent6">
                    <a:lumMod val="50000"/>
                  </a:schemeClr>
                </a:solidFill>
                <a:effectLst/>
                <a:latin typeface="Trebuchet MS" panose="020B0603020202020204" pitchFamily="34" charset="0"/>
              </a:rPr>
              <a:t>Me, Peter Pandey, a marketing data analyst took the challenge to convert these survey results to meaningful insights by which our team can use to drive actions to the F&amp;B Industry.</a:t>
            </a:r>
            <a:endParaRPr lang="en-IN" dirty="0">
              <a:solidFill>
                <a:schemeClr val="accent6">
                  <a:lumMod val="50000"/>
                </a:schemeClr>
              </a:solidFill>
              <a:latin typeface="Trebuchet MS" panose="020B0603020202020204" pitchFamily="34" charset="0"/>
            </a:endParaRPr>
          </a:p>
        </p:txBody>
      </p:sp>
    </p:spTree>
    <p:extLst>
      <p:ext uri="{BB962C8B-B14F-4D97-AF65-F5344CB8AC3E}">
        <p14:creationId xmlns:p14="http://schemas.microsoft.com/office/powerpoint/2010/main" val="226808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370229-CA9B-F519-1B58-88E4669D06BD}"/>
              </a:ext>
            </a:extLst>
          </p:cNvPr>
          <p:cNvSpPr txBox="1"/>
          <p:nvPr/>
        </p:nvSpPr>
        <p:spPr>
          <a:xfrm>
            <a:off x="1697986" y="452611"/>
            <a:ext cx="6474421" cy="553998"/>
          </a:xfrm>
          <a:prstGeom prst="rect">
            <a:avLst/>
          </a:prstGeom>
          <a:noFill/>
        </p:spPr>
        <p:txBody>
          <a:bodyPr wrap="square" rtlCol="0">
            <a:spAutoFit/>
          </a:bodyPr>
          <a:lstStyle/>
          <a:p>
            <a:r>
              <a:rPr lang="en-US" sz="3000" b="1" dirty="0">
                <a:solidFill>
                  <a:schemeClr val="accent2">
                    <a:lumMod val="75000"/>
                  </a:schemeClr>
                </a:solidFill>
                <a:latin typeface="Trebuchet MS" panose="020B0603020202020204" pitchFamily="34" charset="0"/>
              </a:rPr>
              <a:t>Energy Drink – Market Analysis</a:t>
            </a:r>
            <a:endParaRPr lang="en-IN" sz="3000" b="1" dirty="0">
              <a:solidFill>
                <a:schemeClr val="accent2">
                  <a:lumMod val="75000"/>
                </a:schemeClr>
              </a:solidFill>
              <a:latin typeface="Trebuchet MS" panose="020B0603020202020204" pitchFamily="34" charset="0"/>
            </a:endParaRPr>
          </a:p>
        </p:txBody>
      </p:sp>
      <p:pic>
        <p:nvPicPr>
          <p:cNvPr id="3" name="Picture 2">
            <a:extLst>
              <a:ext uri="{FF2B5EF4-FFF2-40B4-BE49-F238E27FC236}">
                <a16:creationId xmlns:a16="http://schemas.microsoft.com/office/drawing/2014/main" id="{09C711A2-B1C7-C3FA-4DA0-15C6B4D4E4EE}"/>
              </a:ext>
            </a:extLst>
          </p:cNvPr>
          <p:cNvPicPr>
            <a:picLocks noChangeAspect="1"/>
          </p:cNvPicPr>
          <p:nvPr/>
        </p:nvPicPr>
        <p:blipFill>
          <a:blip r:embed="rId2"/>
          <a:stretch>
            <a:fillRect/>
          </a:stretch>
        </p:blipFill>
        <p:spPr>
          <a:xfrm>
            <a:off x="443105" y="1788203"/>
            <a:ext cx="5299040" cy="3484300"/>
          </a:xfrm>
          <a:prstGeom prst="rect">
            <a:avLst/>
          </a:prstGeom>
          <a:ln>
            <a:solidFill>
              <a:schemeClr val="tx1"/>
            </a:solidFill>
          </a:ln>
        </p:spPr>
      </p:pic>
      <p:sp>
        <p:nvSpPr>
          <p:cNvPr id="6" name="TextBox 5">
            <a:extLst>
              <a:ext uri="{FF2B5EF4-FFF2-40B4-BE49-F238E27FC236}">
                <a16:creationId xmlns:a16="http://schemas.microsoft.com/office/drawing/2014/main" id="{47B01B0B-C71B-DE48-0311-2CA33C84BF3A}"/>
              </a:ext>
            </a:extLst>
          </p:cNvPr>
          <p:cNvSpPr txBox="1"/>
          <p:nvPr/>
        </p:nvSpPr>
        <p:spPr>
          <a:xfrm>
            <a:off x="6074079" y="1084188"/>
            <a:ext cx="5299041" cy="419647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rgbClr val="212529"/>
                </a:solidFill>
                <a:latin typeface="regular_medium"/>
              </a:rPr>
              <a:t>Indian Energy drink market is projected to register a CAGR of  9.98% over next 5 years.</a:t>
            </a:r>
          </a:p>
          <a:p>
            <a:pPr marL="285750" indent="-285750">
              <a:lnSpc>
                <a:spcPct val="150000"/>
              </a:lnSpc>
              <a:buFont typeface="Wingdings" panose="05000000000000000000" pitchFamily="2" charset="2"/>
              <a:buChar char="Ø"/>
            </a:pPr>
            <a:r>
              <a:rPr lang="en-US" b="0" i="0" dirty="0">
                <a:solidFill>
                  <a:srgbClr val="212529"/>
                </a:solidFill>
                <a:effectLst/>
                <a:latin typeface="regular_medium"/>
              </a:rPr>
              <a:t>Energy drinks are gaining massive popularity among millennials due to aggressive marketing campaigns targeting young consumers.</a:t>
            </a:r>
          </a:p>
          <a:p>
            <a:pPr marL="285750" indent="-285750">
              <a:lnSpc>
                <a:spcPct val="150000"/>
              </a:lnSpc>
              <a:buFont typeface="Wingdings" panose="05000000000000000000" pitchFamily="2" charset="2"/>
              <a:buChar char="Ø"/>
            </a:pPr>
            <a:r>
              <a:rPr lang="en-US" b="0" i="0" dirty="0">
                <a:solidFill>
                  <a:srgbClr val="212529"/>
                </a:solidFill>
                <a:effectLst/>
                <a:latin typeface="regular_medium"/>
              </a:rPr>
              <a:t>Increased urbanization, rising disposable income, and growing health consciousness among the Indian youth have increased the demand for non-carbonated drinks called energy drinks. </a:t>
            </a:r>
          </a:p>
        </p:txBody>
      </p:sp>
      <p:sp>
        <p:nvSpPr>
          <p:cNvPr id="13" name="TextBox 12">
            <a:extLst>
              <a:ext uri="{FF2B5EF4-FFF2-40B4-BE49-F238E27FC236}">
                <a16:creationId xmlns:a16="http://schemas.microsoft.com/office/drawing/2014/main" id="{37A0FDF7-1478-8BA9-97D8-C12DD2FBAECE}"/>
              </a:ext>
            </a:extLst>
          </p:cNvPr>
          <p:cNvSpPr txBox="1"/>
          <p:nvPr/>
        </p:nvSpPr>
        <p:spPr>
          <a:xfrm>
            <a:off x="437547" y="5326695"/>
            <a:ext cx="11273063" cy="1287981"/>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212529"/>
                </a:solidFill>
                <a:effectLst/>
                <a:uLnTx/>
                <a:uFillTx/>
                <a:latin typeface="regular_medium"/>
                <a:ea typeface="+mn-ea"/>
                <a:cs typeface="+mn-cs"/>
              </a:rPr>
              <a:t>At the same time, long and erratic working hours and the increasing occurrence of social gatherings are driving Indian consumers toward consuming energy drinks, which are primarily classified as non-alcoholic, caffeinated, and sports drinks.</a:t>
            </a:r>
            <a:endParaRPr kumimoji="0" lang="en-IN" sz="1800" b="1" i="0" u="none" strike="noStrike" kern="1200" cap="none" spc="0" normalizeH="0" baseline="0" noProof="0" dirty="0">
              <a:ln>
                <a:noFill/>
              </a:ln>
              <a:solidFill>
                <a:srgbClr val="70AD47">
                  <a:lumMod val="50000"/>
                </a:srgbClr>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18515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370229-CA9B-F519-1B58-88E4669D06BD}"/>
              </a:ext>
            </a:extLst>
          </p:cNvPr>
          <p:cNvSpPr txBox="1"/>
          <p:nvPr/>
        </p:nvSpPr>
        <p:spPr>
          <a:xfrm>
            <a:off x="1701492" y="379193"/>
            <a:ext cx="6474421" cy="553998"/>
          </a:xfrm>
          <a:prstGeom prst="rect">
            <a:avLst/>
          </a:prstGeom>
          <a:noFill/>
        </p:spPr>
        <p:txBody>
          <a:bodyPr wrap="square" rtlCol="0">
            <a:spAutoFit/>
          </a:bodyPr>
          <a:lstStyle/>
          <a:p>
            <a:r>
              <a:rPr lang="en-US" sz="3000" b="1" dirty="0">
                <a:solidFill>
                  <a:schemeClr val="accent2">
                    <a:lumMod val="75000"/>
                  </a:schemeClr>
                </a:solidFill>
                <a:latin typeface="Trebuchet MS" panose="020B0603020202020204" pitchFamily="34" charset="0"/>
              </a:rPr>
              <a:t>Energy Drink – Trends &amp; Forecasts </a:t>
            </a:r>
            <a:endParaRPr lang="en-IN" sz="3000" b="1" dirty="0">
              <a:solidFill>
                <a:schemeClr val="accent2">
                  <a:lumMod val="75000"/>
                </a:schemeClr>
              </a:solidFill>
              <a:latin typeface="Trebuchet MS" panose="020B0603020202020204" pitchFamily="34" charset="0"/>
            </a:endParaRPr>
          </a:p>
        </p:txBody>
      </p:sp>
      <p:sp>
        <p:nvSpPr>
          <p:cNvPr id="6" name="TextBox 5">
            <a:extLst>
              <a:ext uri="{FF2B5EF4-FFF2-40B4-BE49-F238E27FC236}">
                <a16:creationId xmlns:a16="http://schemas.microsoft.com/office/drawing/2014/main" id="{47B01B0B-C71B-DE48-0311-2CA33C84BF3A}"/>
              </a:ext>
            </a:extLst>
          </p:cNvPr>
          <p:cNvSpPr txBox="1"/>
          <p:nvPr/>
        </p:nvSpPr>
        <p:spPr>
          <a:xfrm>
            <a:off x="6074079" y="1015383"/>
            <a:ext cx="5792366" cy="46163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13293D"/>
                </a:solidFill>
                <a:effectLst/>
                <a:latin typeface="regular_medium"/>
              </a:rPr>
              <a:t>Goldwin Healthcare, Power Horse Energy Drinks GMBH, Monster Beverage Corporation, Nutra like Health Care, Red Bull GMBH are the major companies operating in India Energy Drink Market.</a:t>
            </a:r>
          </a:p>
          <a:p>
            <a:pPr marL="285750" indent="-285750">
              <a:lnSpc>
                <a:spcPct val="150000"/>
              </a:lnSpc>
              <a:buFont typeface="Wingdings" panose="05000000000000000000" pitchFamily="2" charset="2"/>
              <a:buChar char="Ø"/>
            </a:pPr>
            <a:r>
              <a:rPr lang="en-US" dirty="0">
                <a:solidFill>
                  <a:srgbClr val="13293D"/>
                </a:solidFill>
                <a:latin typeface="regular_medium"/>
              </a:rPr>
              <a:t>The India beverages market size was valued at 49.66 billion liters (BL) in Q4 2022. The country’s GDP is expected grew in Q4 2022, despite surging energy and food prices. High annual inflation created headwinds for many categories, as low-income households reduced purchases of non-essential items. </a:t>
            </a:r>
          </a:p>
        </p:txBody>
      </p:sp>
      <p:pic>
        <p:nvPicPr>
          <p:cNvPr id="5" name="Picture 4">
            <a:extLst>
              <a:ext uri="{FF2B5EF4-FFF2-40B4-BE49-F238E27FC236}">
                <a16:creationId xmlns:a16="http://schemas.microsoft.com/office/drawing/2014/main" id="{92E5B559-2D30-9FE0-59F5-A573E253769F}"/>
              </a:ext>
            </a:extLst>
          </p:cNvPr>
          <p:cNvPicPr preferRelativeResize="0">
            <a:picLocks/>
          </p:cNvPicPr>
          <p:nvPr/>
        </p:nvPicPr>
        <p:blipFill>
          <a:blip r:embed="rId3"/>
          <a:stretch>
            <a:fillRect/>
          </a:stretch>
        </p:blipFill>
        <p:spPr>
          <a:xfrm>
            <a:off x="610140" y="1418450"/>
            <a:ext cx="5299041" cy="3541588"/>
          </a:xfrm>
          <a:prstGeom prst="rect">
            <a:avLst/>
          </a:prstGeom>
          <a:ln>
            <a:solidFill>
              <a:schemeClr val="tx1"/>
            </a:solidFill>
          </a:ln>
        </p:spPr>
      </p:pic>
      <p:sp>
        <p:nvSpPr>
          <p:cNvPr id="15" name="TextBox 14">
            <a:extLst>
              <a:ext uri="{FF2B5EF4-FFF2-40B4-BE49-F238E27FC236}">
                <a16:creationId xmlns:a16="http://schemas.microsoft.com/office/drawing/2014/main" id="{26B42118-6E06-8994-9F91-B0E2B7964CE0}"/>
              </a:ext>
            </a:extLst>
          </p:cNvPr>
          <p:cNvSpPr txBox="1"/>
          <p:nvPr/>
        </p:nvSpPr>
        <p:spPr>
          <a:xfrm>
            <a:off x="239479" y="5505785"/>
            <a:ext cx="11504303" cy="129535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rgbClr val="13293D"/>
                </a:solidFill>
                <a:latin typeface="regular_medium"/>
              </a:rPr>
              <a:t>Low-priced beverages such as nectars, fruit powders, and still drinks performed well, despite their high sugar content. The rise in tourism and family gatherings during festivals such as Diwali and Christmas benefited both on-premise and at-home consumption.</a:t>
            </a:r>
            <a:endParaRPr lang="en-IN" dirty="0">
              <a:solidFill>
                <a:srgbClr val="13293D"/>
              </a:solidFill>
              <a:latin typeface="regular_medium"/>
            </a:endParaRPr>
          </a:p>
        </p:txBody>
      </p:sp>
    </p:spTree>
    <p:extLst>
      <p:ext uri="{BB962C8B-B14F-4D97-AF65-F5344CB8AC3E}">
        <p14:creationId xmlns:p14="http://schemas.microsoft.com/office/powerpoint/2010/main" val="87023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94130D-A775-B5DA-9082-2309C6E5CD56}"/>
              </a:ext>
            </a:extLst>
          </p:cNvPr>
          <p:cNvPicPr>
            <a:picLocks noChangeAspect="1"/>
          </p:cNvPicPr>
          <p:nvPr/>
        </p:nvPicPr>
        <p:blipFill>
          <a:blip r:embed="rId2"/>
          <a:stretch>
            <a:fillRect/>
          </a:stretch>
        </p:blipFill>
        <p:spPr>
          <a:xfrm>
            <a:off x="390419" y="248139"/>
            <a:ext cx="11338794" cy="632137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39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C31A50EC-FDC0-DCCE-168F-B04C1EF5165A}"/>
              </a:ext>
            </a:extLst>
          </p:cNvPr>
          <p:cNvPicPr>
            <a:picLocks noChangeAspect="1"/>
          </p:cNvPicPr>
          <p:nvPr/>
        </p:nvPicPr>
        <p:blipFill>
          <a:blip r:embed="rId2"/>
          <a:stretch>
            <a:fillRect/>
          </a:stretch>
        </p:blipFill>
        <p:spPr>
          <a:xfrm>
            <a:off x="493160" y="305416"/>
            <a:ext cx="11147460" cy="621470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01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5B83C84-BCA2-4581-ED6C-F7748DD8DECA}"/>
              </a:ext>
            </a:extLst>
          </p:cNvPr>
          <p:cNvPicPr>
            <a:picLocks noChangeAspect="1"/>
          </p:cNvPicPr>
          <p:nvPr/>
        </p:nvPicPr>
        <p:blipFill>
          <a:blip r:embed="rId2"/>
          <a:stretch>
            <a:fillRect/>
          </a:stretch>
        </p:blipFill>
        <p:spPr>
          <a:xfrm>
            <a:off x="1035499" y="373241"/>
            <a:ext cx="10295783" cy="6260548"/>
          </a:xfrm>
          <a:prstGeom prst="rect">
            <a:avLst/>
          </a:prstGeom>
        </p:spPr>
      </p:pic>
    </p:spTree>
    <p:extLst>
      <p:ext uri="{BB962C8B-B14F-4D97-AF65-F5344CB8AC3E}">
        <p14:creationId xmlns:p14="http://schemas.microsoft.com/office/powerpoint/2010/main" val="328420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9D158FE-D7FD-E260-CF54-45F67CDB88B0}"/>
              </a:ext>
            </a:extLst>
          </p:cNvPr>
          <p:cNvPicPr>
            <a:picLocks noChangeAspect="1"/>
          </p:cNvPicPr>
          <p:nvPr/>
        </p:nvPicPr>
        <p:blipFill>
          <a:blip r:embed="rId2"/>
          <a:stretch>
            <a:fillRect/>
          </a:stretch>
        </p:blipFill>
        <p:spPr>
          <a:xfrm>
            <a:off x="719137" y="395287"/>
            <a:ext cx="10753725" cy="6067425"/>
          </a:xfrm>
          <a:prstGeom prst="rect">
            <a:avLst/>
          </a:prstGeom>
        </p:spPr>
      </p:pic>
    </p:spTree>
    <p:extLst>
      <p:ext uri="{BB962C8B-B14F-4D97-AF65-F5344CB8AC3E}">
        <p14:creationId xmlns:p14="http://schemas.microsoft.com/office/powerpoint/2010/main" val="393638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E7946E-E3EB-8687-36A0-6CC44DCB2499}"/>
              </a:ext>
            </a:extLst>
          </p:cNvPr>
          <p:cNvPicPr>
            <a:picLocks noChangeAspect="1"/>
          </p:cNvPicPr>
          <p:nvPr/>
        </p:nvPicPr>
        <p:blipFill>
          <a:blip r:embed="rId2"/>
          <a:stretch>
            <a:fillRect/>
          </a:stretch>
        </p:blipFill>
        <p:spPr>
          <a:xfrm>
            <a:off x="661987" y="628650"/>
            <a:ext cx="10868025" cy="5600700"/>
          </a:xfrm>
          <a:prstGeom prst="rect">
            <a:avLst/>
          </a:prstGeom>
        </p:spPr>
      </p:pic>
    </p:spTree>
    <p:extLst>
      <p:ext uri="{BB962C8B-B14F-4D97-AF65-F5344CB8AC3E}">
        <p14:creationId xmlns:p14="http://schemas.microsoft.com/office/powerpoint/2010/main" val="163492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348</Words>
  <Application>Microsoft Office PowerPoint</Application>
  <PresentationFormat>Widescreen</PresentationFormat>
  <Paragraphs>18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Aldhabi</vt:lpstr>
      <vt:lpstr>Arial</vt:lpstr>
      <vt:lpstr>Britannic Bold</vt:lpstr>
      <vt:lpstr>Calibri</vt:lpstr>
      <vt:lpstr>Calibri Light</vt:lpstr>
      <vt:lpstr>Harrington</vt:lpstr>
      <vt:lpstr>regular_medium</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Maddula</dc:creator>
  <cp:lastModifiedBy>Sandhya Maddula</cp:lastModifiedBy>
  <cp:revision>2</cp:revision>
  <dcterms:created xsi:type="dcterms:W3CDTF">2023-07-11T06:10:32Z</dcterms:created>
  <dcterms:modified xsi:type="dcterms:W3CDTF">2023-07-11T08:32:51Z</dcterms:modified>
</cp:coreProperties>
</file>