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3.xml"/>
  <Override ContentType="application/vnd.ms-office.chartstyle+xml" PartName="/ppt/charts/style1.xml"/>
  <Override ContentType="application/vnd.ms-office.chartstyle+xml" PartName="/ppt/charts/style2.xml"/>
  <Override ContentType="application/vnd.ms-office.chartcolorstyle+xml" PartName="/ppt/charts/colors1.xml"/>
  <Override ContentType="application/vnd.ms-office.chartcolorstyle+xml" PartName="/ppt/charts/colors2.xml"/>
  <Override ContentType="application/vnd.ms-office.chartcolorstyle+xml" PartName="/ppt/charts/colors3.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3.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C:\Users\ADMIN21\Desktop\HARITHA%20PROG.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C:\Users\ADMIN21\Desktop\HARITHA%20PROG.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C:\Users\ADMIN21\Desktop\HARITHA%20PROG.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3</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ser>
        <c:dLbls>
          <c:showLegendKey val="0"/>
          <c:showVal val="0"/>
          <c:showCatName val="0"/>
          <c:showSerName val="0"/>
          <c:showPercent val="0"/>
          <c:showBubbleSize val="0"/>
        </c:dLbls>
        <c:gapWidth val="219"/>
        <c:overlap val="-27"/>
        <c:axId val="232393744"/>
        <c:axId val="10948872"/>
      </c:barChart>
      <c:catAx>
        <c:axId val="232393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48872"/>
        <c:crosses val="autoZero"/>
        <c:auto val="1"/>
        <c:lblAlgn val="ctr"/>
        <c:lblOffset val="100"/>
        <c:noMultiLvlLbl val="0"/>
      </c:catAx>
      <c:valAx>
        <c:axId val="10948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23937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20"/>
  </c:pivotSource>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r>
              <a:rPr lang="en-IN" sz="1400" b="0" i="0" baseline="0">
                <a:solidFill>
                  <a:srgbClr val="FFFF00"/>
                </a:solidFill>
                <a:effectLst/>
              </a:rPr>
              <a:t>MEDIUM PERFORMING EMPLOYEE</a:t>
            </a:r>
            <a:endParaRPr lang="en-IN" sz="1200">
              <a:solidFill>
                <a:srgbClr val="FFFF00"/>
              </a:solidFill>
              <a:effectLst/>
            </a:endParaRPr>
          </a:p>
          <a:p>
            <a:pPr marL="0" marR="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US"/>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s>
    <c:plotArea>
      <c:layout/>
      <c:ofPieChart>
        <c:ofPieType val="pie"/>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solidFill>
                  <a:srgbClr val="FF0000"/>
                </a:solidFill>
              </a:rPr>
              <a:t>HIGH</a:t>
            </a:r>
            <a:r>
              <a:rPr lang="en-IN" baseline="0">
                <a:solidFill>
                  <a:srgbClr val="FF0000"/>
                </a:solidFill>
              </a:rPr>
              <a:t>  PERFORMING EMPLOYEE</a:t>
            </a:r>
            <a:endParaRPr lang="en-IN">
              <a:solidFill>
                <a:srgbClr val="FF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marker>
          <c:symbol val="none"/>
        </c:marker>
      </c:pivotFmt>
      <c:pivotFmt>
        <c:idx val="4"/>
        <c:spPr>
          <a:solidFill>
            <a:schemeClr val="accent1"/>
          </a:solidFill>
          <a:ln w="19050">
            <a:solidFill>
              <a:schemeClr val="lt1"/>
            </a:solidFill>
          </a:ln>
          <a:effectLst/>
        </c:spPr>
        <c:marker>
          <c:symbol val="none"/>
        </c:marker>
      </c:pivotFmt>
      <c:pivotFmt>
        <c:idx val="5"/>
        <c:spPr>
          <a:solidFill>
            <a:schemeClr val="accent1"/>
          </a:solidFill>
          <a:ln w="19050">
            <a:solidFill>
              <a:schemeClr val="lt1"/>
            </a:solidFill>
          </a:ln>
          <a:effectLst/>
        </c:spPr>
        <c:marker>
          <c:symbol val="none"/>
        </c:marke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s>
    <c:plotArea>
      <c:layout/>
      <c:pieChart>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6"/>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6"/>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7"/>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7"/>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8"/>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8"/>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8"/>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19"/>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9"/>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9"/>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20"/>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0"/>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5"/>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5"/>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5"/>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5"/>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5"/>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5"/>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5"/>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5"/>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5"/>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5"/>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hart" Target="../charts/char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hart" Target="../charts/char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grpSp>
        <p:nvGrpSpPr>
          <p:cNvPr id="229" name="Google Shape;229;p1"/>
          <p:cNvGrpSpPr/>
          <p:nvPr/>
        </p:nvGrpSpPr>
        <p:grpSpPr>
          <a:xfrm>
            <a:off x="876299" y="990600"/>
            <a:ext cx="1743075" cy="1333500"/>
            <a:chOff x="742950" y="1104900"/>
            <a:chExt cx="1743075" cy="1333500"/>
          </a:xfrm>
        </p:grpSpPr>
        <p:sp>
          <p:nvSpPr>
            <p:cNvPr id="230" name="Google Shape;230;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1" name="Google Shape;231;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sp>
        <p:nvSpPr>
          <p:cNvPr id="232" name="Google Shape;232;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3" name="Google Shape;233;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4" name="Google Shape;234;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235" name="Google Shape;235;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236" name="Google Shape;236;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237" name="Google Shape;237;p1"/>
          <p:cNvSpPr txBox="1"/>
          <p:nvPr/>
        </p:nvSpPr>
        <p:spPr>
          <a:xfrm>
            <a:off x="1213100" y="2860437"/>
            <a:ext cx="97536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Calibri"/>
              <a:ea typeface="Calibri"/>
              <a:cs typeface="Calibri"/>
              <a:sym typeface="Calibri"/>
            </a:endParaRPr>
          </a:p>
        </p:txBody>
      </p:sp>
      <p:sp>
        <p:nvSpPr>
          <p:cNvPr id="238" name="Google Shape;238;p1"/>
          <p:cNvSpPr txBox="1"/>
          <p:nvPr/>
        </p:nvSpPr>
        <p:spPr>
          <a:xfrm>
            <a:off x="0" y="2724727"/>
            <a:ext cx="12192000" cy="1300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1800">
                <a:latin typeface="Calibri"/>
                <a:ea typeface="Calibri"/>
                <a:cs typeface="Calibri"/>
                <a:sym typeface="Calibri"/>
              </a:rPr>
              <a:t>Student Name:S.Sandhya</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Register Number:312209001</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Department Name:B.com (general)</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College Name: Chevalier T.Thomas Elizabeth College for women </a:t>
            </a:r>
            <a:endParaRPr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3" name="Google Shape;193;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4" name="Google Shape;194;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5" name="Google Shape;195;p10"/>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6" name="Google Shape;196;p10"/>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 name="Google Shape;197;p10"/>
          <p:cNvSpPr/>
          <p:nvPr/>
        </p:nvSpPr>
        <p:spPr>
          <a:xfrm>
            <a:off x="1295400" y="1334974"/>
            <a:ext cx="6934200" cy="478155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000">
              <a:solidFill>
                <a:schemeClr val="dk1"/>
              </a:solidFill>
              <a:latin typeface="Calibri"/>
              <a:ea typeface="Calibri"/>
              <a:cs typeface="Calibri"/>
              <a:sym typeface="Calibri"/>
            </a:endParaRPr>
          </a:p>
          <a:p>
            <a:pPr indent="-342900" lvl="0" marL="342900" marR="0" rtl="0" algn="ctr">
              <a:spcBef>
                <a:spcPts val="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DATA COLLECTION</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GAGGLE TO DOWNLOAD THE DATA</a:t>
            </a:r>
            <a:endParaRPr/>
          </a:p>
          <a:p>
            <a:pPr indent="-342900" lvl="0" marL="342900" marR="0" rtl="0" algn="ctr">
              <a:spcBef>
                <a:spcPts val="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FETURE COLLECTION</a:t>
            </a:r>
            <a:endParaRPr b="1"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Employee Status </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Employee Type </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Gender Code </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Performance Score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Current Employee Rating </a:t>
            </a:r>
            <a:endParaRPr sz="1800">
              <a:solidFill>
                <a:schemeClr val="dk1"/>
              </a:solidFill>
              <a:latin typeface="Calibri"/>
              <a:ea typeface="Calibri"/>
              <a:cs typeface="Calibri"/>
              <a:sym typeface="Calibri"/>
            </a:endParaRPr>
          </a:p>
          <a:p>
            <a:pPr indent="-342900" lvl="0" marL="342900" marR="0" rtl="0" algn="ctr">
              <a:spcBef>
                <a:spcPts val="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DATA CLEANING</a:t>
            </a:r>
            <a:endParaRPr b="1"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MIISSING VALUE IDENTIFY</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MISSING VALUE FILTER</a:t>
            </a:r>
            <a:endParaRPr/>
          </a:p>
          <a:p>
            <a:pPr indent="-342900" lvl="0" marL="342900" marR="0" rtl="0" algn="ctr">
              <a:spcBef>
                <a:spcPts val="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PERFORMANCE LEVEL</a:t>
            </a:r>
            <a:endParaRPr/>
          </a:p>
          <a:p>
            <a:pPr indent="-342900" lvl="0" marL="342900" marR="0" rtl="0" algn="ctr">
              <a:spcBef>
                <a:spcPts val="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SUMMARY</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CREATE A PIVOT TABLE</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CREATING GRAPH</a:t>
            </a:r>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 name="Google Shape;204;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5" name="Google Shape;205;p11"/>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6" name="Google Shape;206;p11"/>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07" name="Google Shape;207;p11"/>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graphicFrame>
        <p:nvGraphicFramePr>
          <p:cNvPr id="208" name="Google Shape;208;p11"/>
          <p:cNvGraphicFramePr/>
          <p:nvPr/>
        </p:nvGraphicFramePr>
        <p:xfrm>
          <a:off x="1066800" y="1295400"/>
          <a:ext cx="7238999" cy="5029200"/>
        </p:xfrm>
        <a:graphic>
          <a:graphicData uri="http://schemas.openxmlformats.org/drawingml/2006/chart">
            <c:chart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2"/>
          <p:cNvSpPr txBox="1"/>
          <p:nvPr>
            <p:ph type="title"/>
          </p:nvPr>
        </p:nvSpPr>
        <p:spPr>
          <a:xfrm>
            <a:off x="755333" y="385444"/>
            <a:ext cx="3816668"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RESULTS</a:t>
            </a:r>
            <a:endParaRPr/>
          </a:p>
        </p:txBody>
      </p:sp>
      <p:graphicFrame>
        <p:nvGraphicFramePr>
          <p:cNvPr id="214" name="Google Shape;214;p12"/>
          <p:cNvGraphicFramePr/>
          <p:nvPr/>
        </p:nvGraphicFramePr>
        <p:xfrm>
          <a:off x="1447800" y="2057400"/>
          <a:ext cx="6857999" cy="3810000"/>
        </p:xfrm>
        <a:graphic>
          <a:graphicData uri="http://schemas.openxmlformats.org/drawingml/2006/chart">
            <c:chart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3"/>
          <p:cNvSpPr txBox="1"/>
          <p:nvPr>
            <p:ph type="title"/>
          </p:nvPr>
        </p:nvSpPr>
        <p:spPr>
          <a:xfrm>
            <a:off x="755333" y="385444"/>
            <a:ext cx="3207068"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RESULTS</a:t>
            </a:r>
            <a:endParaRPr/>
          </a:p>
        </p:txBody>
      </p:sp>
      <p:graphicFrame>
        <p:nvGraphicFramePr>
          <p:cNvPr id="220" name="Google Shape;220;p13"/>
          <p:cNvGraphicFramePr/>
          <p:nvPr/>
        </p:nvGraphicFramePr>
        <p:xfrm>
          <a:off x="755333" y="1905000"/>
          <a:ext cx="7772400" cy="3581400"/>
        </p:xfrm>
        <a:graphic>
          <a:graphicData uri="http://schemas.openxmlformats.org/drawingml/2006/chart">
            <c:chart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26" name="Google Shape;226;p14"/>
          <p:cNvSpPr/>
          <p:nvPr/>
        </p:nvSpPr>
        <p:spPr>
          <a:xfrm>
            <a:off x="1524000" y="990600"/>
            <a:ext cx="6858000" cy="5376909"/>
          </a:xfrm>
          <a:prstGeom prst="cloud">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 By comparing the performance of the employees the number of employees are higher in number average performance by employee by giving them different levels of task based on their performance and the work……. we need to motivate them for the better outcome….</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1" name="Shape 71"/>
        <p:cNvGrpSpPr/>
        <p:nvPr/>
      </p:nvGrpSpPr>
      <p:grpSpPr>
        <a:xfrm>
          <a:off x="0" y="0"/>
          <a:ext cx="0" cy="0"/>
          <a:chOff x="0" y="0"/>
          <a:chExt cx="0" cy="0"/>
        </a:xfrm>
      </p:grpSpPr>
      <p:sp>
        <p:nvSpPr>
          <p:cNvPr id="72" name="Google Shape;72;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3" name="Google Shape;73;p2"/>
          <p:cNvGrpSpPr/>
          <p:nvPr/>
        </p:nvGrpSpPr>
        <p:grpSpPr>
          <a:xfrm>
            <a:off x="7448612" y="0"/>
            <a:ext cx="4743796" cy="6858466"/>
            <a:chOff x="7448612" y="0"/>
            <a:chExt cx="4743796" cy="6858466"/>
          </a:xfrm>
        </p:grpSpPr>
        <p:sp>
          <p:nvSpPr>
            <p:cNvPr id="74" name="Google Shape;74;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3" name="Google Shape;83;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 name="Google Shape;87;p2"/>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8" name="Google Shape;88;p2"/>
          <p:cNvGrpSpPr/>
          <p:nvPr/>
        </p:nvGrpSpPr>
        <p:grpSpPr>
          <a:xfrm>
            <a:off x="466725" y="6410325"/>
            <a:ext cx="3705225" cy="295275"/>
            <a:chOff x="466725" y="6410325"/>
            <a:chExt cx="3705225" cy="295275"/>
          </a:xfrm>
        </p:grpSpPr>
        <p:pic>
          <p:nvPicPr>
            <p:cNvPr id="89" name="Google Shape;89;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90" name="Google Shape;90;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1" name="Google Shape;91;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2" name="Google Shape;92;p2"/>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6" name="Shape 96"/>
        <p:cNvGrpSpPr/>
        <p:nvPr/>
      </p:nvGrpSpPr>
      <p:grpSpPr>
        <a:xfrm>
          <a:off x="0" y="0"/>
          <a:ext cx="0" cy="0"/>
          <a:chOff x="0" y="0"/>
          <a:chExt cx="0" cy="0"/>
        </a:xfrm>
      </p:grpSpPr>
      <p:sp>
        <p:nvSpPr>
          <p:cNvPr id="97" name="Google Shape;97;p3"/>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8" name="Google Shape;98;p3"/>
          <p:cNvGrpSpPr/>
          <p:nvPr/>
        </p:nvGrpSpPr>
        <p:grpSpPr>
          <a:xfrm>
            <a:off x="7448612" y="0"/>
            <a:ext cx="4743796" cy="6858466"/>
            <a:chOff x="7448612" y="0"/>
            <a:chExt cx="4743796" cy="6858466"/>
          </a:xfrm>
        </p:grpSpPr>
        <p:sp>
          <p:nvSpPr>
            <p:cNvPr id="99" name="Google Shape;99;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8" name="Google Shape;108;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0" name="Google Shape;110;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Google Shape;111;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2" name="Google Shape;112;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3" name="Google Shape;113;p3"/>
          <p:cNvGrpSpPr/>
          <p:nvPr/>
        </p:nvGrpSpPr>
        <p:grpSpPr>
          <a:xfrm>
            <a:off x="47625" y="3819523"/>
            <a:ext cx="4124325" cy="3009898"/>
            <a:chOff x="47625" y="3819523"/>
            <a:chExt cx="4124325" cy="3009898"/>
          </a:xfrm>
        </p:grpSpPr>
        <p:pic>
          <p:nvPicPr>
            <p:cNvPr id="114" name="Google Shape;114;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5" name="Google Shape;115;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6" name="Google Shape;116;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7" name="Google Shape;117;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8" name="Google Shape;118;p3"/>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grpSp>
        <p:nvGrpSpPr>
          <p:cNvPr id="123" name="Google Shape;123;p4"/>
          <p:cNvGrpSpPr/>
          <p:nvPr/>
        </p:nvGrpSpPr>
        <p:grpSpPr>
          <a:xfrm>
            <a:off x="7991475" y="2933700"/>
            <a:ext cx="2762250" cy="3257550"/>
            <a:chOff x="7991475" y="2933700"/>
            <a:chExt cx="2762250" cy="3257550"/>
          </a:xfrm>
        </p:grpSpPr>
        <p:sp>
          <p:nvSpPr>
            <p:cNvPr id="124" name="Google Shape;124;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6" name="Google Shape;126;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7" name="Google Shape;127;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4"/>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9" name="Google Shape;129;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0" name="Google Shape;130;p4"/>
          <p:cNvSpPr/>
          <p:nvPr/>
        </p:nvSpPr>
        <p:spPr>
          <a:xfrm>
            <a:off x="533400" y="1695450"/>
            <a:ext cx="7458075" cy="4772025"/>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FOR IS ACHIEVEMENT</a:t>
            </a:r>
            <a:endParaRPr/>
          </a:p>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FOR IS INCREMENT</a:t>
            </a:r>
            <a:endParaRPr/>
          </a:p>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Effectively considers multiple perspectives and approaches before making decisions</a:t>
            </a:r>
            <a:endParaRPr/>
          </a:p>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Displayed a consistently strong ability to tackle challenging problems efficiently</a:t>
            </a:r>
            <a:endParaRPr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Google Shape;131;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grpSp>
        <p:nvGrpSpPr>
          <p:cNvPr id="136" name="Google Shape;136;p5"/>
          <p:cNvGrpSpPr/>
          <p:nvPr/>
        </p:nvGrpSpPr>
        <p:grpSpPr>
          <a:xfrm>
            <a:off x="8658225" y="2647950"/>
            <a:ext cx="3533775" cy="3810000"/>
            <a:chOff x="8658225" y="2647950"/>
            <a:chExt cx="3533775" cy="3810000"/>
          </a:xfrm>
        </p:grpSpPr>
        <p:sp>
          <p:nvSpPr>
            <p:cNvPr id="137" name="Google Shape;137;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9" name="Google Shape;139;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40" name="Google Shape;140;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5"/>
          <p:cNvSpPr txBox="1"/>
          <p:nvPr>
            <p:ph type="title"/>
          </p:nvPr>
        </p:nvSpPr>
        <p:spPr>
          <a:xfrm>
            <a:off x="739775" y="829627"/>
            <a:ext cx="526351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42" name="Google Shape;142;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3" name="Google Shape;143;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4" name="Google Shape;144;p5"/>
          <p:cNvSpPr txBox="1"/>
          <p:nvPr/>
        </p:nvSpPr>
        <p:spPr>
          <a:xfrm>
            <a:off x="990600" y="2133600"/>
            <a:ext cx="7924800" cy="830997"/>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0D0D0D"/>
              </a:buClr>
              <a:buSzPts val="2400"/>
              <a:buFont typeface="Arial"/>
              <a:buChar char="•"/>
            </a:pPr>
            <a:r>
              <a:rPr b="0" i="0" lang="en-US" sz="2400">
                <a:solidFill>
                  <a:srgbClr val="0D0D0D"/>
                </a:solidFill>
                <a:latin typeface="Times New Roman"/>
                <a:ea typeface="Times New Roman"/>
                <a:cs typeface="Times New Roman"/>
                <a:sym typeface="Times New Roman"/>
              </a:rPr>
              <a:t>.</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45" name="Google Shape;145;p5"/>
          <p:cNvSpPr/>
          <p:nvPr/>
        </p:nvSpPr>
        <p:spPr>
          <a:xfrm>
            <a:off x="838200" y="2019300"/>
            <a:ext cx="7543800" cy="443865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analyzing the performance of the employee by considering various factors like gender performance score ratings performance analysis in order to identify the Trends and patterns of different categories of employees like high medium low</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Compare strengths and weaknesses. ...</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Recommend actionable goals.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6"/>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53" name="Google Shape;153;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4" name="Google Shape;154;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descr="Free finance logo templates to customize | Canva" id="155" name="Google Shape;155;p6"/>
          <p:cNvSpPr/>
          <p:nvPr/>
        </p:nvSpPr>
        <p:spPr>
          <a:xfrm>
            <a:off x="4800600" y="153080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6" name="Google Shape;156;p6"/>
          <p:cNvPicPr preferRelativeResize="0"/>
          <p:nvPr/>
        </p:nvPicPr>
        <p:blipFill rotWithShape="1">
          <a:blip r:embed="rId4">
            <a:alphaModFix/>
          </a:blip>
          <a:srcRect b="0" l="0" r="0" t="0"/>
          <a:stretch/>
        </p:blipFill>
        <p:spPr>
          <a:xfrm>
            <a:off x="7798928" y="517324"/>
            <a:ext cx="1943100" cy="1828800"/>
          </a:xfrm>
          <a:prstGeom prst="rect">
            <a:avLst/>
          </a:prstGeom>
          <a:noFill/>
          <a:ln>
            <a:noFill/>
          </a:ln>
        </p:spPr>
      </p:pic>
      <p:pic>
        <p:nvPicPr>
          <p:cNvPr id="157" name="Google Shape;157;p6"/>
          <p:cNvPicPr preferRelativeResize="0"/>
          <p:nvPr/>
        </p:nvPicPr>
        <p:blipFill rotWithShape="1">
          <a:blip r:embed="rId5">
            <a:alphaModFix/>
          </a:blip>
          <a:srcRect b="0" l="0" r="0" t="0"/>
          <a:stretch/>
        </p:blipFill>
        <p:spPr>
          <a:xfrm>
            <a:off x="2107072" y="1886945"/>
            <a:ext cx="5691856" cy="383003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7"/>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3" name="Google Shape;163;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7"/>
          <p:cNvSpPr txBox="1"/>
          <p:nvPr>
            <p:ph type="title"/>
          </p:nvPr>
        </p:nvSpPr>
        <p:spPr>
          <a:xfrm>
            <a:off x="558165" y="857885"/>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pic>
        <p:nvPicPr>
          <p:cNvPr id="167" name="Google Shape;167;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8" name="Google Shape;168;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9" name="Google Shape;169;p7"/>
          <p:cNvSpPr/>
          <p:nvPr/>
        </p:nvSpPr>
        <p:spPr>
          <a:xfrm>
            <a:off x="3124200" y="2514600"/>
            <a:ext cx="5257800" cy="37338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342900" lvl="0" marL="342900" marR="0" rtl="0" algn="ctr">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CONDITIONAL FORMATTING-MISSING</a:t>
            </a:r>
            <a:endParaRPr/>
          </a:p>
          <a:p>
            <a:pPr indent="-342900" lvl="0" marL="342900" marR="0" rtl="0" algn="ctr">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FILTER-REMOVE</a:t>
            </a:r>
            <a:endParaRPr/>
          </a:p>
          <a:p>
            <a:pPr indent="-342900" lvl="0" marL="342900" marR="0" rtl="0" algn="ctr">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FORMULA-PERFORMANCE</a:t>
            </a:r>
            <a:endParaRPr/>
          </a:p>
          <a:p>
            <a:pPr indent="-342900" lvl="0" marL="342900" marR="0" rtl="0" algn="ctr">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PIVOT-SUMMARY</a:t>
            </a:r>
            <a:endParaRPr/>
          </a:p>
          <a:p>
            <a:pPr indent="-342900" lvl="0" marL="342900" marR="0" rtl="0" algn="ctr">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GRAPH-DATA VISUALIZTION</a:t>
            </a:r>
            <a:endParaRPr/>
          </a:p>
          <a:p>
            <a:pPr indent="-190500" lvl="0" marL="342900" marR="0" rtl="0" algn="ctr">
              <a:spcBef>
                <a:spcPts val="0"/>
              </a:spcBef>
              <a:spcAft>
                <a:spcPts val="0"/>
              </a:spcAft>
              <a:buClr>
                <a:schemeClr val="dk1"/>
              </a:buClr>
              <a:buSzPts val="2400"/>
              <a:buFont typeface="Noto Sans Symbols"/>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8"/>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175" name="Google Shape;175;p8"/>
          <p:cNvSpPr/>
          <p:nvPr/>
        </p:nvSpPr>
        <p:spPr>
          <a:xfrm>
            <a:off x="1676400" y="1752600"/>
            <a:ext cx="7467600" cy="35814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Calibri"/>
                <a:ea typeface="Calibri"/>
                <a:cs typeface="Calibri"/>
                <a:sym typeface="Calibri"/>
              </a:rPr>
              <a:t>EMPLOYEE=-KAGGLE</a:t>
            </a:r>
            <a:endParaRPr/>
          </a:p>
          <a:p>
            <a:pPr indent="0" lvl="0" marL="0" marR="0" rtl="0" algn="ctr">
              <a:spcBef>
                <a:spcPts val="0"/>
              </a:spcBef>
              <a:spcAft>
                <a:spcPts val="0"/>
              </a:spcAft>
              <a:buNone/>
            </a:pPr>
            <a:r>
              <a:rPr lang="en-US" sz="2800">
                <a:solidFill>
                  <a:schemeClr val="dk1"/>
                </a:solidFill>
                <a:latin typeface="Calibri"/>
                <a:ea typeface="Calibri"/>
                <a:cs typeface="Calibri"/>
                <a:sym typeface="Calibri"/>
              </a:rPr>
              <a:t>26-FEATURES</a:t>
            </a:r>
            <a:endParaRPr/>
          </a:p>
          <a:p>
            <a:pPr indent="0" lvl="0" marL="0" marR="0" rtl="0" algn="ctr">
              <a:spcBef>
                <a:spcPts val="0"/>
              </a:spcBef>
              <a:spcAft>
                <a:spcPts val="0"/>
              </a:spcAft>
              <a:buNone/>
            </a:pPr>
            <a:r>
              <a:rPr lang="en-US" sz="2800">
                <a:solidFill>
                  <a:schemeClr val="dk1"/>
                </a:solidFill>
                <a:latin typeface="Calibri"/>
                <a:ea typeface="Calibri"/>
                <a:cs typeface="Calibri"/>
                <a:sym typeface="Calibri"/>
              </a:rPr>
              <a:t>9 FEATURES</a:t>
            </a:r>
            <a:endParaRPr/>
          </a:p>
          <a:p>
            <a:pPr indent="0" lvl="0" marL="0" marR="0" rtl="0" algn="ctr">
              <a:spcBef>
                <a:spcPts val="0"/>
              </a:spcBef>
              <a:spcAft>
                <a:spcPts val="0"/>
              </a:spcAft>
              <a:buNone/>
            </a:pPr>
            <a:r>
              <a:rPr lang="en-US" sz="2800">
                <a:solidFill>
                  <a:schemeClr val="dk1"/>
                </a:solidFill>
                <a:latin typeface="Calibri"/>
                <a:ea typeface="Calibri"/>
                <a:cs typeface="Calibri"/>
                <a:sym typeface="Calibri"/>
              </a:rPr>
              <a:t>EMP TYPE</a:t>
            </a:r>
            <a:endParaRPr/>
          </a:p>
          <a:p>
            <a:pPr indent="0" lvl="0" marL="0" marR="0" rtl="0" algn="ctr">
              <a:spcBef>
                <a:spcPts val="0"/>
              </a:spcBef>
              <a:spcAft>
                <a:spcPts val="0"/>
              </a:spcAft>
              <a:buNone/>
            </a:pPr>
            <a:r>
              <a:rPr lang="en-US" sz="2800">
                <a:solidFill>
                  <a:schemeClr val="dk1"/>
                </a:solidFill>
                <a:latin typeface="Calibri"/>
                <a:ea typeface="Calibri"/>
                <a:cs typeface="Calibri"/>
                <a:sym typeface="Calibri"/>
              </a:rPr>
              <a:t>PERFORMANCE LEVEL</a:t>
            </a:r>
            <a:endParaRPr/>
          </a:p>
          <a:p>
            <a:pPr indent="0" lvl="0" marL="0" marR="0" rtl="0" algn="ctr">
              <a:spcBef>
                <a:spcPts val="0"/>
              </a:spcBef>
              <a:spcAft>
                <a:spcPts val="0"/>
              </a:spcAft>
              <a:buNone/>
            </a:pPr>
            <a:r>
              <a:rPr lang="en-US" sz="2800">
                <a:solidFill>
                  <a:schemeClr val="dk1"/>
                </a:solidFill>
                <a:latin typeface="Calibri"/>
                <a:ea typeface="Calibri"/>
                <a:cs typeface="Calibri"/>
                <a:sym typeface="Calibri"/>
              </a:rPr>
              <a:t>GENDER-MALE FEMALE</a:t>
            </a:r>
            <a:endParaRPr/>
          </a:p>
          <a:p>
            <a:pPr indent="0" lvl="0" marL="0" marR="0" rtl="0" algn="ctr">
              <a:spcBef>
                <a:spcPts val="0"/>
              </a:spcBef>
              <a:spcAft>
                <a:spcPts val="0"/>
              </a:spcAft>
              <a:buNone/>
            </a:pPr>
            <a:r>
              <a:rPr lang="en-US" sz="2800">
                <a:solidFill>
                  <a:schemeClr val="dk1"/>
                </a:solidFill>
                <a:latin typeface="Calibri"/>
                <a:ea typeface="Calibri"/>
                <a:cs typeface="Calibri"/>
                <a:sym typeface="Calibri"/>
              </a:rPr>
              <a:t>EMPLOYEE RATING-NUM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1" name="Google Shape;181;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4" name="Google Shape;184;p9"/>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85" name="Google Shape;185;p9"/>
          <p:cNvSpPr txBox="1"/>
          <p:nvPr>
            <p:ph type="title"/>
          </p:nvPr>
        </p:nvSpPr>
        <p:spPr>
          <a:xfrm>
            <a:off x="739775" y="654938"/>
            <a:ext cx="848042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186" name="Google Shape;186;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7" name="Google Shape;187;p9"/>
          <p:cNvSpPr txBox="1"/>
          <p:nvPr/>
        </p:nvSpPr>
        <p:spPr>
          <a:xfrm>
            <a:off x="2209800" y="2945140"/>
            <a:ext cx="8534018" cy="954107"/>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rgbClr val="0D0D0D"/>
              </a:buClr>
              <a:buSzPts val="2800"/>
              <a:buFont typeface="Arial"/>
              <a:buChar char="•"/>
            </a:pPr>
            <a:r>
              <a:rPr lang="en-US" sz="2800">
                <a:solidFill>
                  <a:srgbClr val="0D0D0D"/>
                </a:solidFill>
                <a:latin typeface="Times New Roman"/>
                <a:ea typeface="Times New Roman"/>
                <a:cs typeface="Times New Roman"/>
                <a:sym typeface="Times New Roman"/>
              </a:rPr>
              <a:t>PERFORMANCE LEVEL =IFS(Z8&gt;=5"VERY HIGH",Z8&gt;=4"HIGH",Z8&gt;=3,"MED",TRUE,"LOW")</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