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5" r:id="rId3"/>
    <p:sldId id="258" r:id="rId4"/>
    <p:sldId id="256" r:id="rId5"/>
    <p:sldId id="257" r:id="rId6"/>
    <p:sldId id="259" r:id="rId7"/>
    <p:sldId id="261" r:id="rId8"/>
    <p:sldId id="260"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F07D-E74E-BEE5-4DCA-C98B0D9998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4AD511-7022-1A8D-5839-3556A2AFD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1E17C9-4032-744F-1A76-940374B94332}"/>
              </a:ext>
            </a:extLst>
          </p:cNvPr>
          <p:cNvSpPr>
            <a:spLocks noGrp="1"/>
          </p:cNvSpPr>
          <p:nvPr>
            <p:ph type="dt" sz="half" idx="10"/>
          </p:nvPr>
        </p:nvSpPr>
        <p:spPr/>
        <p:txBody>
          <a:bodyPr/>
          <a:lstStyle/>
          <a:p>
            <a:fld id="{B45DFEDB-9347-41AD-A3D9-4B79257FC957}" type="datetimeFigureOut">
              <a:rPr lang="en-US" smtClean="0"/>
              <a:t>11/15/2022</a:t>
            </a:fld>
            <a:endParaRPr lang="en-US"/>
          </a:p>
        </p:txBody>
      </p:sp>
      <p:sp>
        <p:nvSpPr>
          <p:cNvPr id="5" name="Footer Placeholder 4">
            <a:extLst>
              <a:ext uri="{FF2B5EF4-FFF2-40B4-BE49-F238E27FC236}">
                <a16:creationId xmlns:a16="http://schemas.microsoft.com/office/drawing/2014/main" id="{32CDB8AD-A354-D825-E419-5F3A87F65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8BCA4C-4513-C1E0-F381-A4B3448B94D2}"/>
              </a:ext>
            </a:extLst>
          </p:cNvPr>
          <p:cNvSpPr>
            <a:spLocks noGrp="1"/>
          </p:cNvSpPr>
          <p:nvPr>
            <p:ph type="sldNum" sz="quarter" idx="12"/>
          </p:nvPr>
        </p:nvSpPr>
        <p:spPr/>
        <p:txBody>
          <a:bodyPr/>
          <a:lstStyle/>
          <a:p>
            <a:fld id="{07BE119D-B489-4F1D-A8A7-B159969AAB64}" type="slidenum">
              <a:rPr lang="en-US" smtClean="0"/>
              <a:t>‹#›</a:t>
            </a:fld>
            <a:endParaRPr lang="en-US"/>
          </a:p>
        </p:txBody>
      </p:sp>
    </p:spTree>
    <p:extLst>
      <p:ext uri="{BB962C8B-B14F-4D97-AF65-F5344CB8AC3E}">
        <p14:creationId xmlns:p14="http://schemas.microsoft.com/office/powerpoint/2010/main" val="95265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8D479-4AD5-19C6-538A-B25357CD03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DB5229-D953-FD04-DCB7-4814E9A633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673CB9-6CC0-BA20-69B1-1EB28735626B}"/>
              </a:ext>
            </a:extLst>
          </p:cNvPr>
          <p:cNvSpPr>
            <a:spLocks noGrp="1"/>
          </p:cNvSpPr>
          <p:nvPr>
            <p:ph type="dt" sz="half" idx="10"/>
          </p:nvPr>
        </p:nvSpPr>
        <p:spPr/>
        <p:txBody>
          <a:bodyPr/>
          <a:lstStyle/>
          <a:p>
            <a:fld id="{B45DFEDB-9347-41AD-A3D9-4B79257FC957}" type="datetimeFigureOut">
              <a:rPr lang="en-US" smtClean="0"/>
              <a:t>11/15/2022</a:t>
            </a:fld>
            <a:endParaRPr lang="en-US"/>
          </a:p>
        </p:txBody>
      </p:sp>
      <p:sp>
        <p:nvSpPr>
          <p:cNvPr id="5" name="Footer Placeholder 4">
            <a:extLst>
              <a:ext uri="{FF2B5EF4-FFF2-40B4-BE49-F238E27FC236}">
                <a16:creationId xmlns:a16="http://schemas.microsoft.com/office/drawing/2014/main" id="{D4383744-3C24-5A39-98FC-0273F4968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2C13C-EBCC-3D46-5180-13EC3AFDDDE6}"/>
              </a:ext>
            </a:extLst>
          </p:cNvPr>
          <p:cNvSpPr>
            <a:spLocks noGrp="1"/>
          </p:cNvSpPr>
          <p:nvPr>
            <p:ph type="sldNum" sz="quarter" idx="12"/>
          </p:nvPr>
        </p:nvSpPr>
        <p:spPr/>
        <p:txBody>
          <a:bodyPr/>
          <a:lstStyle/>
          <a:p>
            <a:fld id="{07BE119D-B489-4F1D-A8A7-B159969AAB64}" type="slidenum">
              <a:rPr lang="en-US" smtClean="0"/>
              <a:t>‹#›</a:t>
            </a:fld>
            <a:endParaRPr lang="en-US"/>
          </a:p>
        </p:txBody>
      </p:sp>
    </p:spTree>
    <p:extLst>
      <p:ext uri="{BB962C8B-B14F-4D97-AF65-F5344CB8AC3E}">
        <p14:creationId xmlns:p14="http://schemas.microsoft.com/office/powerpoint/2010/main" val="56532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C96716-2674-7CB9-B3F8-8FB5A29F34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3D6B56-23E3-013A-C078-F029BE263D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A59B1-1329-D512-9267-C520CB64B4DA}"/>
              </a:ext>
            </a:extLst>
          </p:cNvPr>
          <p:cNvSpPr>
            <a:spLocks noGrp="1"/>
          </p:cNvSpPr>
          <p:nvPr>
            <p:ph type="dt" sz="half" idx="10"/>
          </p:nvPr>
        </p:nvSpPr>
        <p:spPr/>
        <p:txBody>
          <a:bodyPr/>
          <a:lstStyle/>
          <a:p>
            <a:fld id="{B45DFEDB-9347-41AD-A3D9-4B79257FC957}" type="datetimeFigureOut">
              <a:rPr lang="en-US" smtClean="0"/>
              <a:t>11/15/2022</a:t>
            </a:fld>
            <a:endParaRPr lang="en-US"/>
          </a:p>
        </p:txBody>
      </p:sp>
      <p:sp>
        <p:nvSpPr>
          <p:cNvPr id="5" name="Footer Placeholder 4">
            <a:extLst>
              <a:ext uri="{FF2B5EF4-FFF2-40B4-BE49-F238E27FC236}">
                <a16:creationId xmlns:a16="http://schemas.microsoft.com/office/drawing/2014/main" id="{D9B4125D-FC5F-6338-BCDD-2642EA1A2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DF142-45FC-B346-3DB1-7EF8D23BBA09}"/>
              </a:ext>
            </a:extLst>
          </p:cNvPr>
          <p:cNvSpPr>
            <a:spLocks noGrp="1"/>
          </p:cNvSpPr>
          <p:nvPr>
            <p:ph type="sldNum" sz="quarter" idx="12"/>
          </p:nvPr>
        </p:nvSpPr>
        <p:spPr/>
        <p:txBody>
          <a:bodyPr/>
          <a:lstStyle/>
          <a:p>
            <a:fld id="{07BE119D-B489-4F1D-A8A7-B159969AAB64}" type="slidenum">
              <a:rPr lang="en-US" smtClean="0"/>
              <a:t>‹#›</a:t>
            </a:fld>
            <a:endParaRPr lang="en-US"/>
          </a:p>
        </p:txBody>
      </p:sp>
    </p:spTree>
    <p:extLst>
      <p:ext uri="{BB962C8B-B14F-4D97-AF65-F5344CB8AC3E}">
        <p14:creationId xmlns:p14="http://schemas.microsoft.com/office/powerpoint/2010/main" val="29722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872D-406E-EC2B-4124-518A36922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C3A84A-463E-A0CC-5B46-B81D977F6C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BE4DA-151C-4ED3-49D2-E970E690E1D0}"/>
              </a:ext>
            </a:extLst>
          </p:cNvPr>
          <p:cNvSpPr>
            <a:spLocks noGrp="1"/>
          </p:cNvSpPr>
          <p:nvPr>
            <p:ph type="dt" sz="half" idx="10"/>
          </p:nvPr>
        </p:nvSpPr>
        <p:spPr/>
        <p:txBody>
          <a:bodyPr/>
          <a:lstStyle/>
          <a:p>
            <a:fld id="{B45DFEDB-9347-41AD-A3D9-4B79257FC957}" type="datetimeFigureOut">
              <a:rPr lang="en-US" smtClean="0"/>
              <a:t>11/15/2022</a:t>
            </a:fld>
            <a:endParaRPr lang="en-US"/>
          </a:p>
        </p:txBody>
      </p:sp>
      <p:sp>
        <p:nvSpPr>
          <p:cNvPr id="5" name="Footer Placeholder 4">
            <a:extLst>
              <a:ext uri="{FF2B5EF4-FFF2-40B4-BE49-F238E27FC236}">
                <a16:creationId xmlns:a16="http://schemas.microsoft.com/office/drawing/2014/main" id="{89AD9D6E-D539-CADA-ADDF-10976C9D97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FEB18-2080-8A61-F318-F1C4EC881476}"/>
              </a:ext>
            </a:extLst>
          </p:cNvPr>
          <p:cNvSpPr>
            <a:spLocks noGrp="1"/>
          </p:cNvSpPr>
          <p:nvPr>
            <p:ph type="sldNum" sz="quarter" idx="12"/>
          </p:nvPr>
        </p:nvSpPr>
        <p:spPr/>
        <p:txBody>
          <a:bodyPr/>
          <a:lstStyle/>
          <a:p>
            <a:fld id="{07BE119D-B489-4F1D-A8A7-B159969AAB64}" type="slidenum">
              <a:rPr lang="en-US" smtClean="0"/>
              <a:t>‹#›</a:t>
            </a:fld>
            <a:endParaRPr lang="en-US"/>
          </a:p>
        </p:txBody>
      </p:sp>
    </p:spTree>
    <p:extLst>
      <p:ext uri="{BB962C8B-B14F-4D97-AF65-F5344CB8AC3E}">
        <p14:creationId xmlns:p14="http://schemas.microsoft.com/office/powerpoint/2010/main" val="106940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0A84-262C-B4B2-6805-0AF2A9646D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05FAD5-E2F1-47C1-C702-22ACD3CB2C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DD6036-4E47-9FD0-A1A4-E1601B2F723F}"/>
              </a:ext>
            </a:extLst>
          </p:cNvPr>
          <p:cNvSpPr>
            <a:spLocks noGrp="1"/>
          </p:cNvSpPr>
          <p:nvPr>
            <p:ph type="dt" sz="half" idx="10"/>
          </p:nvPr>
        </p:nvSpPr>
        <p:spPr/>
        <p:txBody>
          <a:bodyPr/>
          <a:lstStyle/>
          <a:p>
            <a:fld id="{B45DFEDB-9347-41AD-A3D9-4B79257FC957}" type="datetimeFigureOut">
              <a:rPr lang="en-US" smtClean="0"/>
              <a:t>11/15/2022</a:t>
            </a:fld>
            <a:endParaRPr lang="en-US"/>
          </a:p>
        </p:txBody>
      </p:sp>
      <p:sp>
        <p:nvSpPr>
          <p:cNvPr id="5" name="Footer Placeholder 4">
            <a:extLst>
              <a:ext uri="{FF2B5EF4-FFF2-40B4-BE49-F238E27FC236}">
                <a16:creationId xmlns:a16="http://schemas.microsoft.com/office/drawing/2014/main" id="{6A49DC56-8B84-75E2-C8D5-9E1BDE764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34ACF-2151-B809-7DBF-1761F0ADCD66}"/>
              </a:ext>
            </a:extLst>
          </p:cNvPr>
          <p:cNvSpPr>
            <a:spLocks noGrp="1"/>
          </p:cNvSpPr>
          <p:nvPr>
            <p:ph type="sldNum" sz="quarter" idx="12"/>
          </p:nvPr>
        </p:nvSpPr>
        <p:spPr/>
        <p:txBody>
          <a:bodyPr/>
          <a:lstStyle/>
          <a:p>
            <a:fld id="{07BE119D-B489-4F1D-A8A7-B159969AAB64}" type="slidenum">
              <a:rPr lang="en-US" smtClean="0"/>
              <a:t>‹#›</a:t>
            </a:fld>
            <a:endParaRPr lang="en-US"/>
          </a:p>
        </p:txBody>
      </p:sp>
    </p:spTree>
    <p:extLst>
      <p:ext uri="{BB962C8B-B14F-4D97-AF65-F5344CB8AC3E}">
        <p14:creationId xmlns:p14="http://schemas.microsoft.com/office/powerpoint/2010/main" val="166648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7426-C1EF-891A-AA2D-02021DE11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5F386-7CBB-177E-DAEE-0BBBC86CB9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985E22-9063-7C76-692B-EBD0AD42C3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FB55FB-551A-9FE5-1A9D-9119DCC3E02A}"/>
              </a:ext>
            </a:extLst>
          </p:cNvPr>
          <p:cNvSpPr>
            <a:spLocks noGrp="1"/>
          </p:cNvSpPr>
          <p:nvPr>
            <p:ph type="dt" sz="half" idx="10"/>
          </p:nvPr>
        </p:nvSpPr>
        <p:spPr/>
        <p:txBody>
          <a:bodyPr/>
          <a:lstStyle/>
          <a:p>
            <a:fld id="{B45DFEDB-9347-41AD-A3D9-4B79257FC957}" type="datetimeFigureOut">
              <a:rPr lang="en-US" smtClean="0"/>
              <a:t>11/15/2022</a:t>
            </a:fld>
            <a:endParaRPr lang="en-US"/>
          </a:p>
        </p:txBody>
      </p:sp>
      <p:sp>
        <p:nvSpPr>
          <p:cNvPr id="6" name="Footer Placeholder 5">
            <a:extLst>
              <a:ext uri="{FF2B5EF4-FFF2-40B4-BE49-F238E27FC236}">
                <a16:creationId xmlns:a16="http://schemas.microsoft.com/office/drawing/2014/main" id="{5D84D4DB-A52A-33FC-E6C1-5F493964B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423755-F12C-22AD-C0AB-E42E8853A850}"/>
              </a:ext>
            </a:extLst>
          </p:cNvPr>
          <p:cNvSpPr>
            <a:spLocks noGrp="1"/>
          </p:cNvSpPr>
          <p:nvPr>
            <p:ph type="sldNum" sz="quarter" idx="12"/>
          </p:nvPr>
        </p:nvSpPr>
        <p:spPr/>
        <p:txBody>
          <a:bodyPr/>
          <a:lstStyle/>
          <a:p>
            <a:fld id="{07BE119D-B489-4F1D-A8A7-B159969AAB64}" type="slidenum">
              <a:rPr lang="en-US" smtClean="0"/>
              <a:t>‹#›</a:t>
            </a:fld>
            <a:endParaRPr lang="en-US"/>
          </a:p>
        </p:txBody>
      </p:sp>
    </p:spTree>
    <p:extLst>
      <p:ext uri="{BB962C8B-B14F-4D97-AF65-F5344CB8AC3E}">
        <p14:creationId xmlns:p14="http://schemas.microsoft.com/office/powerpoint/2010/main" val="342518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1CF8-FACF-3006-1BB0-CC1122BB35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2728E7-A28A-1145-6605-D6CF3B7CB1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09A371-A99C-7DDD-1F87-B2D47D370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320668-824A-8F69-0B21-3090CFC0B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6686D3-FA0C-E914-B448-690FA6F1C0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928A6E-8332-A973-785C-1F45642F9967}"/>
              </a:ext>
            </a:extLst>
          </p:cNvPr>
          <p:cNvSpPr>
            <a:spLocks noGrp="1"/>
          </p:cNvSpPr>
          <p:nvPr>
            <p:ph type="dt" sz="half" idx="10"/>
          </p:nvPr>
        </p:nvSpPr>
        <p:spPr/>
        <p:txBody>
          <a:bodyPr/>
          <a:lstStyle/>
          <a:p>
            <a:fld id="{B45DFEDB-9347-41AD-A3D9-4B79257FC957}" type="datetimeFigureOut">
              <a:rPr lang="en-US" smtClean="0"/>
              <a:t>11/15/2022</a:t>
            </a:fld>
            <a:endParaRPr lang="en-US"/>
          </a:p>
        </p:txBody>
      </p:sp>
      <p:sp>
        <p:nvSpPr>
          <p:cNvPr id="8" name="Footer Placeholder 7">
            <a:extLst>
              <a:ext uri="{FF2B5EF4-FFF2-40B4-BE49-F238E27FC236}">
                <a16:creationId xmlns:a16="http://schemas.microsoft.com/office/drawing/2014/main" id="{9A0439F3-83B7-7EE2-C35A-ADC7C8FFF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F8F22-EAFD-BA0E-D59E-EAF03A94AC6B}"/>
              </a:ext>
            </a:extLst>
          </p:cNvPr>
          <p:cNvSpPr>
            <a:spLocks noGrp="1"/>
          </p:cNvSpPr>
          <p:nvPr>
            <p:ph type="sldNum" sz="quarter" idx="12"/>
          </p:nvPr>
        </p:nvSpPr>
        <p:spPr/>
        <p:txBody>
          <a:bodyPr/>
          <a:lstStyle/>
          <a:p>
            <a:fld id="{07BE119D-B489-4F1D-A8A7-B159969AAB64}" type="slidenum">
              <a:rPr lang="en-US" smtClean="0"/>
              <a:t>‹#›</a:t>
            </a:fld>
            <a:endParaRPr lang="en-US"/>
          </a:p>
        </p:txBody>
      </p:sp>
    </p:spTree>
    <p:extLst>
      <p:ext uri="{BB962C8B-B14F-4D97-AF65-F5344CB8AC3E}">
        <p14:creationId xmlns:p14="http://schemas.microsoft.com/office/powerpoint/2010/main" val="177225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E2B6-10F8-6691-7B9F-23B793A737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68DCCE-1AC7-DB63-5003-EC5FF5197EC6}"/>
              </a:ext>
            </a:extLst>
          </p:cNvPr>
          <p:cNvSpPr>
            <a:spLocks noGrp="1"/>
          </p:cNvSpPr>
          <p:nvPr>
            <p:ph type="dt" sz="half" idx="10"/>
          </p:nvPr>
        </p:nvSpPr>
        <p:spPr/>
        <p:txBody>
          <a:bodyPr/>
          <a:lstStyle/>
          <a:p>
            <a:fld id="{B45DFEDB-9347-41AD-A3D9-4B79257FC957}" type="datetimeFigureOut">
              <a:rPr lang="en-US" smtClean="0"/>
              <a:t>11/15/2022</a:t>
            </a:fld>
            <a:endParaRPr lang="en-US"/>
          </a:p>
        </p:txBody>
      </p:sp>
      <p:sp>
        <p:nvSpPr>
          <p:cNvPr id="4" name="Footer Placeholder 3">
            <a:extLst>
              <a:ext uri="{FF2B5EF4-FFF2-40B4-BE49-F238E27FC236}">
                <a16:creationId xmlns:a16="http://schemas.microsoft.com/office/drawing/2014/main" id="{4CA25207-27B1-DA76-ECB5-E62B62B565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C75E3-5B57-DAAD-FEE8-9B51DDDE041F}"/>
              </a:ext>
            </a:extLst>
          </p:cNvPr>
          <p:cNvSpPr>
            <a:spLocks noGrp="1"/>
          </p:cNvSpPr>
          <p:nvPr>
            <p:ph type="sldNum" sz="quarter" idx="12"/>
          </p:nvPr>
        </p:nvSpPr>
        <p:spPr/>
        <p:txBody>
          <a:bodyPr/>
          <a:lstStyle/>
          <a:p>
            <a:fld id="{07BE119D-B489-4F1D-A8A7-B159969AAB64}" type="slidenum">
              <a:rPr lang="en-US" smtClean="0"/>
              <a:t>‹#›</a:t>
            </a:fld>
            <a:endParaRPr lang="en-US"/>
          </a:p>
        </p:txBody>
      </p:sp>
    </p:spTree>
    <p:extLst>
      <p:ext uri="{BB962C8B-B14F-4D97-AF65-F5344CB8AC3E}">
        <p14:creationId xmlns:p14="http://schemas.microsoft.com/office/powerpoint/2010/main" val="3946306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2DDFF3-31A1-7EC3-AF10-24306619CEB5}"/>
              </a:ext>
            </a:extLst>
          </p:cNvPr>
          <p:cNvSpPr>
            <a:spLocks noGrp="1"/>
          </p:cNvSpPr>
          <p:nvPr>
            <p:ph type="dt" sz="half" idx="10"/>
          </p:nvPr>
        </p:nvSpPr>
        <p:spPr/>
        <p:txBody>
          <a:bodyPr/>
          <a:lstStyle/>
          <a:p>
            <a:fld id="{B45DFEDB-9347-41AD-A3D9-4B79257FC957}" type="datetimeFigureOut">
              <a:rPr lang="en-US" smtClean="0"/>
              <a:t>11/15/2022</a:t>
            </a:fld>
            <a:endParaRPr lang="en-US"/>
          </a:p>
        </p:txBody>
      </p:sp>
      <p:sp>
        <p:nvSpPr>
          <p:cNvPr id="3" name="Footer Placeholder 2">
            <a:extLst>
              <a:ext uri="{FF2B5EF4-FFF2-40B4-BE49-F238E27FC236}">
                <a16:creationId xmlns:a16="http://schemas.microsoft.com/office/drawing/2014/main" id="{0229F797-8807-0898-007D-AD9890EA42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C7C2FB-80C5-1488-A7FF-E88B828BED63}"/>
              </a:ext>
            </a:extLst>
          </p:cNvPr>
          <p:cNvSpPr>
            <a:spLocks noGrp="1"/>
          </p:cNvSpPr>
          <p:nvPr>
            <p:ph type="sldNum" sz="quarter" idx="12"/>
          </p:nvPr>
        </p:nvSpPr>
        <p:spPr/>
        <p:txBody>
          <a:bodyPr/>
          <a:lstStyle/>
          <a:p>
            <a:fld id="{07BE119D-B489-4F1D-A8A7-B159969AAB64}" type="slidenum">
              <a:rPr lang="en-US" smtClean="0"/>
              <a:t>‹#›</a:t>
            </a:fld>
            <a:endParaRPr lang="en-US"/>
          </a:p>
        </p:txBody>
      </p:sp>
    </p:spTree>
    <p:extLst>
      <p:ext uri="{BB962C8B-B14F-4D97-AF65-F5344CB8AC3E}">
        <p14:creationId xmlns:p14="http://schemas.microsoft.com/office/powerpoint/2010/main" val="112582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5D47-9721-E6AA-8412-F43B11E85F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14D27A-AE70-0569-C5EF-F531D3A384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E59768-FAA2-1DCC-0E19-4B316D93D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54B20-33B8-1023-3EE2-758B9F589E63}"/>
              </a:ext>
            </a:extLst>
          </p:cNvPr>
          <p:cNvSpPr>
            <a:spLocks noGrp="1"/>
          </p:cNvSpPr>
          <p:nvPr>
            <p:ph type="dt" sz="half" idx="10"/>
          </p:nvPr>
        </p:nvSpPr>
        <p:spPr/>
        <p:txBody>
          <a:bodyPr/>
          <a:lstStyle/>
          <a:p>
            <a:fld id="{B45DFEDB-9347-41AD-A3D9-4B79257FC957}" type="datetimeFigureOut">
              <a:rPr lang="en-US" smtClean="0"/>
              <a:t>11/15/2022</a:t>
            </a:fld>
            <a:endParaRPr lang="en-US"/>
          </a:p>
        </p:txBody>
      </p:sp>
      <p:sp>
        <p:nvSpPr>
          <p:cNvPr id="6" name="Footer Placeholder 5">
            <a:extLst>
              <a:ext uri="{FF2B5EF4-FFF2-40B4-BE49-F238E27FC236}">
                <a16:creationId xmlns:a16="http://schemas.microsoft.com/office/drawing/2014/main" id="{14F2148D-7A00-2DCA-EF30-CDA40576A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455F3A-4908-7F67-2876-BBECF285C487}"/>
              </a:ext>
            </a:extLst>
          </p:cNvPr>
          <p:cNvSpPr>
            <a:spLocks noGrp="1"/>
          </p:cNvSpPr>
          <p:nvPr>
            <p:ph type="sldNum" sz="quarter" idx="12"/>
          </p:nvPr>
        </p:nvSpPr>
        <p:spPr/>
        <p:txBody>
          <a:bodyPr/>
          <a:lstStyle/>
          <a:p>
            <a:fld id="{07BE119D-B489-4F1D-A8A7-B159969AAB64}" type="slidenum">
              <a:rPr lang="en-US" smtClean="0"/>
              <a:t>‹#›</a:t>
            </a:fld>
            <a:endParaRPr lang="en-US"/>
          </a:p>
        </p:txBody>
      </p:sp>
    </p:spTree>
    <p:extLst>
      <p:ext uri="{BB962C8B-B14F-4D97-AF65-F5344CB8AC3E}">
        <p14:creationId xmlns:p14="http://schemas.microsoft.com/office/powerpoint/2010/main" val="1097665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F3412-4510-0576-4921-4BA00F9F42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594518-3212-9E18-BA2C-8F0F5CBE43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774204-B8E0-1F94-BF67-39172A1E6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D0E52E-74CC-E56E-3CB4-D015F2518C59}"/>
              </a:ext>
            </a:extLst>
          </p:cNvPr>
          <p:cNvSpPr>
            <a:spLocks noGrp="1"/>
          </p:cNvSpPr>
          <p:nvPr>
            <p:ph type="dt" sz="half" idx="10"/>
          </p:nvPr>
        </p:nvSpPr>
        <p:spPr/>
        <p:txBody>
          <a:bodyPr/>
          <a:lstStyle/>
          <a:p>
            <a:fld id="{B45DFEDB-9347-41AD-A3D9-4B79257FC957}" type="datetimeFigureOut">
              <a:rPr lang="en-US" smtClean="0"/>
              <a:t>11/15/2022</a:t>
            </a:fld>
            <a:endParaRPr lang="en-US"/>
          </a:p>
        </p:txBody>
      </p:sp>
      <p:sp>
        <p:nvSpPr>
          <p:cNvPr id="6" name="Footer Placeholder 5">
            <a:extLst>
              <a:ext uri="{FF2B5EF4-FFF2-40B4-BE49-F238E27FC236}">
                <a16:creationId xmlns:a16="http://schemas.microsoft.com/office/drawing/2014/main" id="{AD900F77-9681-CE05-6827-26D9E3302F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BE1BB-0060-7BA5-DD70-72E4FAAFB936}"/>
              </a:ext>
            </a:extLst>
          </p:cNvPr>
          <p:cNvSpPr>
            <a:spLocks noGrp="1"/>
          </p:cNvSpPr>
          <p:nvPr>
            <p:ph type="sldNum" sz="quarter" idx="12"/>
          </p:nvPr>
        </p:nvSpPr>
        <p:spPr/>
        <p:txBody>
          <a:bodyPr/>
          <a:lstStyle/>
          <a:p>
            <a:fld id="{07BE119D-B489-4F1D-A8A7-B159969AAB64}" type="slidenum">
              <a:rPr lang="en-US" smtClean="0"/>
              <a:t>‹#›</a:t>
            </a:fld>
            <a:endParaRPr lang="en-US"/>
          </a:p>
        </p:txBody>
      </p:sp>
    </p:spTree>
    <p:extLst>
      <p:ext uri="{BB962C8B-B14F-4D97-AF65-F5344CB8AC3E}">
        <p14:creationId xmlns:p14="http://schemas.microsoft.com/office/powerpoint/2010/main" val="3333790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9D7841-821C-2B01-6B37-D17DDFC7BE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B42BED-5797-BDE0-ED0E-A66AEA08B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A11C5-D4F3-8344-C8C5-281C7F6C4D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5DFEDB-9347-41AD-A3D9-4B79257FC957}" type="datetimeFigureOut">
              <a:rPr lang="en-US" smtClean="0"/>
              <a:t>11/15/2022</a:t>
            </a:fld>
            <a:endParaRPr lang="en-US"/>
          </a:p>
        </p:txBody>
      </p:sp>
      <p:sp>
        <p:nvSpPr>
          <p:cNvPr id="5" name="Footer Placeholder 4">
            <a:extLst>
              <a:ext uri="{FF2B5EF4-FFF2-40B4-BE49-F238E27FC236}">
                <a16:creationId xmlns:a16="http://schemas.microsoft.com/office/drawing/2014/main" id="{076A1ABD-7049-60A0-B456-C84C4DC05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C63AFE-D849-7446-2212-D27CC45CA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E119D-B489-4F1D-A8A7-B159969AAB64}" type="slidenum">
              <a:rPr lang="en-US" smtClean="0"/>
              <a:t>‹#›</a:t>
            </a:fld>
            <a:endParaRPr lang="en-US"/>
          </a:p>
        </p:txBody>
      </p:sp>
    </p:spTree>
    <p:extLst>
      <p:ext uri="{BB962C8B-B14F-4D97-AF65-F5344CB8AC3E}">
        <p14:creationId xmlns:p14="http://schemas.microsoft.com/office/powerpoint/2010/main" val="1651616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DC068-7ECE-356C-4F89-15908FAF08D5}"/>
              </a:ext>
            </a:extLst>
          </p:cNvPr>
          <p:cNvSpPr>
            <a:spLocks noGrp="1"/>
          </p:cNvSpPr>
          <p:nvPr>
            <p:ph type="ctrTitle"/>
          </p:nvPr>
        </p:nvSpPr>
        <p:spPr>
          <a:xfrm>
            <a:off x="1524000" y="1122363"/>
            <a:ext cx="9144000" cy="3552274"/>
          </a:xfrm>
        </p:spPr>
        <p:txBody>
          <a:bodyPr>
            <a:normAutofit/>
          </a:bodyPr>
          <a:lstStyle/>
          <a:p>
            <a:r>
              <a:rPr lang="en-US" sz="9600" b="1" dirty="0"/>
              <a:t>GST</a:t>
            </a:r>
            <a:br>
              <a:rPr lang="en-US" dirty="0"/>
            </a:br>
            <a:r>
              <a:rPr lang="en-US" sz="7200" b="1" dirty="0">
                <a:solidFill>
                  <a:srgbClr val="C00000"/>
                </a:solidFill>
              </a:rPr>
              <a:t>GOODS &amp; SERVICE TAX</a:t>
            </a:r>
          </a:p>
        </p:txBody>
      </p:sp>
    </p:spTree>
    <p:extLst>
      <p:ext uri="{BB962C8B-B14F-4D97-AF65-F5344CB8AC3E}">
        <p14:creationId xmlns:p14="http://schemas.microsoft.com/office/powerpoint/2010/main" val="2444562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96BA7-753E-F25B-D9D9-CC0C5776DD48}"/>
              </a:ext>
            </a:extLst>
          </p:cNvPr>
          <p:cNvSpPr txBox="1"/>
          <p:nvPr/>
        </p:nvSpPr>
        <p:spPr>
          <a:xfrm>
            <a:off x="2967134" y="2644170"/>
            <a:ext cx="7072604" cy="1569660"/>
          </a:xfrm>
          <a:prstGeom prst="rect">
            <a:avLst/>
          </a:prstGeom>
          <a:noFill/>
        </p:spPr>
        <p:txBody>
          <a:bodyPr wrap="square" rtlCol="0">
            <a:spAutoFit/>
          </a:bodyPr>
          <a:lstStyle/>
          <a:p>
            <a:r>
              <a:rPr lang="en-US" sz="9600" dirty="0">
                <a:solidFill>
                  <a:schemeClr val="accent2">
                    <a:lumMod val="50000"/>
                  </a:schemeClr>
                </a:solidFill>
              </a:rPr>
              <a:t>THANK YOU</a:t>
            </a:r>
          </a:p>
        </p:txBody>
      </p:sp>
    </p:spTree>
    <p:extLst>
      <p:ext uri="{BB962C8B-B14F-4D97-AF65-F5344CB8AC3E}">
        <p14:creationId xmlns:p14="http://schemas.microsoft.com/office/powerpoint/2010/main" val="303402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0BECBF-4068-796C-73E1-9F63184E1B98}"/>
              </a:ext>
            </a:extLst>
          </p:cNvPr>
          <p:cNvSpPr txBox="1"/>
          <p:nvPr/>
        </p:nvSpPr>
        <p:spPr>
          <a:xfrm>
            <a:off x="2317101" y="2230016"/>
            <a:ext cx="7557797" cy="2339102"/>
          </a:xfrm>
          <a:prstGeom prst="rect">
            <a:avLst/>
          </a:prstGeom>
          <a:noFill/>
        </p:spPr>
        <p:txBody>
          <a:bodyPr wrap="square" rtlCol="0">
            <a:spAutoFit/>
          </a:bodyPr>
          <a:lstStyle/>
          <a:p>
            <a:r>
              <a:rPr lang="en-US" sz="3200" dirty="0"/>
              <a:t>Presented by:-</a:t>
            </a:r>
          </a:p>
          <a:p>
            <a:r>
              <a:rPr lang="en-US" sz="3200" dirty="0"/>
              <a:t>	</a:t>
            </a:r>
          </a:p>
          <a:p>
            <a:r>
              <a:rPr lang="en-US" sz="3200" dirty="0"/>
              <a:t>	</a:t>
            </a:r>
            <a:r>
              <a:rPr lang="en-US" sz="3200" dirty="0" err="1"/>
              <a:t>Aruna</a:t>
            </a:r>
            <a:r>
              <a:rPr lang="en-US" sz="3200" dirty="0"/>
              <a:t> K Nayak – 4SF20IS016</a:t>
            </a:r>
          </a:p>
          <a:p>
            <a:r>
              <a:rPr lang="en-US" sz="3200" dirty="0"/>
              <a:t>	</a:t>
            </a:r>
            <a:r>
              <a:rPr lang="en-US" sz="3200" dirty="0" err="1"/>
              <a:t>Rashmitha</a:t>
            </a:r>
            <a:r>
              <a:rPr lang="en-US" sz="3200" dirty="0"/>
              <a:t> – 4SF20IS074</a:t>
            </a:r>
          </a:p>
          <a:p>
            <a:endParaRPr lang="en-US" dirty="0"/>
          </a:p>
        </p:txBody>
      </p:sp>
    </p:spTree>
    <p:extLst>
      <p:ext uri="{BB962C8B-B14F-4D97-AF65-F5344CB8AC3E}">
        <p14:creationId xmlns:p14="http://schemas.microsoft.com/office/powerpoint/2010/main" val="273602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BD8029-43BE-4A9F-D92D-DBF7289FA3E4}"/>
              </a:ext>
            </a:extLst>
          </p:cNvPr>
          <p:cNvSpPr txBox="1"/>
          <p:nvPr/>
        </p:nvSpPr>
        <p:spPr>
          <a:xfrm>
            <a:off x="3928188" y="447871"/>
            <a:ext cx="4432041" cy="646331"/>
          </a:xfrm>
          <a:prstGeom prst="rect">
            <a:avLst/>
          </a:prstGeom>
          <a:solidFill>
            <a:schemeClr val="tx1">
              <a:lumMod val="95000"/>
              <a:lumOff val="5000"/>
            </a:schemeClr>
          </a:solidFill>
        </p:spPr>
        <p:txBody>
          <a:bodyPr wrap="square" rtlCol="0">
            <a:spAutoFit/>
          </a:bodyPr>
          <a:lstStyle/>
          <a:p>
            <a:pPr algn="ctr"/>
            <a:r>
              <a:rPr lang="en-US" sz="3600" b="1" dirty="0">
                <a:solidFill>
                  <a:srgbClr val="C00000"/>
                </a:solidFill>
              </a:rPr>
              <a:t>What is GST??</a:t>
            </a:r>
          </a:p>
        </p:txBody>
      </p:sp>
      <p:sp>
        <p:nvSpPr>
          <p:cNvPr id="3" name="TextBox 2">
            <a:extLst>
              <a:ext uri="{FF2B5EF4-FFF2-40B4-BE49-F238E27FC236}">
                <a16:creationId xmlns:a16="http://schemas.microsoft.com/office/drawing/2014/main" id="{F84D3BE6-7920-63EB-DA43-679ED6BB3718}"/>
              </a:ext>
            </a:extLst>
          </p:cNvPr>
          <p:cNvSpPr txBox="1"/>
          <p:nvPr/>
        </p:nvSpPr>
        <p:spPr>
          <a:xfrm rot="10800000" flipH="1" flipV="1">
            <a:off x="1156062" y="1913097"/>
            <a:ext cx="9536820" cy="3970318"/>
          </a:xfrm>
          <a:prstGeom prst="rect">
            <a:avLst/>
          </a:prstGeom>
          <a:noFill/>
        </p:spPr>
        <p:txBody>
          <a:bodyPr wrap="square" rtlCol="0">
            <a:spAutoFit/>
          </a:bodyPr>
          <a:lstStyle/>
          <a:p>
            <a:r>
              <a:rPr lang="en-US" b="1" dirty="0">
                <a:solidFill>
                  <a:srgbClr val="C00000"/>
                </a:solidFill>
              </a:rPr>
              <a:t>Goods and Services Tax</a:t>
            </a:r>
            <a:r>
              <a:rPr lang="en-US" dirty="0"/>
              <a:t>, is a tax that customers have to bear when they buy any goods or services, such as food, clothes, electronics, items of daily needs, transportation, travel etc.</a:t>
            </a:r>
          </a:p>
          <a:p>
            <a:endParaRPr lang="en-US" dirty="0"/>
          </a:p>
          <a:p>
            <a:endParaRPr lang="en-US" dirty="0"/>
          </a:p>
          <a:p>
            <a:pPr marL="285750" indent="-285750">
              <a:buFont typeface="Arial" panose="020B0604020202020204" pitchFamily="34" charset="0"/>
              <a:buChar char="•"/>
            </a:pPr>
            <a:r>
              <a:rPr lang="en-US" dirty="0"/>
              <a:t>The concept of GST is that it is an “</a:t>
            </a:r>
            <a:r>
              <a:rPr lang="en-US" b="1" dirty="0">
                <a:solidFill>
                  <a:srgbClr val="C00000"/>
                </a:solidFill>
              </a:rPr>
              <a:t>Indirect Tax</a:t>
            </a:r>
            <a:r>
              <a:rPr lang="en-US" dirty="0"/>
              <a:t>”, </a:t>
            </a:r>
            <a:r>
              <a:rPr lang="en-US" dirty="0" err="1"/>
              <a:t>ie</a:t>
            </a:r>
            <a:r>
              <a:rPr lang="en-US" dirty="0"/>
              <a:t>, this tax is not directly paid by customers to the government, but is rather levied on the manufacturer or seller goods and the providers of services.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sellers usually add the tax expense into their costs, and the price the customers pay is inclusive of GST. Thus, in most cases, you end up paying a tax even if you are not an income tax payer</a:t>
            </a:r>
          </a:p>
          <a:p>
            <a:endParaRPr lang="en-US" dirty="0"/>
          </a:p>
          <a:p>
            <a:endParaRPr lang="en-US" dirty="0"/>
          </a:p>
          <a:p>
            <a:endParaRPr lang="en-US" dirty="0"/>
          </a:p>
        </p:txBody>
      </p:sp>
    </p:spTree>
    <p:extLst>
      <p:ext uri="{BB962C8B-B14F-4D97-AF65-F5344CB8AC3E}">
        <p14:creationId xmlns:p14="http://schemas.microsoft.com/office/powerpoint/2010/main" val="60935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B28D-C35C-F51C-3C34-8B41383411DC}"/>
              </a:ext>
            </a:extLst>
          </p:cNvPr>
          <p:cNvSpPr>
            <a:spLocks noGrp="1"/>
          </p:cNvSpPr>
          <p:nvPr>
            <p:ph type="ctrTitle"/>
          </p:nvPr>
        </p:nvSpPr>
        <p:spPr>
          <a:xfrm>
            <a:off x="1524000" y="167951"/>
            <a:ext cx="9144000" cy="1576873"/>
          </a:xfrm>
        </p:spPr>
        <p:txBody>
          <a:bodyPr>
            <a:normAutofit/>
          </a:bodyPr>
          <a:lstStyle/>
          <a:p>
            <a:r>
              <a:rPr lang="en-US" sz="5400" dirty="0"/>
              <a:t>HISTORY OF GST</a:t>
            </a:r>
          </a:p>
        </p:txBody>
      </p:sp>
      <p:sp>
        <p:nvSpPr>
          <p:cNvPr id="3" name="Subtitle 2">
            <a:extLst>
              <a:ext uri="{FF2B5EF4-FFF2-40B4-BE49-F238E27FC236}">
                <a16:creationId xmlns:a16="http://schemas.microsoft.com/office/drawing/2014/main" id="{E4BDE454-2CC1-05E6-D8AB-8C086C59BB7A}"/>
              </a:ext>
            </a:extLst>
          </p:cNvPr>
          <p:cNvSpPr>
            <a:spLocks noGrp="1"/>
          </p:cNvSpPr>
          <p:nvPr>
            <p:ph type="subTitle" idx="1"/>
          </p:nvPr>
        </p:nvSpPr>
        <p:spPr>
          <a:xfrm>
            <a:off x="1524000" y="2062065"/>
            <a:ext cx="9144000" cy="4627984"/>
          </a:xfrm>
        </p:spPr>
        <p:txBody>
          <a:bodyPr>
            <a:normAutofit/>
          </a:bodyPr>
          <a:lstStyle/>
          <a:p>
            <a:pPr marL="342900" indent="-342900">
              <a:buFont typeface="Arial" panose="020B0604020202020204" pitchFamily="34" charset="0"/>
              <a:buChar char="•"/>
            </a:pPr>
            <a:r>
              <a:rPr lang="en-US" dirty="0"/>
              <a:t>GST is an Indirect Tax which has replaced many Indirect Taxes in India.</a:t>
            </a:r>
          </a:p>
          <a:p>
            <a:pPr marL="342900" indent="-342900" algn="l">
              <a:buFont typeface="Arial" panose="020B0604020202020204" pitchFamily="34" charset="0"/>
              <a:buChar char="•"/>
            </a:pPr>
            <a:r>
              <a:rPr lang="en-US" dirty="0"/>
              <a:t>GST is an Indirect Tax levied on the supply of goods and services. It replaced many existing laws in India.</a:t>
            </a:r>
          </a:p>
          <a:p>
            <a:pPr marL="342900" indent="-342900" algn="l">
              <a:buFont typeface="Arial" panose="020B0604020202020204" pitchFamily="34" charset="0"/>
              <a:buChar char="•"/>
            </a:pPr>
            <a:r>
              <a:rPr lang="en-US" dirty="0"/>
              <a:t>The Goods and Service Tax Act was passed in the parliament on 29</a:t>
            </a:r>
            <a:r>
              <a:rPr lang="en-US" baseline="30000" dirty="0"/>
              <a:t>th</a:t>
            </a:r>
            <a:r>
              <a:rPr lang="en-US" dirty="0"/>
              <a:t> March 2017.</a:t>
            </a:r>
          </a:p>
          <a:p>
            <a:pPr marL="342900" indent="-342900" algn="l">
              <a:buFont typeface="Arial" panose="020B0604020202020204" pitchFamily="34" charset="0"/>
              <a:buChar char="•"/>
            </a:pPr>
            <a:r>
              <a:rPr lang="en-US" dirty="0"/>
              <a:t>Introduced by </a:t>
            </a:r>
            <a:r>
              <a:rPr lang="en-US" dirty="0">
                <a:solidFill>
                  <a:srgbClr val="FF0000"/>
                </a:solidFill>
              </a:rPr>
              <a:t>Vajpayee government</a:t>
            </a:r>
            <a:r>
              <a:rPr lang="en-US" dirty="0"/>
              <a:t> in 2000.</a:t>
            </a:r>
          </a:p>
          <a:p>
            <a:pPr marL="342900" indent="-342900" algn="l">
              <a:buFont typeface="Arial" panose="020B0604020202020204" pitchFamily="34" charset="0"/>
              <a:buChar char="•"/>
            </a:pPr>
            <a:r>
              <a:rPr lang="en-US" dirty="0"/>
              <a:t>Union Budget 2006-07 announced application of GST from 1</a:t>
            </a:r>
            <a:r>
              <a:rPr lang="en-US" baseline="30000" dirty="0"/>
              <a:t>st</a:t>
            </a:r>
            <a:r>
              <a:rPr lang="en-US" dirty="0"/>
              <a:t> April 2010.</a:t>
            </a:r>
          </a:p>
          <a:p>
            <a:pPr marL="342900" indent="-342900" algn="l">
              <a:buFont typeface="Arial" panose="020B0604020202020204" pitchFamily="34" charset="0"/>
              <a:buChar char="•"/>
            </a:pPr>
            <a:r>
              <a:rPr lang="en-US" dirty="0"/>
              <a:t>Bill passed in Lok Sabha on 6</a:t>
            </a:r>
            <a:r>
              <a:rPr lang="en-US" baseline="30000" dirty="0"/>
              <a:t>th</a:t>
            </a:r>
            <a:r>
              <a:rPr lang="en-US" dirty="0"/>
              <a:t> May, 2015.</a:t>
            </a:r>
          </a:p>
          <a:p>
            <a:pPr marL="342900" indent="-342900" algn="l">
              <a:buFont typeface="Arial" panose="020B0604020202020204" pitchFamily="34" charset="0"/>
              <a:buChar char="•"/>
            </a:pPr>
            <a:r>
              <a:rPr lang="en-US" dirty="0"/>
              <a:t>Bill passed in Rajya Sabha on 3</a:t>
            </a:r>
            <a:r>
              <a:rPr lang="en-US" baseline="30000" dirty="0"/>
              <a:t>rd</a:t>
            </a:r>
            <a:r>
              <a:rPr lang="en-US" dirty="0"/>
              <a:t> August, 2016.</a:t>
            </a:r>
          </a:p>
          <a:p>
            <a:pPr marL="342900" indent="-342900" algn="l">
              <a:buFont typeface="Arial" panose="020B0604020202020204" pitchFamily="34" charset="0"/>
              <a:buChar char="•"/>
            </a:pPr>
            <a:r>
              <a:rPr lang="en-US" dirty="0"/>
              <a:t>GST to be implemented by July, 2017</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79201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BF0A51-031E-123B-BD26-F89BC0B4C0E3}"/>
              </a:ext>
            </a:extLst>
          </p:cNvPr>
          <p:cNvSpPr txBox="1"/>
          <p:nvPr/>
        </p:nvSpPr>
        <p:spPr>
          <a:xfrm>
            <a:off x="3891800" y="102638"/>
            <a:ext cx="5074918" cy="646331"/>
          </a:xfrm>
          <a:prstGeom prst="rect">
            <a:avLst/>
          </a:prstGeom>
          <a:noFill/>
        </p:spPr>
        <p:txBody>
          <a:bodyPr wrap="square" rtlCol="0">
            <a:spAutoFit/>
          </a:bodyPr>
          <a:lstStyle/>
          <a:p>
            <a:r>
              <a:rPr lang="en-US" sz="3600" dirty="0"/>
              <a:t>Tax Structure in India</a:t>
            </a:r>
          </a:p>
        </p:txBody>
      </p:sp>
      <p:sp>
        <p:nvSpPr>
          <p:cNvPr id="3" name="TextBox 2">
            <a:extLst>
              <a:ext uri="{FF2B5EF4-FFF2-40B4-BE49-F238E27FC236}">
                <a16:creationId xmlns:a16="http://schemas.microsoft.com/office/drawing/2014/main" id="{6D74065D-CB7B-FA1C-D054-79BF19AA929D}"/>
              </a:ext>
            </a:extLst>
          </p:cNvPr>
          <p:cNvSpPr txBox="1"/>
          <p:nvPr/>
        </p:nvSpPr>
        <p:spPr>
          <a:xfrm>
            <a:off x="5598367" y="1045028"/>
            <a:ext cx="1511559" cy="461665"/>
          </a:xfrm>
          <a:prstGeom prst="rect">
            <a:avLst/>
          </a:prstGeom>
          <a:noFill/>
        </p:spPr>
        <p:txBody>
          <a:bodyPr wrap="square" rtlCol="0">
            <a:spAutoFit/>
          </a:bodyPr>
          <a:lstStyle/>
          <a:p>
            <a:r>
              <a:rPr lang="en-US" sz="2400" dirty="0">
                <a:solidFill>
                  <a:srgbClr val="C00000"/>
                </a:solidFill>
              </a:rPr>
              <a:t>Tax</a:t>
            </a:r>
          </a:p>
        </p:txBody>
      </p:sp>
      <p:cxnSp>
        <p:nvCxnSpPr>
          <p:cNvPr id="5" name="Straight Connector 4">
            <a:extLst>
              <a:ext uri="{FF2B5EF4-FFF2-40B4-BE49-F238E27FC236}">
                <a16:creationId xmlns:a16="http://schemas.microsoft.com/office/drawing/2014/main" id="{7C4B7895-B3A0-CB34-141C-559C9C45219D}"/>
              </a:ext>
            </a:extLst>
          </p:cNvPr>
          <p:cNvCxnSpPr>
            <a:cxnSpLocks/>
          </p:cNvCxnSpPr>
          <p:nvPr/>
        </p:nvCxnSpPr>
        <p:spPr>
          <a:xfrm>
            <a:off x="5915608" y="1506693"/>
            <a:ext cx="0" cy="312776"/>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D39363A-4975-144B-68BA-84450D0544BE}"/>
              </a:ext>
            </a:extLst>
          </p:cNvPr>
          <p:cNvCxnSpPr>
            <a:cxnSpLocks/>
          </p:cNvCxnSpPr>
          <p:nvPr/>
        </p:nvCxnSpPr>
        <p:spPr>
          <a:xfrm>
            <a:off x="2864498" y="1819469"/>
            <a:ext cx="5803641" cy="3772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601FC544-8334-6368-233E-9FC2EA514EA9}"/>
              </a:ext>
            </a:extLst>
          </p:cNvPr>
          <p:cNvCxnSpPr>
            <a:cxnSpLocks/>
          </p:cNvCxnSpPr>
          <p:nvPr/>
        </p:nvCxnSpPr>
        <p:spPr>
          <a:xfrm>
            <a:off x="2864498" y="1819469"/>
            <a:ext cx="0" cy="270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629B6E-0CF9-3837-C206-304246953A88}"/>
              </a:ext>
            </a:extLst>
          </p:cNvPr>
          <p:cNvCxnSpPr>
            <a:cxnSpLocks/>
          </p:cNvCxnSpPr>
          <p:nvPr/>
        </p:nvCxnSpPr>
        <p:spPr>
          <a:xfrm>
            <a:off x="8668139" y="1857192"/>
            <a:ext cx="0" cy="270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Table 17">
            <a:extLst>
              <a:ext uri="{FF2B5EF4-FFF2-40B4-BE49-F238E27FC236}">
                <a16:creationId xmlns:a16="http://schemas.microsoft.com/office/drawing/2014/main" id="{A8A4F098-7C08-115C-8CFD-00B9F0C2A4E4}"/>
              </a:ext>
            </a:extLst>
          </p:cNvPr>
          <p:cNvGraphicFramePr>
            <a:graphicFrameLocks noGrp="1"/>
          </p:cNvGraphicFramePr>
          <p:nvPr>
            <p:extLst>
              <p:ext uri="{D42A27DB-BD31-4B8C-83A1-F6EECF244321}">
                <p14:modId xmlns:p14="http://schemas.microsoft.com/office/powerpoint/2010/main" val="498024869"/>
              </p:ext>
            </p:extLst>
          </p:nvPr>
        </p:nvGraphicFramePr>
        <p:xfrm>
          <a:off x="1590350" y="2127780"/>
          <a:ext cx="8505356" cy="2927283"/>
        </p:xfrm>
        <a:graphic>
          <a:graphicData uri="http://schemas.openxmlformats.org/drawingml/2006/table">
            <a:tbl>
              <a:tblPr firstRow="1" bandRow="1">
                <a:tableStyleId>{5C22544A-7EE6-4342-B048-85BDC9FD1C3A}</a:tableStyleId>
              </a:tblPr>
              <a:tblGrid>
                <a:gridCol w="4252678">
                  <a:extLst>
                    <a:ext uri="{9D8B030D-6E8A-4147-A177-3AD203B41FA5}">
                      <a16:colId xmlns:a16="http://schemas.microsoft.com/office/drawing/2014/main" val="3101954221"/>
                    </a:ext>
                  </a:extLst>
                </a:gridCol>
                <a:gridCol w="4252678">
                  <a:extLst>
                    <a:ext uri="{9D8B030D-6E8A-4147-A177-3AD203B41FA5}">
                      <a16:colId xmlns:a16="http://schemas.microsoft.com/office/drawing/2014/main" val="1000352472"/>
                    </a:ext>
                  </a:extLst>
                </a:gridCol>
              </a:tblGrid>
              <a:tr h="650507">
                <a:tc>
                  <a:txBody>
                    <a:bodyPr/>
                    <a:lstStyle/>
                    <a:p>
                      <a:r>
                        <a:rPr lang="en-US" dirty="0"/>
                        <a:t>Direct Tax</a:t>
                      </a:r>
                    </a:p>
                  </a:txBody>
                  <a:tcPr/>
                </a:tc>
                <a:tc>
                  <a:txBody>
                    <a:bodyPr/>
                    <a:lstStyle/>
                    <a:p>
                      <a:r>
                        <a:rPr lang="en-US" dirty="0"/>
                        <a:t>Indirect Tax</a:t>
                      </a:r>
                    </a:p>
                  </a:txBody>
                  <a:tcPr/>
                </a:tc>
                <a:extLst>
                  <a:ext uri="{0D108BD9-81ED-4DB2-BD59-A6C34878D82A}">
                    <a16:rowId xmlns:a16="http://schemas.microsoft.com/office/drawing/2014/main" val="819140898"/>
                  </a:ext>
                </a:extLst>
              </a:tr>
              <a:tr h="1138388">
                <a:tc>
                  <a:txBody>
                    <a:bodyPr/>
                    <a:lstStyle/>
                    <a:p>
                      <a:r>
                        <a:rPr lang="en-US" dirty="0"/>
                        <a:t>Person Pays tax from own pocket</a:t>
                      </a:r>
                    </a:p>
                  </a:txBody>
                  <a:tcPr/>
                </a:tc>
                <a:tc>
                  <a:txBody>
                    <a:bodyPr/>
                    <a:lstStyle/>
                    <a:p>
                      <a:r>
                        <a:rPr lang="en-US" dirty="0"/>
                        <a:t>Person collect Tax from customer pay to Government.</a:t>
                      </a:r>
                    </a:p>
                  </a:txBody>
                  <a:tcPr/>
                </a:tc>
                <a:extLst>
                  <a:ext uri="{0D108BD9-81ED-4DB2-BD59-A6C34878D82A}">
                    <a16:rowId xmlns:a16="http://schemas.microsoft.com/office/drawing/2014/main" val="3255648387"/>
                  </a:ext>
                </a:extLst>
              </a:tr>
              <a:tr h="1138388">
                <a:tc>
                  <a:txBody>
                    <a:bodyPr/>
                    <a:lstStyle/>
                    <a:p>
                      <a:r>
                        <a:rPr lang="en-US" dirty="0"/>
                        <a:t>Examples-Income Tax, Corporate Tax and Wealth Tax.</a:t>
                      </a:r>
                    </a:p>
                  </a:txBody>
                  <a:tcPr/>
                </a:tc>
                <a:tc>
                  <a:txBody>
                    <a:bodyPr/>
                    <a:lstStyle/>
                    <a:p>
                      <a:r>
                        <a:rPr lang="en-US" dirty="0"/>
                        <a:t>Examples-Excise Duty, Custom Duty, Service Tax</a:t>
                      </a:r>
                    </a:p>
                  </a:txBody>
                  <a:tcPr/>
                </a:tc>
                <a:extLst>
                  <a:ext uri="{0D108BD9-81ED-4DB2-BD59-A6C34878D82A}">
                    <a16:rowId xmlns:a16="http://schemas.microsoft.com/office/drawing/2014/main" val="1121004030"/>
                  </a:ext>
                </a:extLst>
              </a:tr>
            </a:tbl>
          </a:graphicData>
        </a:graphic>
      </p:graphicFrame>
    </p:spTree>
    <p:extLst>
      <p:ext uri="{BB962C8B-B14F-4D97-AF65-F5344CB8AC3E}">
        <p14:creationId xmlns:p14="http://schemas.microsoft.com/office/powerpoint/2010/main" val="319454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E1F0D5-4EE5-90E4-61F1-59D16A6FCB0C}"/>
              </a:ext>
            </a:extLst>
          </p:cNvPr>
          <p:cNvSpPr txBox="1"/>
          <p:nvPr/>
        </p:nvSpPr>
        <p:spPr>
          <a:xfrm>
            <a:off x="3879979" y="373226"/>
            <a:ext cx="4432041" cy="646331"/>
          </a:xfrm>
          <a:prstGeom prst="rect">
            <a:avLst/>
          </a:prstGeom>
          <a:solidFill>
            <a:schemeClr val="tx1">
              <a:lumMod val="95000"/>
              <a:lumOff val="5000"/>
            </a:schemeClr>
          </a:solidFill>
        </p:spPr>
        <p:txBody>
          <a:bodyPr wrap="square" rtlCol="0">
            <a:spAutoFit/>
          </a:bodyPr>
          <a:lstStyle/>
          <a:p>
            <a:pPr algn="ctr"/>
            <a:r>
              <a:rPr lang="en-US" sz="3600" b="1" dirty="0">
                <a:solidFill>
                  <a:srgbClr val="C00000"/>
                </a:solidFill>
              </a:rPr>
              <a:t>Advantages of GST</a:t>
            </a:r>
          </a:p>
        </p:txBody>
      </p:sp>
      <p:sp>
        <p:nvSpPr>
          <p:cNvPr id="4" name="TextBox 3">
            <a:extLst>
              <a:ext uri="{FF2B5EF4-FFF2-40B4-BE49-F238E27FC236}">
                <a16:creationId xmlns:a16="http://schemas.microsoft.com/office/drawing/2014/main" id="{93F74536-40C8-D0DB-3399-EA360A62946B}"/>
              </a:ext>
            </a:extLst>
          </p:cNvPr>
          <p:cNvSpPr txBox="1"/>
          <p:nvPr/>
        </p:nvSpPr>
        <p:spPr>
          <a:xfrm>
            <a:off x="1091682" y="1875453"/>
            <a:ext cx="10123714" cy="3416320"/>
          </a:xfrm>
          <a:prstGeom prst="rect">
            <a:avLst/>
          </a:prstGeom>
          <a:noFill/>
        </p:spPr>
        <p:txBody>
          <a:bodyPr wrap="square" rtlCol="0">
            <a:spAutoFit/>
          </a:bodyPr>
          <a:lstStyle/>
          <a:p>
            <a:pPr marL="342900" indent="-342900">
              <a:buFont typeface="+mj-lt"/>
              <a:buAutoNum type="arabicPeriod"/>
            </a:pPr>
            <a:r>
              <a:rPr lang="en-US" b="1" dirty="0"/>
              <a:t>Removal of Cascading Effect</a:t>
            </a:r>
            <a:r>
              <a:rPr lang="en-US" dirty="0"/>
              <a:t>- GST implementation will ensure that cascading effect of taxation is removed. Input tax credit can be availed smoothly under this GST regime.</a:t>
            </a:r>
          </a:p>
          <a:p>
            <a:pPr marL="342900" indent="-342900">
              <a:buFont typeface="+mj-lt"/>
              <a:buAutoNum type="arabicPeriod"/>
            </a:pPr>
            <a:r>
              <a:rPr lang="en-US" b="1" dirty="0"/>
              <a:t>Regulation of unorganized sector- </a:t>
            </a:r>
            <a:r>
              <a:rPr lang="en-US" dirty="0"/>
              <a:t>There are certain industries in India which are still unorganized. The GST provisions will help to streamline the process of online compliances and payments and thereby help in regulation of unorganized sector.</a:t>
            </a:r>
          </a:p>
          <a:p>
            <a:pPr marL="342900" indent="-342900">
              <a:buFont typeface="+mj-lt"/>
              <a:buAutoNum type="arabicPeriod"/>
            </a:pPr>
            <a:r>
              <a:rPr lang="en-US" b="1" dirty="0"/>
              <a:t>Uniform Tax Structure-</a:t>
            </a:r>
            <a:r>
              <a:rPr lang="en-US" dirty="0"/>
              <a:t>It harmonizes the laws, procedures and tax rates across the country resulting in a simplified tax structure.</a:t>
            </a:r>
          </a:p>
          <a:p>
            <a:pPr marL="342900" indent="-342900">
              <a:buFont typeface="+mj-lt"/>
              <a:buAutoNum type="arabicPeriod"/>
            </a:pPr>
            <a:r>
              <a:rPr lang="en-US" b="1" dirty="0"/>
              <a:t>Online Procedure under GST-</a:t>
            </a:r>
            <a:r>
              <a:rPr lang="en-US" dirty="0"/>
              <a:t>The entire process under GST regime starting from registration to return filling is online. This would be quite advantageous for startup companies who do not have to opt for registration under various indirect tax regimes.</a:t>
            </a:r>
          </a:p>
          <a:p>
            <a:pPr marL="342900" indent="-342900">
              <a:buFont typeface="+mj-lt"/>
              <a:buAutoNum type="arabicPeriod"/>
            </a:pPr>
            <a:r>
              <a:rPr lang="en-US" b="1" dirty="0"/>
              <a:t>Increase in Revenue-</a:t>
            </a:r>
            <a:r>
              <a:rPr lang="en-US" dirty="0"/>
              <a:t>Since GST is replacing 17 indirect taxes with single tax, it will lead to increase in revenue for the Central and the State Government.</a:t>
            </a:r>
            <a:endParaRPr lang="en-US" b="1" dirty="0"/>
          </a:p>
        </p:txBody>
      </p:sp>
    </p:spTree>
    <p:extLst>
      <p:ext uri="{BB962C8B-B14F-4D97-AF65-F5344CB8AC3E}">
        <p14:creationId xmlns:p14="http://schemas.microsoft.com/office/powerpoint/2010/main" val="157155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FFD9CF-03F7-F181-A781-0D906C731E9C}"/>
              </a:ext>
            </a:extLst>
          </p:cNvPr>
          <p:cNvSpPr txBox="1"/>
          <p:nvPr/>
        </p:nvSpPr>
        <p:spPr>
          <a:xfrm>
            <a:off x="3879979" y="373226"/>
            <a:ext cx="4432041" cy="646331"/>
          </a:xfrm>
          <a:prstGeom prst="rect">
            <a:avLst/>
          </a:prstGeom>
          <a:solidFill>
            <a:schemeClr val="tx1">
              <a:lumMod val="95000"/>
              <a:lumOff val="5000"/>
            </a:schemeClr>
          </a:solidFill>
        </p:spPr>
        <p:txBody>
          <a:bodyPr wrap="square" rtlCol="0">
            <a:spAutoFit/>
          </a:bodyPr>
          <a:lstStyle/>
          <a:p>
            <a:pPr algn="ctr"/>
            <a:r>
              <a:rPr lang="en-US" sz="3600" b="1" dirty="0">
                <a:solidFill>
                  <a:srgbClr val="C00000"/>
                </a:solidFill>
              </a:rPr>
              <a:t>Different Types of GST</a:t>
            </a:r>
          </a:p>
        </p:txBody>
      </p:sp>
      <p:sp>
        <p:nvSpPr>
          <p:cNvPr id="6" name="TextBox 5">
            <a:extLst>
              <a:ext uri="{FF2B5EF4-FFF2-40B4-BE49-F238E27FC236}">
                <a16:creationId xmlns:a16="http://schemas.microsoft.com/office/drawing/2014/main" id="{EA496CC3-13A0-2015-FB45-39C68BE24E1A}"/>
              </a:ext>
            </a:extLst>
          </p:cNvPr>
          <p:cNvSpPr txBox="1"/>
          <p:nvPr/>
        </p:nvSpPr>
        <p:spPr>
          <a:xfrm>
            <a:off x="1617304" y="1700689"/>
            <a:ext cx="8957389"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Central GST(CGST): </a:t>
            </a:r>
            <a:r>
              <a:rPr lang="en-US" dirty="0"/>
              <a:t>GST paid on each transaction is divided into two equal parts:</a:t>
            </a:r>
          </a:p>
          <a:p>
            <a:r>
              <a:rPr lang="en-US" b="1" dirty="0"/>
              <a:t>      </a:t>
            </a:r>
            <a:r>
              <a:rPr lang="en-US" dirty="0"/>
              <a:t>the part for the Centre is termed as CGST.</a:t>
            </a:r>
          </a:p>
          <a:p>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State GST(SGST): </a:t>
            </a:r>
            <a:r>
              <a:rPr lang="en-US" dirty="0"/>
              <a:t>The part of a state’s share of GST, when a transaction takes place within the state is called SGST.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Union territory GST(UGST): </a:t>
            </a:r>
            <a:r>
              <a:rPr lang="en-US" dirty="0"/>
              <a:t>When a transaction takes place within a union territory without a legislature, the part of GST that the UT gets is called UGST.</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Integrated GST(IGST): </a:t>
            </a:r>
            <a:r>
              <a:rPr lang="en-US" dirty="0"/>
              <a:t>When a transaction takes place between two states/UT’s or between a state/UT and any foreign territory, IGST is levied without any bifurcation on the applicable GST rate.</a:t>
            </a:r>
            <a:endParaRPr lang="en-US" b="1" dirty="0"/>
          </a:p>
        </p:txBody>
      </p:sp>
    </p:spTree>
    <p:extLst>
      <p:ext uri="{BB962C8B-B14F-4D97-AF65-F5344CB8AC3E}">
        <p14:creationId xmlns:p14="http://schemas.microsoft.com/office/powerpoint/2010/main" val="153490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BAB246-6141-5043-1836-3751852A355C}"/>
              </a:ext>
            </a:extLst>
          </p:cNvPr>
          <p:cNvSpPr txBox="1"/>
          <p:nvPr/>
        </p:nvSpPr>
        <p:spPr>
          <a:xfrm>
            <a:off x="2584580" y="419880"/>
            <a:ext cx="6774957" cy="646331"/>
          </a:xfrm>
          <a:prstGeom prst="rect">
            <a:avLst/>
          </a:prstGeom>
          <a:solidFill>
            <a:schemeClr val="tx1">
              <a:lumMod val="95000"/>
              <a:lumOff val="5000"/>
            </a:schemeClr>
          </a:solidFill>
        </p:spPr>
        <p:txBody>
          <a:bodyPr wrap="square" rtlCol="0">
            <a:spAutoFit/>
          </a:bodyPr>
          <a:lstStyle/>
          <a:p>
            <a:pPr algn="ctr"/>
            <a:r>
              <a:rPr lang="en-US" sz="3600" b="1" dirty="0">
                <a:solidFill>
                  <a:srgbClr val="C00000"/>
                </a:solidFill>
              </a:rPr>
              <a:t>Disadvantages of GST</a:t>
            </a:r>
          </a:p>
        </p:txBody>
      </p:sp>
      <p:sp>
        <p:nvSpPr>
          <p:cNvPr id="4" name="TextBox 3">
            <a:extLst>
              <a:ext uri="{FF2B5EF4-FFF2-40B4-BE49-F238E27FC236}">
                <a16:creationId xmlns:a16="http://schemas.microsoft.com/office/drawing/2014/main" id="{216C5BC0-F542-C05F-BA7A-4098670B91A4}"/>
              </a:ext>
            </a:extLst>
          </p:cNvPr>
          <p:cNvSpPr txBox="1"/>
          <p:nvPr/>
        </p:nvSpPr>
        <p:spPr>
          <a:xfrm>
            <a:off x="1045028" y="1586204"/>
            <a:ext cx="9694507"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t>Costlier Service-</a:t>
            </a:r>
            <a:r>
              <a:rPr lang="en-US" dirty="0"/>
              <a:t>The current Service Tax stands at 15% as of now which will increase to 18-20% when GST is levied. In fact, insurance and petroleum are also said to be majority affected by the enactment of GST Tax.</a:t>
            </a:r>
          </a:p>
          <a:p>
            <a:pPr marL="285750" indent="-285750">
              <a:buFont typeface="Arial" panose="020B0604020202020204" pitchFamily="34" charset="0"/>
              <a:buChar char="•"/>
            </a:pPr>
            <a:r>
              <a:rPr lang="en-US" b="1" dirty="0"/>
              <a:t>Complexity for the Businessman-</a:t>
            </a:r>
            <a:r>
              <a:rPr lang="en-US" dirty="0"/>
              <a:t>According to the proposal of GST Tax, the control on business will be rendered to Central and State Governments with businessmen binding by-laws. As such complexity may arise for many businessmen across the nation.</a:t>
            </a:r>
          </a:p>
          <a:p>
            <a:pPr marL="285750" indent="-285750">
              <a:buFont typeface="Arial" panose="020B0604020202020204" pitchFamily="34" charset="0"/>
              <a:buChar char="•"/>
            </a:pPr>
            <a:r>
              <a:rPr lang="en-US" b="1" dirty="0"/>
              <a:t>Online Taxation-</a:t>
            </a:r>
            <a:r>
              <a:rPr lang="en-US" dirty="0"/>
              <a:t>Online taxation system is an advantage as well as disadvantage. Many people are not able to process their taxes and this forces them to reach out to a third party for tax filing purpose.</a:t>
            </a:r>
          </a:p>
          <a:p>
            <a:pPr marL="285750" indent="-285750">
              <a:buFont typeface="Arial" panose="020B0604020202020204" pitchFamily="34" charset="0"/>
              <a:buChar char="•"/>
            </a:pPr>
            <a:r>
              <a:rPr lang="en-US" b="1" dirty="0"/>
              <a:t>Multiple registrations under each state-</a:t>
            </a:r>
            <a:r>
              <a:rPr lang="en-US" dirty="0"/>
              <a:t>As per GST model law, every person has to take separate registration under each state, i.e. if you have the branch in 14 states, then you have to register with each state </a:t>
            </a:r>
            <a:r>
              <a:rPr lang="en-US" dirty="0" err="1"/>
              <a:t>seperately</a:t>
            </a:r>
            <a:r>
              <a:rPr lang="en-US" dirty="0"/>
              <a:t>. </a:t>
            </a:r>
            <a:endParaRPr lang="en-US" b="1" dirty="0"/>
          </a:p>
        </p:txBody>
      </p:sp>
    </p:spTree>
    <p:extLst>
      <p:ext uri="{BB962C8B-B14F-4D97-AF65-F5344CB8AC3E}">
        <p14:creationId xmlns:p14="http://schemas.microsoft.com/office/powerpoint/2010/main" val="393361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FEBA0F-BE9C-A3D6-DBA6-0224149848A1}"/>
              </a:ext>
            </a:extLst>
          </p:cNvPr>
          <p:cNvSpPr txBox="1"/>
          <p:nvPr/>
        </p:nvSpPr>
        <p:spPr>
          <a:xfrm>
            <a:off x="2584580" y="419880"/>
            <a:ext cx="6774957" cy="646331"/>
          </a:xfrm>
          <a:prstGeom prst="rect">
            <a:avLst/>
          </a:prstGeom>
          <a:solidFill>
            <a:schemeClr val="tx1">
              <a:lumMod val="95000"/>
              <a:lumOff val="5000"/>
            </a:schemeClr>
          </a:solidFill>
        </p:spPr>
        <p:txBody>
          <a:bodyPr wrap="square" rtlCol="0">
            <a:spAutoFit/>
          </a:bodyPr>
          <a:lstStyle/>
          <a:p>
            <a:pPr algn="ctr"/>
            <a:r>
              <a:rPr lang="en-US" sz="3600" b="1" dirty="0">
                <a:solidFill>
                  <a:srgbClr val="C00000"/>
                </a:solidFill>
              </a:rPr>
              <a:t>Conclusion of GST</a:t>
            </a:r>
          </a:p>
        </p:txBody>
      </p:sp>
      <p:sp>
        <p:nvSpPr>
          <p:cNvPr id="5" name="TextBox 4">
            <a:extLst>
              <a:ext uri="{FF2B5EF4-FFF2-40B4-BE49-F238E27FC236}">
                <a16:creationId xmlns:a16="http://schemas.microsoft.com/office/drawing/2014/main" id="{97C31FF5-1106-6035-1592-8A8534848F15}"/>
              </a:ext>
            </a:extLst>
          </p:cNvPr>
          <p:cNvSpPr txBox="1"/>
          <p:nvPr/>
        </p:nvSpPr>
        <p:spPr>
          <a:xfrm>
            <a:off x="1352939" y="1999269"/>
            <a:ext cx="9750490" cy="4093428"/>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t>Implementation of GST is one of the best decision taken by the Indian government.</a:t>
            </a:r>
          </a:p>
          <a:p>
            <a:pPr marL="285750" indent="-285750" algn="just">
              <a:buFont typeface="Wingdings" panose="05000000000000000000" pitchFamily="2" charset="2"/>
              <a:buChar char="Ø"/>
            </a:pPr>
            <a:r>
              <a:rPr lang="en-US" sz="2000" dirty="0"/>
              <a:t>July 1</a:t>
            </a:r>
            <a:r>
              <a:rPr lang="en-US" sz="2000" baseline="30000" dirty="0"/>
              <a:t>st</a:t>
            </a:r>
            <a:r>
              <a:rPr lang="en-US" sz="2000" dirty="0"/>
              <a:t> is celebrated as Financial Independence day in India.</a:t>
            </a:r>
          </a:p>
          <a:p>
            <a:pPr marL="285750" indent="-285750" algn="just">
              <a:buFont typeface="Wingdings" panose="05000000000000000000" pitchFamily="2" charset="2"/>
              <a:buChar char="Ø"/>
            </a:pPr>
            <a:r>
              <a:rPr lang="en-US" sz="2000" dirty="0"/>
              <a:t>Confusions and complexities were expected and will happen.</a:t>
            </a:r>
          </a:p>
          <a:p>
            <a:pPr marL="285750" indent="-285750" algn="just">
              <a:buFont typeface="Wingdings" panose="05000000000000000000" pitchFamily="2" charset="2"/>
              <a:buChar char="Ø"/>
            </a:pPr>
            <a:r>
              <a:rPr lang="en-US" sz="2000" dirty="0"/>
              <a:t>India, at some point had to comply with such regime. Though the structure might not be a perfect one but once in place, such a tax structure will make India a better economy favorable for foreign investments.</a:t>
            </a:r>
          </a:p>
          <a:p>
            <a:pPr marL="285750" indent="-285750" algn="just">
              <a:buFont typeface="Wingdings" panose="05000000000000000000" pitchFamily="2" charset="2"/>
              <a:buChar char="Ø"/>
            </a:pPr>
            <a:r>
              <a:rPr lang="en-US" sz="2000" dirty="0"/>
              <a:t>Until know India was a union of 29 small tax economies and 7 union territories with different levies unique to each state.</a:t>
            </a:r>
          </a:p>
          <a:p>
            <a:pPr marL="285750" indent="-285750" algn="just">
              <a:buFont typeface="Wingdings" panose="05000000000000000000" pitchFamily="2" charset="2"/>
              <a:buChar char="Ø"/>
            </a:pPr>
            <a:r>
              <a:rPr lang="en-US" sz="2000" dirty="0"/>
              <a:t>It is a much accepted and appreciated regime because it does away with multiple tax rates by Centre and States. And if you are doing any kind of business then you should register for GST as it is not only going to help Indian government but will help you also to track your business weekly as in GST you have to make your business activity statement each week.</a:t>
            </a:r>
          </a:p>
        </p:txBody>
      </p:sp>
    </p:spTree>
    <p:extLst>
      <p:ext uri="{BB962C8B-B14F-4D97-AF65-F5344CB8AC3E}">
        <p14:creationId xmlns:p14="http://schemas.microsoft.com/office/powerpoint/2010/main" val="947700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920</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GST GOODS &amp; SERVICE TAX</vt:lpstr>
      <vt:lpstr>PowerPoint Presentation</vt:lpstr>
      <vt:lpstr>PowerPoint Presentation</vt:lpstr>
      <vt:lpstr>HISTORY OF GST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TAX STRUCTURE IN INDIA</dc:title>
  <dc:creator>admin</dc:creator>
  <cp:lastModifiedBy>sandhyarameshnaik12@gmail.com</cp:lastModifiedBy>
  <cp:revision>7</cp:revision>
  <dcterms:created xsi:type="dcterms:W3CDTF">2022-11-14T08:17:20Z</dcterms:created>
  <dcterms:modified xsi:type="dcterms:W3CDTF">2022-11-15T16:39:49Z</dcterms:modified>
</cp:coreProperties>
</file>