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69A0FC-B917-4CA0-88F5-D0A5A3761C19}">
  <a:tblStyle styleId="{6369A0FC-B917-4CA0-88F5-D0A5A3761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MavenPro-regular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de26753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3de26753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c6c5076d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3c6c5076d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c6c5076d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c6c5076d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c6c5076d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c6c5076d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c6c5076d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c6c5076d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c6c5076d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c6c5076d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de26753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de26753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c6c5076d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c6c5076d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c6c5076d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c6c5076d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de267533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de26753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ynthetichealth/synthe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733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Trials Matching and Medical Transcriptions With BERT and XLNet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260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622300" marR="647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Sandhya Arumugam Karunanithy &amp; Steve Cho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622300" marR="647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CS 577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622300" marR="647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Final Project Presentation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XLNet</a:t>
            </a:r>
            <a:endParaRPr/>
          </a:p>
        </p:txBody>
      </p:sp>
      <p:graphicFrame>
        <p:nvGraphicFramePr>
          <p:cNvPr id="335" name="Google Shape;335;p22"/>
          <p:cNvGraphicFramePr/>
          <p:nvPr/>
        </p:nvGraphicFramePr>
        <p:xfrm>
          <a:off x="9525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{6369A0FC-B917-4CA0-88F5-D0A5A3761C19}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XLNet Model Training and Testing Result: 5 Epoch</a:t>
                      </a:r>
                      <a:endParaRPr b="1"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Accuracy(%)</a:t>
                      </a:r>
                      <a:endParaRPr b="1"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Loss</a:t>
                      </a:r>
                      <a:endParaRPr b="1"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Training</a:t>
                      </a:r>
                      <a:endParaRPr b="1"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91.0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0.39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Validation</a:t>
                      </a:r>
                      <a:endParaRPr b="1"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92.85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0.19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</a:t>
                      </a:r>
                      <a:endParaRPr b="1"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89</a:t>
                      </a:r>
                      <a:r>
                        <a:rPr lang="en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.32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2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330825"/>
            <a:ext cx="70305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Tsang, Sik-Ho. “Review - Xlnet: Generalized Autoregressive Pretraining for Language Understanding.” </a:t>
            </a:r>
            <a:r>
              <a:rPr i="1"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</a:t>
            </a: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Medium, 2 July 2022, https://sh-tsang.medium.com/review-xlnet-generalized-autoregressive-pretraining-for-language-understanding-39e48bed2337. 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LIANG, Xu. “What Is XLNet and Why It Outperforms Bert.” </a:t>
            </a:r>
            <a:r>
              <a:rPr i="1"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</a:t>
            </a: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Towards Data Science, 31 May 2020, https://towardsdatascience.com/what-is-xlnet-and-why-it-outperforms-bert-8d8fce710335. 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Ghag, Shanay. “Using XLNet for Sentiment Classification.” </a:t>
            </a:r>
            <a:r>
              <a:rPr i="1"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</a:t>
            </a: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Startup, 17 June 2020, </a:t>
            </a: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https://medium.com/swlh/using-xlnet-for-sentiment-classification-cfa948e65e85. 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Kudo, Taku, and John Richardson. “Sentencepiece: A Simple and Language Independent Subword Tokenizer and Detokenizer for Neural Text Processing.” </a:t>
            </a:r>
            <a:r>
              <a:rPr i="1"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ArXiv.org</a:t>
            </a: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19 Aug. 2018, https://arxiv.org/abs/1808.06226. 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Matching patients to clinical trials using semantically enriched document representation. Journal of Biomedical Informatics. Retrieved April 1, 2023, from https://www.sciencedirect.com/science/article/pii/S1532046420300344 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systems for capturing and standardizing unstructured clinical information: A systematic review. Journal of Biomedical Informatics. Retrieved April 1, 2023, from https://www.sciencedirect.com/science/article/pii/S1532046417301685 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Trial prospector: Matching patients with cancer ... - sage journals. (n.d.). Retrieved April 1, 2023, from https://journals.sagepub.com/doi/pdf/10.4137/CIN.S19454 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885825" y="1312850"/>
            <a:ext cx="74484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2000">
                <a:solidFill>
                  <a:srgbClr val="000000"/>
                </a:solidFill>
              </a:rPr>
              <a:t>GOAL:  </a:t>
            </a:r>
            <a:r>
              <a:rPr lang="en" sz="2000">
                <a:solidFill>
                  <a:srgbClr val="000000"/>
                </a:solidFill>
              </a:rPr>
              <a:t>To develop a Natural language model that can effectively match patients to suitable clinical trials based on patient’s profiles and Clinical trial descriptions.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2000">
                <a:solidFill>
                  <a:srgbClr val="000000"/>
                </a:solidFill>
              </a:rPr>
              <a:t>BREAKDOWN OF TASKS</a:t>
            </a:r>
            <a:r>
              <a:rPr b="1" lang="en" sz="2000">
                <a:solidFill>
                  <a:srgbClr val="000000"/>
                </a:solidFill>
              </a:rPr>
              <a:t>: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000">
                <a:solidFill>
                  <a:srgbClr val="000000"/>
                </a:solidFill>
              </a:rPr>
              <a:t>• To fetch top ’k’ patient profiles which are suitable for given clinical trial description using BERT.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2000">
                <a:solidFill>
                  <a:srgbClr val="000000"/>
                </a:solidFill>
              </a:rPr>
              <a:t>• To identify medical symptoms based on the patient's descriptive text using XLNet.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241300" y="411150"/>
            <a:ext cx="70305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DATASET-BERT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31625" y="958150"/>
            <a:ext cx="7902600" cy="3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1. Used Synthea </a:t>
            </a:r>
            <a:r>
              <a:rPr lang="en" sz="2000">
                <a:solidFill>
                  <a:srgbClr val="000000"/>
                </a:solidFill>
              </a:rPr>
              <a:t>[1-</a:t>
            </a:r>
            <a:r>
              <a:rPr lang="en" sz="20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https://github.com/synthetichealth/synthea</a:t>
            </a:r>
            <a:r>
              <a:rPr lang="en" sz="2000">
                <a:solidFill>
                  <a:srgbClr val="000000"/>
                </a:solidFill>
              </a:rPr>
              <a:t>] </a:t>
            </a:r>
            <a:r>
              <a:rPr lang="en" sz="2000">
                <a:solidFill>
                  <a:srgbClr val="000000"/>
                </a:solidFill>
              </a:rPr>
              <a:t>to generate synthetic patient profiles.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2. Fetched 50 clinical t</a:t>
            </a:r>
            <a:r>
              <a:rPr lang="en" sz="2000">
                <a:solidFill>
                  <a:srgbClr val="000000"/>
                </a:solidFill>
              </a:rPr>
              <a:t>r</a:t>
            </a:r>
            <a:r>
              <a:rPr lang="en" sz="2000">
                <a:solidFill>
                  <a:srgbClr val="000000"/>
                </a:solidFill>
              </a:rPr>
              <a:t>ials data from the ClinicalTrials.gov(database of clinical trials conducted in the US) (publicly available) for the following medical conditions.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Diabetes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Cancer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Alzheimer’s disease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Hypertension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DATASET-XLNet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431625" y="1348825"/>
            <a:ext cx="7902600" cy="32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Identifying Medical Symptoms</a:t>
            </a:r>
            <a:r>
              <a:rPr b="1" lang="en" sz="2000">
                <a:solidFill>
                  <a:srgbClr val="000000"/>
                </a:solidFill>
              </a:rPr>
              <a:t>: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Dataset Content → CSV file of an overview of entire recordings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Using ‘phrase’ and ‘prompt’ labels.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Phrase is a direct translation of part of the audio recording into descriptive text of a symptom.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Prompt is a medical symptom, and there are 25 different medical symptoms.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APPROACH - BERT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339875"/>
            <a:ext cx="7030500" cy="31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Data extraction &amp; Data pre-processing.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Loaded BERT Model and computed BERT embeddings 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Calculated Cosine similarities between the patient conditions and trial descriptions 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Filtered clinical trials and recommended top 3 trials for each patient.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APPROACH - XLNet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465775"/>
            <a:ext cx="7030500" cy="31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Use pre-trained XLNet tokenizer imported from transformers.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For the data set, we converted input ids, attention masks, and encoded labels into lists of tensors.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Use pre-trained XLNet model for sequence classification provided with given 25 labels. 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Train the model to obtain accuracy, loss, and validation accuracy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294875"/>
            <a:ext cx="70305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we did not have ground truth data to compare the recommended trials, we indirect evaluation: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analysing the diversity of the recommendations.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the distribution of trial features (study types and enrollment sizes) within the recommended trials.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also manually assessed the diversity of the recommendations for some patient profiles and ensured that patients with varying needs and preferences have access to a variety of clinical trials.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BERT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33900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BERT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604" y="107900"/>
            <a:ext cx="3118574" cy="2769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/>
        </p:nvSpPr>
        <p:spPr>
          <a:xfrm>
            <a:off x="5152500" y="2922450"/>
            <a:ext cx="3740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Recommended trials across study types:</a:t>
            </a:r>
            <a:br>
              <a:rPr lang="en" sz="1500"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latin typeface="Nunito"/>
                <a:ea typeface="Nunito"/>
                <a:cs typeface="Nunito"/>
                <a:sym typeface="Nunito"/>
              </a:rPr>
              <a:t>-Trials are matched with patient profiles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-Each patients gets top 3 recommendations </a:t>
            </a:r>
            <a:br>
              <a:rPr lang="en" sz="1500"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latin typeface="Nunito"/>
                <a:ea typeface="Nunito"/>
                <a:cs typeface="Nunito"/>
                <a:sym typeface="Nunito"/>
              </a:rPr>
              <a:t>-Graph shows overall number of observational &amp; interventional trials recommended for patients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458600" y="4325225"/>
            <a:ext cx="437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Only a portion of overall enrollments are recommended compared across trials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00" y="1294275"/>
            <a:ext cx="3300599" cy="28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on Loss - XLNet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425" y="1495275"/>
            <a:ext cx="3883151" cy="320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