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0" r:id="rId3"/>
    <p:sldId id="277" r:id="rId4"/>
    <p:sldId id="281" r:id="rId5"/>
    <p:sldId id="283" r:id="rId6"/>
    <p:sldId id="257" r:id="rId7"/>
    <p:sldId id="265" r:id="rId8"/>
    <p:sldId id="263" r:id="rId9"/>
    <p:sldId id="270" r:id="rId10"/>
    <p:sldId id="262" r:id="rId11"/>
    <p:sldId id="271" r:id="rId12"/>
    <p:sldId id="272" r:id="rId13"/>
    <p:sldId id="273" r:id="rId14"/>
    <p:sldId id="274" r:id="rId15"/>
    <p:sldId id="275" r:id="rId16"/>
    <p:sldId id="276" r:id="rId17"/>
    <p:sldId id="278" r:id="rId18"/>
    <p:sldId id="284" r:id="rId19"/>
    <p:sldId id="286" r:id="rId20"/>
    <p:sldId id="297" r:id="rId21"/>
    <p:sldId id="287" r:id="rId22"/>
    <p:sldId id="298" r:id="rId23"/>
    <p:sldId id="288" r:id="rId24"/>
    <p:sldId id="299" r:id="rId25"/>
    <p:sldId id="289" r:id="rId26"/>
    <p:sldId id="295" r:id="rId27"/>
    <p:sldId id="290" r:id="rId28"/>
    <p:sldId id="291" r:id="rId29"/>
    <p:sldId id="296" r:id="rId30"/>
    <p:sldId id="292" r:id="rId31"/>
    <p:sldId id="293" r:id="rId32"/>
    <p:sldId id="294" r:id="rId33"/>
    <p:sldId id="30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A6E1739-AC31-4D1C-B898-CD9A58DEA81E}" type="datetimeFigureOut">
              <a:rPr lang="en-US" smtClean="0"/>
              <a:pPr/>
              <a:t>13-Mar-17</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21C614B-03D4-4F38-AAF6-7571EC4A70C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6E1739-AC31-4D1C-B898-CD9A58DEA81E}" type="datetimeFigureOut">
              <a:rPr lang="en-US" smtClean="0"/>
              <a:pPr/>
              <a:t>13-Mar-17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1C614B-03D4-4F38-AAF6-7571EC4A70C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6E1739-AC31-4D1C-B898-CD9A58DEA81E}" type="datetimeFigureOut">
              <a:rPr lang="en-US" smtClean="0"/>
              <a:pPr/>
              <a:t>13-Mar-17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1C614B-03D4-4F38-AAF6-7571EC4A70C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6E1739-AC31-4D1C-B898-CD9A58DEA81E}" type="datetimeFigureOut">
              <a:rPr lang="en-US" smtClean="0"/>
              <a:pPr/>
              <a:t>13-Mar-17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1C614B-03D4-4F38-AAF6-7571EC4A70C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6E1739-AC31-4D1C-B898-CD9A58DEA81E}" type="datetimeFigureOut">
              <a:rPr lang="en-US" smtClean="0"/>
              <a:pPr/>
              <a:t>13-Mar-17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1C614B-03D4-4F38-AAF6-7571EC4A70C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6E1739-AC31-4D1C-B898-CD9A58DEA81E}" type="datetimeFigureOut">
              <a:rPr lang="en-US" smtClean="0"/>
              <a:pPr/>
              <a:t>13-Mar-17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1C614B-03D4-4F38-AAF6-7571EC4A70C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A6E1739-AC31-4D1C-B898-CD9A58DEA81E}" type="datetimeFigureOut">
              <a:rPr lang="en-US" smtClean="0"/>
              <a:pPr/>
              <a:t>13-Mar-17</a:t>
            </a:fld>
            <a:endParaRPr lang="en-IN"/>
          </a:p>
        </p:txBody>
      </p:sp>
      <p:sp>
        <p:nvSpPr>
          <p:cNvPr id="27" name="Slide Number Placeholder 26"/>
          <p:cNvSpPr>
            <a:spLocks noGrp="1"/>
          </p:cNvSpPr>
          <p:nvPr>
            <p:ph type="sldNum" sz="quarter" idx="11"/>
          </p:nvPr>
        </p:nvSpPr>
        <p:spPr/>
        <p:txBody>
          <a:bodyPr rtlCol="0"/>
          <a:lstStyle/>
          <a:p>
            <a:fld id="{C21C614B-03D4-4F38-AAF6-7571EC4A70C3}"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A6E1739-AC31-4D1C-B898-CD9A58DEA81E}" type="datetimeFigureOut">
              <a:rPr lang="en-US" smtClean="0"/>
              <a:pPr/>
              <a:t>13-Mar-17</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C21C614B-03D4-4F38-AAF6-7571EC4A70C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E1739-AC31-4D1C-B898-CD9A58DEA81E}" type="datetimeFigureOut">
              <a:rPr lang="en-US" smtClean="0"/>
              <a:pPr/>
              <a:t>13-Mar-17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1C614B-03D4-4F38-AAF6-7571EC4A70C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6E1739-AC31-4D1C-B898-CD9A58DEA81E}" type="datetimeFigureOut">
              <a:rPr lang="en-US" smtClean="0"/>
              <a:pPr/>
              <a:t>13-Mar-17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1C614B-03D4-4F38-AAF6-7571EC4A70C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6E1739-AC31-4D1C-B898-CD9A58DEA81E}" type="datetimeFigureOut">
              <a:rPr lang="en-US" smtClean="0"/>
              <a:pPr/>
              <a:t>13-Mar-17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1C614B-03D4-4F38-AAF6-7571EC4A70C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A6E1739-AC31-4D1C-B898-CD9A58DEA81E}" type="datetimeFigureOut">
              <a:rPr lang="en-US" smtClean="0"/>
              <a:pPr/>
              <a:t>13-Mar-17</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21C614B-03D4-4F38-AAF6-7571EC4A70C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IN" b="1" i="1" u="sng" dirty="0" smtClean="0"/>
              <a:t>FILE SECURITY SYSTEM</a:t>
            </a:r>
            <a:endParaRPr lang="en-IN" b="1" i="1" u="sng" dirty="0"/>
          </a:p>
        </p:txBody>
      </p:sp>
      <p:sp>
        <p:nvSpPr>
          <p:cNvPr id="3" name="Subtitle 2"/>
          <p:cNvSpPr>
            <a:spLocks noGrp="1"/>
          </p:cNvSpPr>
          <p:nvPr>
            <p:ph type="subTitle" idx="1"/>
          </p:nvPr>
        </p:nvSpPr>
        <p:spPr/>
        <p:txBody>
          <a:bodyPr>
            <a:normAutofit/>
          </a:bodyPr>
          <a:lstStyle/>
          <a:p>
            <a:pPr algn="just"/>
            <a:r>
              <a:rPr lang="en-IN" dirty="0" smtClean="0"/>
              <a:t>S.SACHIN KUMAR-2014103557</a:t>
            </a:r>
          </a:p>
          <a:p>
            <a:pPr algn="just"/>
            <a:r>
              <a:rPr lang="en-IN" dirty="0" smtClean="0"/>
              <a:t>A.K.SANDHYA-2014103558</a:t>
            </a:r>
          </a:p>
          <a:p>
            <a:pPr algn="just"/>
            <a:r>
              <a:rPr lang="en-IN" dirty="0" smtClean="0"/>
              <a:t>M.PRIYAVARSHINI-2014103621</a:t>
            </a:r>
          </a:p>
          <a:p>
            <a:pPr algn="just"/>
            <a:endParaRPr lang="en-IN" dirty="0"/>
          </a:p>
          <a:p>
            <a:pPr algn="just"/>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288676"/>
          </a:xfrm>
        </p:spPr>
        <p:txBody>
          <a:bodyPr/>
          <a:lstStyle/>
          <a:p>
            <a:pPr algn="ctr">
              <a:buNone/>
            </a:pPr>
            <a:r>
              <a:rPr lang="en-IN" dirty="0" smtClean="0"/>
              <a:t>2. “</a:t>
            </a:r>
            <a:r>
              <a:rPr lang="en-IN" u="sng" dirty="0" smtClean="0"/>
              <a:t>POCKETDROID-A PC REMOTE CONTROL</a:t>
            </a:r>
            <a:r>
              <a:rPr lang="en-IN" dirty="0" smtClean="0"/>
              <a:t>”</a:t>
            </a:r>
          </a:p>
          <a:p>
            <a:pPr algn="ctr">
              <a:buNone/>
            </a:pPr>
            <a:endParaRPr lang="en-IN" dirty="0" smtClean="0"/>
          </a:p>
          <a:p>
            <a:pPr algn="ctr">
              <a:buNone/>
            </a:pPr>
            <a:endParaRPr lang="en-IN" dirty="0" smtClean="0"/>
          </a:p>
          <a:p>
            <a:r>
              <a:rPr lang="en-IN" dirty="0" err="1" smtClean="0"/>
              <a:t>Chaitali</a:t>
            </a:r>
            <a:r>
              <a:rPr lang="en-IN" dirty="0" smtClean="0"/>
              <a:t> </a:t>
            </a:r>
            <a:r>
              <a:rPr lang="en-IN" dirty="0" err="1" smtClean="0"/>
              <a:t>Navasare</a:t>
            </a:r>
            <a:r>
              <a:rPr lang="en-IN" dirty="0" smtClean="0"/>
              <a:t>, </a:t>
            </a:r>
            <a:r>
              <a:rPr lang="en-IN" dirty="0" err="1" smtClean="0"/>
              <a:t>DeepaNagdev</a:t>
            </a:r>
            <a:r>
              <a:rPr lang="en-IN" dirty="0" smtClean="0"/>
              <a:t> </a:t>
            </a:r>
          </a:p>
          <a:p>
            <a:r>
              <a:rPr lang="en-IN" dirty="0" smtClean="0"/>
              <a:t>International Conference on Information and Network Technology</a:t>
            </a:r>
          </a:p>
          <a:p>
            <a:r>
              <a:rPr lang="en-IN" dirty="0" smtClean="0"/>
              <a:t>2012 vol. 37.</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2844" y="851556"/>
          <a:ext cx="8786874" cy="5577840"/>
        </p:xfrm>
        <a:graphic>
          <a:graphicData uri="http://schemas.openxmlformats.org/drawingml/2006/table">
            <a:tbl>
              <a:tblPr firstRow="1" bandRow="1">
                <a:tableStyleId>{5940675A-B579-460E-94D1-54222C63F5DA}</a:tableStyleId>
              </a:tblPr>
              <a:tblGrid>
                <a:gridCol w="2143140"/>
                <a:gridCol w="6643734"/>
              </a:tblGrid>
              <a:tr h="1158271">
                <a:tc>
                  <a:txBody>
                    <a:bodyPr/>
                    <a:lstStyle/>
                    <a:p>
                      <a:pPr algn="ctr"/>
                      <a:endParaRPr lang="en-IN" dirty="0" smtClean="0"/>
                    </a:p>
                    <a:p>
                      <a:pPr algn="ctr"/>
                      <a:endParaRPr lang="en-IN" dirty="0" smtClean="0"/>
                    </a:p>
                    <a:p>
                      <a:pPr algn="ctr"/>
                      <a:r>
                        <a:rPr lang="en-IN" dirty="0" smtClean="0"/>
                        <a:t>TECHNIQUES</a:t>
                      </a:r>
                      <a:endParaRPr lang="en-IN" dirty="0"/>
                    </a:p>
                  </a:txBody>
                  <a:tcPr/>
                </a:tc>
                <a:tc>
                  <a:txBody>
                    <a:bodyPr/>
                    <a:lstStyle/>
                    <a:p>
                      <a:pPr algn="just"/>
                      <a:r>
                        <a:rPr lang="en-IN" dirty="0" smtClean="0"/>
                        <a:t>The user can connect to any computer having Server Application running on it. It is basically an Android based Mobile Application for controlling a Target PC. User can have full access of the Target PC, provided its IP address is known.</a:t>
                      </a:r>
                      <a:endParaRPr lang="en-IN" dirty="0"/>
                    </a:p>
                  </a:txBody>
                  <a:tcPr/>
                </a:tc>
              </a:tr>
              <a:tr h="890978">
                <a:tc>
                  <a:txBody>
                    <a:bodyPr/>
                    <a:lstStyle/>
                    <a:p>
                      <a:pPr algn="ctr"/>
                      <a:endParaRPr lang="en-IN" dirty="0" smtClean="0"/>
                    </a:p>
                    <a:p>
                      <a:pPr algn="ctr"/>
                      <a:r>
                        <a:rPr lang="en-IN" dirty="0" smtClean="0"/>
                        <a:t>DATA SET</a:t>
                      </a:r>
                      <a:endParaRPr lang="en-IN" dirty="0"/>
                    </a:p>
                  </a:txBody>
                  <a:tcPr/>
                </a:tc>
                <a:tc>
                  <a:txBody>
                    <a:bodyPr/>
                    <a:lstStyle/>
                    <a:p>
                      <a:pPr algn="just"/>
                      <a:r>
                        <a:rPr lang="en-IN" dirty="0" smtClean="0"/>
                        <a:t>Android, IP address, JAVA, Linux OS, pervasive computing, remote desktop, remote visualization, smart phone, wireless handheld devices.</a:t>
                      </a:r>
                      <a:endParaRPr lang="en-IN" dirty="0"/>
                    </a:p>
                  </a:txBody>
                  <a:tcPr/>
                </a:tc>
              </a:tr>
              <a:tr h="1960151">
                <a:tc>
                  <a:txBody>
                    <a:bodyPr/>
                    <a:lstStyle/>
                    <a:p>
                      <a:pPr algn="ctr"/>
                      <a:endParaRPr lang="en-IN" dirty="0" smtClean="0"/>
                    </a:p>
                    <a:p>
                      <a:pPr algn="ctr"/>
                      <a:endParaRPr lang="en-IN" dirty="0" smtClean="0"/>
                    </a:p>
                    <a:p>
                      <a:pPr algn="ctr"/>
                      <a:r>
                        <a:rPr lang="en-IN" dirty="0" smtClean="0"/>
                        <a:t>ADVANTAGES</a:t>
                      </a:r>
                      <a:endParaRPr lang="en-IN" dirty="0"/>
                    </a:p>
                  </a:txBody>
                  <a:tcPr/>
                </a:tc>
                <a:tc>
                  <a:txBody>
                    <a:bodyPr/>
                    <a:lstStyle/>
                    <a:p>
                      <a:pPr marL="342900" indent="-342900" algn="just">
                        <a:buAutoNum type="arabicParenR"/>
                      </a:pPr>
                      <a:r>
                        <a:rPr lang="en-IN" dirty="0" smtClean="0"/>
                        <a:t>Running of basic Linux or Windows Commands via android application.</a:t>
                      </a:r>
                    </a:p>
                    <a:p>
                      <a:pPr marL="342900" indent="-342900" algn="just">
                        <a:buAutoNum type="arabicParenR"/>
                      </a:pPr>
                      <a:r>
                        <a:rPr lang="en-IN" dirty="0" smtClean="0"/>
                        <a:t>Provide a mechanism for graphically interacting with files and folders of target PC.</a:t>
                      </a:r>
                    </a:p>
                    <a:p>
                      <a:pPr marL="342900" marR="0" indent="-342900" algn="just" defTabSz="914400" rtl="0" eaLnBrk="1" fontAlgn="auto" latinLnBrk="0" hangingPunct="1">
                        <a:lnSpc>
                          <a:spcPct val="100000"/>
                        </a:lnSpc>
                        <a:spcBef>
                          <a:spcPts val="0"/>
                        </a:spcBef>
                        <a:spcAft>
                          <a:spcPts val="0"/>
                        </a:spcAft>
                        <a:buClrTx/>
                        <a:buSzTx/>
                        <a:buFontTx/>
                        <a:buAutoNum type="arabicParenR"/>
                        <a:tabLst/>
                        <a:defRPr/>
                      </a:pPr>
                      <a:r>
                        <a:rPr lang="en-IN" dirty="0" smtClean="0"/>
                        <a:t>) </a:t>
                      </a:r>
                      <a:r>
                        <a:rPr kumimoji="0" lang="en-US" sz="1800" kern="1200" baseline="0" dirty="0" smtClean="0">
                          <a:solidFill>
                            <a:schemeClr val="tx1"/>
                          </a:solidFill>
                          <a:latin typeface="+mn-lt"/>
                          <a:ea typeface="+mn-ea"/>
                          <a:cs typeface="+mn-cs"/>
                        </a:rPr>
                        <a:t>It allows user to troubleshoot and solve problems faster in remote pc.</a:t>
                      </a:r>
                    </a:p>
                    <a:p>
                      <a:pPr marL="342900" marR="0" indent="-342900" algn="just" defTabSz="914400" rtl="0" eaLnBrk="1" fontAlgn="auto" latinLnBrk="0" hangingPunct="1">
                        <a:lnSpc>
                          <a:spcPct val="100000"/>
                        </a:lnSpc>
                        <a:spcBef>
                          <a:spcPts val="0"/>
                        </a:spcBef>
                        <a:spcAft>
                          <a:spcPts val="0"/>
                        </a:spcAft>
                        <a:buClrTx/>
                        <a:buSzTx/>
                        <a:buFontTx/>
                        <a:buAutoNum type="arabicParenR"/>
                        <a:tabLst/>
                        <a:defRPr/>
                      </a:pPr>
                      <a:r>
                        <a:rPr kumimoji="0" lang="en-US" sz="1800" kern="1200" baseline="0" dirty="0" smtClean="0">
                          <a:solidFill>
                            <a:schemeClr val="tx1"/>
                          </a:solidFill>
                          <a:latin typeface="+mn-lt"/>
                          <a:ea typeface="+mn-ea"/>
                          <a:cs typeface="+mn-cs"/>
                        </a:rPr>
                        <a:t>Remote virtualization.</a:t>
                      </a:r>
                    </a:p>
                  </a:txBody>
                  <a:tcPr/>
                </a:tc>
              </a:tr>
              <a:tr h="1425564">
                <a:tc>
                  <a:txBody>
                    <a:bodyPr/>
                    <a:lstStyle/>
                    <a:p>
                      <a:pPr algn="ctr"/>
                      <a:endParaRPr lang="en-IN" dirty="0" smtClean="0"/>
                    </a:p>
                    <a:p>
                      <a:pPr algn="ctr"/>
                      <a:r>
                        <a:rPr lang="en-IN" dirty="0" smtClean="0"/>
                        <a:t>INFERENCE</a:t>
                      </a:r>
                      <a:endParaRPr lang="en-IN" dirty="0"/>
                    </a:p>
                  </a:txBody>
                  <a:tcPr/>
                </a:tc>
                <a:tc>
                  <a:txBody>
                    <a:bodyPr/>
                    <a:lstStyle/>
                    <a:p>
                      <a:pPr marL="342900" indent="-342900" algn="just">
                        <a:buAutoNum type="arabicParenR"/>
                      </a:pPr>
                      <a:r>
                        <a:rPr lang="en-IN" baseline="0" dirty="0" smtClean="0"/>
                        <a:t>Better visualization can be provided by displaying the entire screen of pc on mobile.</a:t>
                      </a:r>
                    </a:p>
                    <a:p>
                      <a:pPr marL="342900" indent="-342900" algn="just">
                        <a:buAutoNum type="arabicParenR"/>
                      </a:pPr>
                      <a:r>
                        <a:rPr lang="en-IN" baseline="0" dirty="0" smtClean="0"/>
                        <a:t>Data leakage may happen.</a:t>
                      </a:r>
                    </a:p>
                    <a:p>
                      <a:pPr marL="342900" indent="-342900" algn="just">
                        <a:buAutoNum type="arabicParenR"/>
                      </a:pPr>
                      <a:r>
                        <a:rPr lang="en-IN" sz="1800" dirty="0" smtClean="0"/>
                        <a:t> Requires more memory</a:t>
                      </a:r>
                      <a:r>
                        <a:rPr lang="en-IN" sz="1800" baseline="0" dirty="0" smtClean="0"/>
                        <a:t> for storing data and log information.</a:t>
                      </a:r>
                      <a:endParaRPr lang="en-IN" baseline="0" dirty="0" smtClean="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645866"/>
          </a:xfrm>
        </p:spPr>
        <p:txBody>
          <a:bodyPr>
            <a:normAutofit/>
          </a:bodyPr>
          <a:lstStyle/>
          <a:p>
            <a:pPr algn="ctr">
              <a:buNone/>
            </a:pPr>
            <a:r>
              <a:rPr lang="en-IN" dirty="0" smtClean="0"/>
              <a:t>3.</a:t>
            </a:r>
            <a:r>
              <a:rPr lang="en-IN" b="1" dirty="0" smtClean="0"/>
              <a:t> “</a:t>
            </a:r>
            <a:r>
              <a:rPr lang="en-IN" u="sng" dirty="0" smtClean="0"/>
              <a:t>SESSION KEY EXCHANGE AND MUTUAL AUTHENTICATION SCHEME BETWEEN MOBILE MACHINES IN WLAN BASED AD HOC NETWORKS”</a:t>
            </a:r>
          </a:p>
          <a:p>
            <a:pPr>
              <a:buNone/>
            </a:pPr>
            <a:endParaRPr lang="en-IN" dirty="0" smtClean="0"/>
          </a:p>
          <a:p>
            <a:r>
              <a:rPr lang="en-IN" dirty="0" err="1" smtClean="0"/>
              <a:t>Hyosun</a:t>
            </a:r>
            <a:r>
              <a:rPr lang="en-IN" dirty="0" smtClean="0"/>
              <a:t> </a:t>
            </a:r>
            <a:r>
              <a:rPr lang="en-IN" dirty="0" err="1" smtClean="0"/>
              <a:t>Roh</a:t>
            </a:r>
            <a:r>
              <a:rPr lang="en-IN" dirty="0" smtClean="0"/>
              <a:t>, </a:t>
            </a:r>
            <a:r>
              <a:rPr lang="en-IN" dirty="0" err="1" smtClean="0"/>
              <a:t>Souhwon</a:t>
            </a:r>
            <a:r>
              <a:rPr lang="en-IN" dirty="0" smtClean="0"/>
              <a:t> </a:t>
            </a:r>
            <a:r>
              <a:rPr lang="en-IN" dirty="0" err="1" smtClean="0"/>
              <a:t>jung</a:t>
            </a:r>
            <a:r>
              <a:rPr lang="en-IN" dirty="0" smtClean="0"/>
              <a:t> - School of Electronic Engineering, </a:t>
            </a:r>
            <a:r>
              <a:rPr lang="en-IN" dirty="0" err="1" smtClean="0"/>
              <a:t>Soongsil</a:t>
            </a:r>
            <a:r>
              <a:rPr lang="en-IN" dirty="0" smtClean="0"/>
              <a:t> University, Korea</a:t>
            </a:r>
          </a:p>
          <a:p>
            <a:r>
              <a:rPr lang="en-IN" u="sng" dirty="0" smtClean="0"/>
              <a:t>PUBLISHED IN</a:t>
            </a:r>
            <a:r>
              <a:rPr lang="en-IN" dirty="0" smtClean="0"/>
              <a:t>: International Conference on Information and Communication Technology Convergence (ICTC).</a:t>
            </a:r>
          </a:p>
          <a:p>
            <a:pPr fontAlgn="t"/>
            <a:r>
              <a:rPr lang="en-IN" u="sng" dirty="0" smtClean="0"/>
              <a:t>DATE OF CONFERENCE</a:t>
            </a:r>
            <a:r>
              <a:rPr lang="en-IN" dirty="0" smtClean="0"/>
              <a:t>: 17-19 Nov. 2010</a:t>
            </a:r>
          </a:p>
          <a:p>
            <a:endParaRPr lang="en-IN" dirty="0" smtClean="0"/>
          </a:p>
          <a:p>
            <a:pPr algn="ctr">
              <a:buNone/>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0034" y="785795"/>
          <a:ext cx="8429684" cy="5889850"/>
        </p:xfrm>
        <a:graphic>
          <a:graphicData uri="http://schemas.openxmlformats.org/drawingml/2006/table">
            <a:tbl>
              <a:tblPr firstRow="1" bandRow="1">
                <a:tableStyleId>{5940675A-B579-460E-94D1-54222C63F5DA}</a:tableStyleId>
              </a:tblPr>
              <a:tblGrid>
                <a:gridCol w="1873247"/>
                <a:gridCol w="6556437"/>
              </a:tblGrid>
              <a:tr h="1716438">
                <a:tc>
                  <a:txBody>
                    <a:bodyPr/>
                    <a:lstStyle/>
                    <a:p>
                      <a:pPr algn="ctr"/>
                      <a:endParaRPr lang="en-IN" dirty="0" smtClean="0"/>
                    </a:p>
                    <a:p>
                      <a:pPr algn="ctr"/>
                      <a:endParaRPr lang="en-IN" dirty="0" smtClean="0"/>
                    </a:p>
                    <a:p>
                      <a:pPr algn="ctr"/>
                      <a:r>
                        <a:rPr lang="en-IN" dirty="0" smtClean="0"/>
                        <a:t>TECHNIQUES</a:t>
                      </a:r>
                      <a:endParaRPr lang="en-IN" dirty="0"/>
                    </a:p>
                  </a:txBody>
                  <a:tcPr/>
                </a:tc>
                <a:tc>
                  <a:txBody>
                    <a:bodyPr/>
                    <a:lstStyle/>
                    <a:p>
                      <a:r>
                        <a:rPr kumimoji="0" lang="en-IN" b="0" i="0" kern="1200" dirty="0" smtClean="0">
                          <a:solidFill>
                            <a:schemeClr val="tx1"/>
                          </a:solidFill>
                          <a:latin typeface="+mn-lt"/>
                          <a:ea typeface="+mn-ea"/>
                          <a:cs typeface="+mn-cs"/>
                        </a:rPr>
                        <a:t>The main idea of this paper is that non-interactive session key exchange uses the mobile machine's ID and mutual authentication without communication with an authentication server whenever a data transmission occurs between the mobile machines. </a:t>
                      </a:r>
                    </a:p>
                    <a:p>
                      <a:endParaRPr lang="en-IN" dirty="0"/>
                    </a:p>
                  </a:txBody>
                  <a:tcPr/>
                </a:tc>
              </a:tr>
              <a:tr h="903388">
                <a:tc>
                  <a:txBody>
                    <a:bodyPr/>
                    <a:lstStyle/>
                    <a:p>
                      <a:pPr algn="ctr"/>
                      <a:endParaRPr lang="en-IN" dirty="0" smtClean="0"/>
                    </a:p>
                    <a:p>
                      <a:pPr algn="ctr"/>
                      <a:r>
                        <a:rPr lang="en-IN" dirty="0" smtClean="0"/>
                        <a:t>DATA SET</a:t>
                      </a:r>
                      <a:endParaRPr lang="en-IN" dirty="0"/>
                    </a:p>
                  </a:txBody>
                  <a:tcPr/>
                </a:tc>
                <a:tc>
                  <a:txBody>
                    <a:bodyPr/>
                    <a:lstStyle/>
                    <a:p>
                      <a:pPr algn="just"/>
                      <a:r>
                        <a:rPr kumimoji="0" lang="en-IN" b="0" i="0" kern="1200" dirty="0" smtClean="0">
                          <a:solidFill>
                            <a:schemeClr val="tx1"/>
                          </a:solidFill>
                          <a:latin typeface="+mn-lt"/>
                          <a:ea typeface="+mn-ea"/>
                          <a:cs typeface="+mn-cs"/>
                        </a:rPr>
                        <a:t>Authentication ,</a:t>
                      </a:r>
                      <a:r>
                        <a:rPr kumimoji="0" lang="en-IN" b="0" i="0" kern="1200" baseline="0" dirty="0" smtClean="0">
                          <a:solidFill>
                            <a:schemeClr val="tx1"/>
                          </a:solidFill>
                          <a:latin typeface="+mn-lt"/>
                          <a:ea typeface="+mn-ea"/>
                          <a:cs typeface="+mn-cs"/>
                        </a:rPr>
                        <a:t> Mobile Communication , Servers ,Delays , Ad hoc networks ,Message authentication .</a:t>
                      </a:r>
                      <a:endParaRPr kumimoji="0" lang="en-IN" b="0" i="0" kern="1200" dirty="0" smtClean="0">
                        <a:solidFill>
                          <a:schemeClr val="tx1"/>
                        </a:solidFill>
                        <a:latin typeface="+mn-lt"/>
                        <a:ea typeface="+mn-ea"/>
                        <a:cs typeface="+mn-cs"/>
                      </a:endParaRPr>
                    </a:p>
                    <a:p>
                      <a:pPr algn="just"/>
                      <a:endParaRPr lang="en-IN" dirty="0"/>
                    </a:p>
                  </a:txBody>
                  <a:tcPr/>
                </a:tc>
              </a:tr>
              <a:tr h="979620">
                <a:tc>
                  <a:txBody>
                    <a:bodyPr/>
                    <a:lstStyle/>
                    <a:p>
                      <a:pPr algn="ctr"/>
                      <a:endParaRPr lang="en-IN" dirty="0" smtClean="0"/>
                    </a:p>
                    <a:p>
                      <a:pPr algn="ctr"/>
                      <a:r>
                        <a:rPr lang="en-IN" dirty="0" smtClean="0"/>
                        <a:t>ADVANTAGES</a:t>
                      </a:r>
                      <a:endParaRPr lang="en-IN" dirty="0"/>
                    </a:p>
                  </a:txBody>
                  <a:tcPr/>
                </a:tc>
                <a:tc>
                  <a:txBody>
                    <a:bodyPr/>
                    <a:lstStyle/>
                    <a:p>
                      <a:r>
                        <a:rPr kumimoji="0" lang="en-IN" b="0" i="0" kern="1200" dirty="0" smtClean="0">
                          <a:solidFill>
                            <a:schemeClr val="tx1"/>
                          </a:solidFill>
                          <a:latin typeface="+mn-lt"/>
                          <a:ea typeface="+mn-ea"/>
                          <a:cs typeface="+mn-cs"/>
                        </a:rPr>
                        <a:t>The proposed scheme is secure against man-in-the-middle attack, impersonation attack, and modification attack.</a:t>
                      </a:r>
                      <a:endParaRPr lang="en-IN" dirty="0"/>
                    </a:p>
                  </a:txBody>
                  <a:tcPr/>
                </a:tc>
              </a:tr>
              <a:tr h="2258470">
                <a:tc>
                  <a:txBody>
                    <a:bodyPr/>
                    <a:lstStyle/>
                    <a:p>
                      <a:pPr algn="ctr"/>
                      <a:endParaRPr lang="en-IN" dirty="0" smtClean="0"/>
                    </a:p>
                    <a:p>
                      <a:pPr algn="ctr"/>
                      <a:r>
                        <a:rPr lang="en-IN" dirty="0" smtClean="0"/>
                        <a:t>INFERENCE</a:t>
                      </a:r>
                      <a:endParaRPr lang="en-IN" dirty="0"/>
                    </a:p>
                  </a:txBody>
                  <a:tcPr/>
                </a:tc>
                <a:tc>
                  <a:txBody>
                    <a:bodyPr/>
                    <a:lstStyle/>
                    <a:p>
                      <a:pPr algn="just"/>
                      <a:r>
                        <a:rPr lang="en-IN" dirty="0" smtClean="0"/>
                        <a:t>M2M is undergoing security problems such as physical attacks, compromise of credentials, configuration attacks, protocol attacks, attacks on the core network, and user data and identity privacy attacks . Therefore, M2M require basic security functions like secure key agreement, data confidentiality, data integrity, and mutual authentication for secure communication between the machines. </a:t>
                      </a:r>
                      <a:endParaRPr lang="en-IN"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645866"/>
          </a:xfrm>
        </p:spPr>
        <p:txBody>
          <a:bodyPr>
            <a:normAutofit lnSpcReduction="10000"/>
          </a:bodyPr>
          <a:lstStyle/>
          <a:p>
            <a:pPr marL="624078" indent="-514350" algn="ctr">
              <a:buNone/>
            </a:pPr>
            <a:r>
              <a:rPr lang="en-IN" dirty="0" smtClean="0"/>
              <a:t>4. “ </a:t>
            </a:r>
            <a:r>
              <a:rPr lang="en-IN" u="sng" dirty="0" smtClean="0"/>
              <a:t>AN ENHANCED REMOTE MUTUAL AUTHENTICATION SCHEME USING SMART CARDS </a:t>
            </a:r>
            <a:r>
              <a:rPr lang="en-IN" dirty="0" smtClean="0"/>
              <a:t>”</a:t>
            </a:r>
          </a:p>
          <a:p>
            <a:pPr marL="624078" indent="-514350" algn="ctr">
              <a:buNone/>
            </a:pPr>
            <a:endParaRPr lang="en-IN" dirty="0" smtClean="0"/>
          </a:p>
          <a:p>
            <a:r>
              <a:rPr lang="en-IN" dirty="0" err="1" smtClean="0"/>
              <a:t>Jie</a:t>
            </a:r>
            <a:r>
              <a:rPr lang="en-IN" dirty="0" smtClean="0"/>
              <a:t> </a:t>
            </a:r>
            <a:r>
              <a:rPr lang="en-IN" dirty="0" err="1" smtClean="0"/>
              <a:t>Gu</a:t>
            </a:r>
            <a:r>
              <a:rPr lang="en-IN" dirty="0" smtClean="0"/>
              <a:t> , </a:t>
            </a:r>
            <a:r>
              <a:rPr lang="en-IN" dirty="0" err="1" smtClean="0"/>
              <a:t>Zhi</a:t>
            </a:r>
            <a:r>
              <a:rPr lang="en-IN" dirty="0" smtClean="0"/>
              <a:t> </a:t>
            </a:r>
            <a:r>
              <a:rPr lang="en-IN" dirty="0" err="1" smtClean="0"/>
              <a:t>Xue</a:t>
            </a:r>
            <a:r>
              <a:rPr lang="en-IN" dirty="0" smtClean="0"/>
              <a:t> , Yan Zhu , </a:t>
            </a:r>
            <a:r>
              <a:rPr lang="en-IN" dirty="0" err="1" smtClean="0"/>
              <a:t>Fangbiao</a:t>
            </a:r>
            <a:r>
              <a:rPr lang="en-IN" dirty="0" smtClean="0"/>
              <a:t> Li ,       Xiao Chen</a:t>
            </a:r>
          </a:p>
          <a:p>
            <a:r>
              <a:rPr lang="en-IN" u="sng" dirty="0" smtClean="0"/>
              <a:t>CONFERENCE: </a:t>
            </a:r>
            <a:r>
              <a:rPr lang="en-IN" dirty="0" smtClean="0"/>
              <a:t>symposium on ICT and energy efficiency and workshop on information theory and security(CIICT 2012)</a:t>
            </a:r>
          </a:p>
          <a:p>
            <a:r>
              <a:rPr lang="en-IN" u="sng" dirty="0" smtClean="0"/>
              <a:t>ISBN:</a:t>
            </a:r>
            <a:r>
              <a:rPr lang="en-IN" dirty="0" smtClean="0"/>
              <a:t> 978-1-84919-547-8</a:t>
            </a:r>
          </a:p>
          <a:p>
            <a:pPr>
              <a:buNone/>
            </a:pPr>
            <a:r>
              <a:rPr lang="en-IN" dirty="0" smtClean="0"/>
              <a:t>	</a:t>
            </a:r>
            <a:r>
              <a:rPr lang="en-IN" u="sng" dirty="0" smtClean="0"/>
              <a:t>Location:</a:t>
            </a:r>
            <a:r>
              <a:rPr lang="en-IN" dirty="0" smtClean="0"/>
              <a:t> Dublin, Ireland</a:t>
            </a:r>
          </a:p>
          <a:p>
            <a:pPr>
              <a:buNone/>
            </a:pPr>
            <a:r>
              <a:rPr lang="en-IN" dirty="0" smtClean="0"/>
              <a:t>	</a:t>
            </a:r>
            <a:r>
              <a:rPr lang="en-IN" u="sng" dirty="0" smtClean="0"/>
              <a:t>Conference date:</a:t>
            </a:r>
            <a:r>
              <a:rPr lang="en-IN" dirty="0" smtClean="0"/>
              <a:t>4-5 July 2012.</a:t>
            </a:r>
          </a:p>
          <a:p>
            <a:pPr>
              <a:buNone/>
            </a:pPr>
            <a:r>
              <a:rPr lang="en-IN" b="1" dirty="0" smtClean="0"/>
              <a:t>	</a:t>
            </a:r>
            <a:r>
              <a:rPr lang="en-IN" u="sng" dirty="0" smtClean="0"/>
              <a:t>Publisher:</a:t>
            </a:r>
            <a:r>
              <a:rPr lang="en-IN" b="1" dirty="0" smtClean="0"/>
              <a:t> </a:t>
            </a:r>
            <a:r>
              <a:rPr lang="en-IN" dirty="0" smtClean="0"/>
              <a:t>IET.</a:t>
            </a:r>
          </a:p>
          <a:p>
            <a:pPr>
              <a:buNone/>
            </a:pPr>
            <a:endParaRPr lang="en-IN" dirty="0" smtClean="0"/>
          </a:p>
          <a:p>
            <a:endParaRPr lang="en-IN" baseline="30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608672"/>
          <a:ext cx="8229600" cy="5710469"/>
        </p:xfrm>
        <a:graphic>
          <a:graphicData uri="http://schemas.openxmlformats.org/drawingml/2006/table">
            <a:tbl>
              <a:tblPr firstRow="1" bandRow="1">
                <a:tableStyleId>{5940675A-B579-460E-94D1-54222C63F5DA}</a:tableStyleId>
              </a:tblPr>
              <a:tblGrid>
                <a:gridCol w="2043098"/>
                <a:gridCol w="6186502"/>
              </a:tblGrid>
              <a:tr h="1192072">
                <a:tc>
                  <a:txBody>
                    <a:bodyPr/>
                    <a:lstStyle/>
                    <a:p>
                      <a:pPr algn="ctr"/>
                      <a:endParaRPr lang="en-IN" dirty="0" smtClean="0"/>
                    </a:p>
                    <a:p>
                      <a:pPr algn="ctr"/>
                      <a:r>
                        <a:rPr lang="en-IN" dirty="0" smtClean="0"/>
                        <a:t>TECHNIQUES</a:t>
                      </a:r>
                      <a:endParaRPr lang="en-IN" dirty="0"/>
                    </a:p>
                  </a:txBody>
                  <a:tcPr/>
                </a:tc>
                <a:tc>
                  <a:txBody>
                    <a:bodyPr/>
                    <a:lstStyle/>
                    <a:p>
                      <a:pPr algn="just"/>
                      <a:r>
                        <a:rPr kumimoji="0" lang="en-IN" b="0" i="0" kern="1200" dirty="0" smtClean="0">
                          <a:solidFill>
                            <a:schemeClr val="tx1"/>
                          </a:solidFill>
                          <a:latin typeface="+mn-lt"/>
                          <a:ea typeface="+mn-ea"/>
                          <a:cs typeface="+mn-cs"/>
                        </a:rPr>
                        <a:t>Mutual authentication is a process or technology in which both entities in a communications link authenticate each other before conducting any business.</a:t>
                      </a:r>
                      <a:r>
                        <a:rPr kumimoji="0" lang="en-IN" b="0" i="0" kern="1200" baseline="0" dirty="0" smtClean="0">
                          <a:solidFill>
                            <a:schemeClr val="tx1"/>
                          </a:solidFill>
                          <a:latin typeface="+mn-lt"/>
                          <a:ea typeface="+mn-ea"/>
                          <a:cs typeface="+mn-cs"/>
                        </a:rPr>
                        <a:t> This can help in eliminating password hacking.</a:t>
                      </a:r>
                      <a:endParaRPr lang="en-IN" dirty="0"/>
                    </a:p>
                  </a:txBody>
                  <a:tcPr/>
                </a:tc>
              </a:tr>
              <a:tr h="889847">
                <a:tc>
                  <a:txBody>
                    <a:bodyPr/>
                    <a:lstStyle/>
                    <a:p>
                      <a:pPr algn="ctr"/>
                      <a:endParaRPr lang="en-IN" dirty="0" smtClean="0"/>
                    </a:p>
                    <a:p>
                      <a:pPr algn="ctr"/>
                      <a:r>
                        <a:rPr lang="en-IN" dirty="0" smtClean="0"/>
                        <a:t>DATA SET</a:t>
                      </a:r>
                      <a:endParaRPr lang="en-IN" dirty="0"/>
                    </a:p>
                  </a:txBody>
                  <a:tcPr/>
                </a:tc>
                <a:tc>
                  <a:txBody>
                    <a:bodyPr/>
                    <a:lstStyle/>
                    <a:p>
                      <a:pPr algn="just"/>
                      <a:r>
                        <a:rPr lang="en-IN" dirty="0" smtClean="0"/>
                        <a:t>Mutual authentication ,Smart cards ,Security , Cryptanalysis.</a:t>
                      </a:r>
                      <a:endParaRPr lang="en-IN" dirty="0"/>
                    </a:p>
                  </a:txBody>
                  <a:tcPr/>
                </a:tc>
              </a:tr>
              <a:tr h="1633301">
                <a:tc>
                  <a:txBody>
                    <a:bodyPr/>
                    <a:lstStyle/>
                    <a:p>
                      <a:pPr algn="ctr"/>
                      <a:endParaRPr lang="en-IN" dirty="0" smtClean="0"/>
                    </a:p>
                    <a:p>
                      <a:pPr algn="ctr"/>
                      <a:endParaRPr lang="en-IN" dirty="0" smtClean="0"/>
                    </a:p>
                    <a:p>
                      <a:pPr algn="ctr"/>
                      <a:r>
                        <a:rPr lang="en-IN" dirty="0" smtClean="0"/>
                        <a:t>ADVANTAGES</a:t>
                      </a:r>
                      <a:endParaRPr lang="en-IN" dirty="0"/>
                    </a:p>
                  </a:txBody>
                  <a:tcPr/>
                </a:tc>
                <a:tc>
                  <a:txBody>
                    <a:bodyPr/>
                    <a:lstStyle/>
                    <a:p>
                      <a:pPr marL="342900" indent="-342900" algn="just">
                        <a:buAutoNum type="arabicParenR"/>
                      </a:pPr>
                      <a:r>
                        <a:rPr kumimoji="0" lang="en-IN" b="0" i="0" kern="1200" dirty="0" smtClean="0">
                          <a:solidFill>
                            <a:schemeClr val="tx1"/>
                          </a:solidFill>
                          <a:latin typeface="+mn-lt"/>
                          <a:ea typeface="+mn-ea"/>
                          <a:cs typeface="+mn-cs"/>
                        </a:rPr>
                        <a:t>It is gaining acceptance as a tool that can minimize the risk of online fraud in e-commerce and other network application.</a:t>
                      </a:r>
                    </a:p>
                    <a:p>
                      <a:pPr marL="342900" indent="-342900" algn="just">
                        <a:buAutoNum type="arabicParenR"/>
                      </a:pPr>
                      <a:r>
                        <a:rPr kumimoji="0" lang="en-IN" b="0" i="0" kern="1200" dirty="0" smtClean="0">
                          <a:solidFill>
                            <a:schemeClr val="tx1"/>
                          </a:solidFill>
                          <a:latin typeface="+mn-lt"/>
                          <a:ea typeface="+mn-ea"/>
                          <a:cs typeface="+mn-cs"/>
                        </a:rPr>
                        <a:t>The scheme can withstand guessing attack, forgery attack, denial of service attack and is easily realized in the practical resource-limited environment.</a:t>
                      </a:r>
                      <a:endParaRPr lang="en-IN" dirty="0"/>
                    </a:p>
                  </a:txBody>
                  <a:tcPr/>
                </a:tc>
              </a:tr>
              <a:tr h="1891190">
                <a:tc>
                  <a:txBody>
                    <a:bodyPr/>
                    <a:lstStyle/>
                    <a:p>
                      <a:pPr algn="ctr"/>
                      <a:endParaRPr lang="en-IN" dirty="0" smtClean="0"/>
                    </a:p>
                    <a:p>
                      <a:pPr algn="ctr"/>
                      <a:r>
                        <a:rPr lang="en-IN" dirty="0" smtClean="0"/>
                        <a:t>INFERENCE</a:t>
                      </a:r>
                      <a:endParaRPr lang="en-IN" dirty="0"/>
                    </a:p>
                  </a:txBody>
                  <a:tcPr/>
                </a:tc>
                <a:tc>
                  <a:txBody>
                    <a:bodyPr/>
                    <a:lstStyle/>
                    <a:p>
                      <a:pPr algn="just"/>
                      <a:r>
                        <a:rPr kumimoji="0" lang="en-IN" b="0" i="0" kern="1200" dirty="0" smtClean="0">
                          <a:solidFill>
                            <a:schemeClr val="tx1"/>
                          </a:solidFill>
                          <a:latin typeface="+mn-lt"/>
                          <a:ea typeface="+mn-ea"/>
                          <a:cs typeface="+mn-cs"/>
                        </a:rPr>
                        <a:t> </a:t>
                      </a:r>
                      <a:endParaRPr kumimoji="0" lang="en-IN" b="0" i="0" kern="1200" baseline="0" dirty="0" smtClean="0">
                        <a:solidFill>
                          <a:schemeClr val="tx1"/>
                        </a:solidFill>
                        <a:latin typeface="+mn-lt"/>
                        <a:ea typeface="+mn-ea"/>
                        <a:cs typeface="+mn-cs"/>
                      </a:endParaRPr>
                    </a:p>
                    <a:p>
                      <a:pPr marL="342900" indent="-342900" algn="just">
                        <a:buAutoNum type="arabicParenR"/>
                      </a:pPr>
                      <a:r>
                        <a:rPr kumimoji="0" lang="en-IN" b="0" i="0" kern="1200" baseline="0" dirty="0" smtClean="0">
                          <a:solidFill>
                            <a:schemeClr val="tx1"/>
                          </a:solidFill>
                          <a:latin typeface="+mn-lt"/>
                          <a:ea typeface="+mn-ea"/>
                          <a:cs typeface="+mn-cs"/>
                        </a:rPr>
                        <a:t> This scheme ,however ,suffers from parallel session attack and replay attacks.</a:t>
                      </a:r>
                    </a:p>
                    <a:p>
                      <a:pPr marL="342900" indent="-342900" algn="just">
                        <a:buAutoNum type="arabicParenR"/>
                      </a:pPr>
                      <a:r>
                        <a:rPr lang="en-IN" dirty="0" smtClean="0"/>
                        <a:t>Vulnerable</a:t>
                      </a:r>
                      <a:r>
                        <a:rPr lang="en-IN" baseline="0" dirty="0" smtClean="0"/>
                        <a:t> to </a:t>
                      </a:r>
                      <a:r>
                        <a:rPr lang="en-IN" dirty="0" smtClean="0"/>
                        <a:t>masquerade user attack, offline password guessing attack.</a:t>
                      </a:r>
                      <a:endParaRPr kumimoji="0" lang="en-IN" b="0" i="0" kern="1200" dirty="0" smtClean="0">
                        <a:solidFill>
                          <a:schemeClr val="tx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717304"/>
          </a:xfrm>
        </p:spPr>
        <p:txBody>
          <a:bodyPr/>
          <a:lstStyle/>
          <a:p>
            <a:pPr marL="109728" indent="0" algn="ctr">
              <a:buNone/>
            </a:pPr>
            <a:r>
              <a:rPr lang="en-IN" dirty="0" smtClean="0"/>
              <a:t>5.  </a:t>
            </a:r>
            <a:r>
              <a:rPr lang="en-IN" sz="3200" dirty="0" smtClean="0"/>
              <a:t>“</a:t>
            </a:r>
            <a:r>
              <a:rPr lang="en-US" sz="3200" u="sng" dirty="0" smtClean="0"/>
              <a:t>MOBILE ENCRYPTION FOR LAPTOP DATA PROTECTION</a:t>
            </a:r>
            <a:r>
              <a:rPr lang="en-US" sz="3200" dirty="0" smtClean="0"/>
              <a:t>”</a:t>
            </a:r>
            <a:endParaRPr lang="en-US" sz="3200" u="sng" dirty="0" smtClean="0"/>
          </a:p>
          <a:p>
            <a:pPr marL="109728" indent="0">
              <a:buNone/>
            </a:pPr>
            <a:endParaRPr lang="en-US" dirty="0" smtClean="0"/>
          </a:p>
          <a:p>
            <a:pPr marL="109728" indent="0">
              <a:buNone/>
            </a:pPr>
            <a:endParaRPr lang="en-US" dirty="0" smtClean="0"/>
          </a:p>
          <a:p>
            <a:r>
              <a:rPr lang="en-US" dirty="0" smtClean="0"/>
              <a:t> </a:t>
            </a:r>
            <a:r>
              <a:rPr lang="en-US" i="1" dirty="0" smtClean="0"/>
              <a:t>Y.-W</a:t>
            </a:r>
            <a:r>
              <a:rPr lang="en-US" dirty="0" smtClean="0"/>
              <a:t>. </a:t>
            </a:r>
            <a:r>
              <a:rPr lang="en-US" i="1" dirty="0" smtClean="0"/>
              <a:t>Kao</a:t>
            </a:r>
            <a:r>
              <a:rPr lang="en-US" dirty="0" smtClean="0"/>
              <a:t>, X. Zhang, A. </a:t>
            </a:r>
            <a:r>
              <a:rPr lang="en-US" dirty="0" err="1" smtClean="0"/>
              <a:t>Studer</a:t>
            </a:r>
            <a:r>
              <a:rPr lang="en-US" dirty="0" smtClean="0"/>
              <a:t>, A. </a:t>
            </a:r>
            <a:r>
              <a:rPr lang="en-US" dirty="0" err="1" smtClean="0"/>
              <a:t>Perrig</a:t>
            </a:r>
            <a:endParaRPr lang="en-US" dirty="0" smtClean="0"/>
          </a:p>
          <a:p>
            <a:r>
              <a:rPr lang="en-IN" u="sng" dirty="0" smtClean="0"/>
              <a:t>PUBLISHED IN</a:t>
            </a:r>
            <a:r>
              <a:rPr lang="en-IN" dirty="0" smtClean="0"/>
              <a:t>:</a:t>
            </a:r>
            <a:r>
              <a:rPr lang="en-US" dirty="0" smtClean="0"/>
              <a:t>Volume 6, Issue 4, 2012 , </a:t>
            </a:r>
          </a:p>
          <a:p>
            <a:pPr>
              <a:buNone/>
            </a:pPr>
            <a:r>
              <a:rPr lang="en-US" dirty="0" smtClean="0"/>
              <a:t> 	pg. 291 – 298</a:t>
            </a:r>
          </a:p>
          <a:p>
            <a:r>
              <a:rPr lang="en-US" u="sng" dirty="0" smtClean="0"/>
              <a:t>PUBLISHER: </a:t>
            </a:r>
            <a:r>
              <a:rPr lang="en-US" dirty="0" smtClean="0"/>
              <a:t>IET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57158" y="928670"/>
          <a:ext cx="8572560" cy="5577840"/>
        </p:xfrm>
        <a:graphic>
          <a:graphicData uri="http://schemas.openxmlformats.org/drawingml/2006/table">
            <a:tbl>
              <a:tblPr firstRow="1" bandRow="1">
                <a:tableStyleId>{5940675A-B579-460E-94D1-54222C63F5DA}</a:tableStyleId>
              </a:tblPr>
              <a:tblGrid>
                <a:gridCol w="2084628"/>
                <a:gridCol w="6487932"/>
              </a:tblGrid>
              <a:tr h="2006136">
                <a:tc>
                  <a:txBody>
                    <a:bodyPr/>
                    <a:lstStyle/>
                    <a:p>
                      <a:r>
                        <a:rPr lang="en-US" dirty="0" smtClean="0"/>
                        <a:t>TECHNIQUES</a:t>
                      </a:r>
                      <a:endParaRPr lang="en-US" dirty="0"/>
                    </a:p>
                  </a:txBody>
                  <a:tcPr/>
                </a:tc>
                <a:tc>
                  <a:txBody>
                    <a:bodyPr/>
                    <a:lstStyle/>
                    <a:p>
                      <a:r>
                        <a:rPr kumimoji="0" lang="en-US" kern="1200" dirty="0" smtClean="0">
                          <a:effectLst/>
                        </a:rPr>
                        <a:t> If a laptop is stolen, the data stored on it is easily leaked; which may cause serious consequences. Encrypting files by encryption keys is a general solution; however, if the decryption keys are also stored on laptops, the files can also be decrypted by adversaries easily. To solve this problem, this paper proposes the Mobile Encryption for Laptop data Protection (MELP) system.</a:t>
                      </a:r>
                      <a:endParaRPr lang="en-US" dirty="0"/>
                    </a:p>
                  </a:txBody>
                  <a:tcPr/>
                </a:tc>
              </a:tr>
              <a:tr h="631526">
                <a:tc>
                  <a:txBody>
                    <a:bodyPr/>
                    <a:lstStyle/>
                    <a:p>
                      <a:r>
                        <a:rPr lang="en-US" dirty="0" smtClean="0"/>
                        <a:t>DATASET</a:t>
                      </a:r>
                      <a:endParaRPr lang="en-US" dirty="0"/>
                    </a:p>
                  </a:txBody>
                  <a:tcPr/>
                </a:tc>
                <a:tc>
                  <a:txBody>
                    <a:bodyPr/>
                    <a:lstStyle/>
                    <a:p>
                      <a:r>
                        <a:rPr kumimoji="0" lang="en-IN" b="0" i="0" u="none" strike="noStrike" kern="1200" dirty="0" smtClean="0">
                          <a:solidFill>
                            <a:schemeClr val="tx1"/>
                          </a:solidFill>
                          <a:latin typeface="+mn-lt"/>
                          <a:ea typeface="+mn-ea"/>
                          <a:cs typeface="+mn-cs"/>
                        </a:rPr>
                        <a:t>Public and Private key cryptography ,Mobile computing</a:t>
                      </a:r>
                      <a:endParaRPr kumimoji="0" lang="en-IN" b="0" i="0" kern="1200" dirty="0" smtClean="0">
                        <a:solidFill>
                          <a:schemeClr val="tx1"/>
                        </a:solidFill>
                        <a:latin typeface="+mn-lt"/>
                        <a:ea typeface="+mn-ea"/>
                        <a:cs typeface="+mn-cs"/>
                      </a:endParaRPr>
                    </a:p>
                    <a:p>
                      <a:r>
                        <a:rPr kumimoji="0" lang="en-US" kern="1200" dirty="0" smtClean="0">
                          <a:effectLst/>
                        </a:rPr>
                        <a:t> </a:t>
                      </a:r>
                      <a:endParaRPr lang="en-US" dirty="0"/>
                    </a:p>
                  </a:txBody>
                  <a:tcPr/>
                </a:tc>
              </a:tr>
              <a:tr h="1277330">
                <a:tc>
                  <a:txBody>
                    <a:bodyPr/>
                    <a:lstStyle/>
                    <a:p>
                      <a:r>
                        <a:rPr lang="en-US" dirty="0" smtClean="0"/>
                        <a:t>ADVANTAGES</a:t>
                      </a:r>
                      <a:endParaRPr lang="en-US" dirty="0"/>
                    </a:p>
                  </a:txBody>
                  <a:tcPr/>
                </a:tc>
                <a:tc>
                  <a:txBody>
                    <a:bodyPr/>
                    <a:lstStyle/>
                    <a:p>
                      <a:pPr marL="342900" indent="-342900">
                        <a:buAutoNum type="arabicParenR"/>
                      </a:pPr>
                      <a:r>
                        <a:rPr lang="en-US" dirty="0" smtClean="0"/>
                        <a:t>Use of encryption</a:t>
                      </a:r>
                      <a:r>
                        <a:rPr lang="en-US" baseline="0" dirty="0" smtClean="0"/>
                        <a:t> and decryption for securing the files in pc rather than using passkey. In addition of a simple password, this method adds further security to the system.</a:t>
                      </a:r>
                    </a:p>
                    <a:p>
                      <a:pPr marL="342900" indent="-342900">
                        <a:buAutoNum type="arabicParenR"/>
                      </a:pPr>
                      <a:endParaRPr lang="en-US" baseline="0" dirty="0"/>
                    </a:p>
                    <a:p>
                      <a:pPr marL="342900" marR="0" indent="-34290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1043191">
                <a:tc>
                  <a:txBody>
                    <a:bodyPr/>
                    <a:lstStyle/>
                    <a:p>
                      <a:r>
                        <a:rPr lang="en-US" dirty="0" smtClean="0"/>
                        <a:t>INFERENCE</a:t>
                      </a:r>
                      <a:endParaRPr lang="en-US" dirty="0"/>
                    </a:p>
                  </a:txBody>
                  <a:tcPr/>
                </a:tc>
                <a:tc>
                  <a:txBody>
                    <a:bodyPr/>
                    <a:lstStyle/>
                    <a:p>
                      <a:r>
                        <a:rPr kumimoji="0" lang="en-US" kern="1200" dirty="0" smtClean="0">
                          <a:effectLst/>
                        </a:rPr>
                        <a:t>The reason of adopting a mobile phone is that at least one simple confirmation of execution must be performed by a user, and the reason of adopting an online server is that if both user's laptop and mobile phone are stolen, users can still disable the online decryption process on the server.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143000"/>
            <a:ext cx="8572560" cy="5286396"/>
          </a:xfrm>
        </p:spPr>
        <p:txBody>
          <a:bodyPr>
            <a:normAutofit/>
          </a:bodyPr>
          <a:lstStyle/>
          <a:p>
            <a:pPr algn="ctr"/>
            <a:r>
              <a:rPr lang="en-IN" sz="4800" dirty="0" smtClean="0"/>
              <a:t>MODULES</a:t>
            </a:r>
            <a:endParaRPr lang="en-IN" sz="4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71480"/>
            <a:ext cx="8229600" cy="1066800"/>
          </a:xfrm>
        </p:spPr>
        <p:txBody>
          <a:bodyPr>
            <a:normAutofit fontScale="90000"/>
          </a:bodyPr>
          <a:lstStyle/>
          <a:p>
            <a:pPr algn="ctr"/>
            <a:r>
              <a:rPr lang="en-IN" dirty="0" smtClean="0"/>
              <a:t>MODULE 1:SMART PHONE UI</a:t>
            </a:r>
            <a:br>
              <a:rPr lang="en-IN" dirty="0" smtClean="0"/>
            </a:br>
            <a:r>
              <a:rPr lang="en-IN" u="sng" dirty="0" smtClean="0"/>
              <a:t> </a:t>
            </a:r>
            <a:r>
              <a:rPr lang="en-IN" sz="3100" u="sng" dirty="0" smtClean="0">
                <a:solidFill>
                  <a:schemeClr val="tx1"/>
                </a:solidFill>
                <a:latin typeface="+mn-lt"/>
              </a:rPr>
              <a:t>M 1.1 : ENTRY PAGE </a:t>
            </a:r>
            <a:endParaRPr lang="en-IN" sz="3100" dirty="0">
              <a:solidFill>
                <a:schemeClr val="tx1"/>
              </a:solidFill>
              <a:latin typeface="+mn-lt"/>
            </a:endParaRPr>
          </a:p>
        </p:txBody>
      </p:sp>
      <p:sp>
        <p:nvSpPr>
          <p:cNvPr id="3" name="Content Placeholder 2"/>
          <p:cNvSpPr>
            <a:spLocks noGrp="1"/>
          </p:cNvSpPr>
          <p:nvPr>
            <p:ph idx="1"/>
          </p:nvPr>
        </p:nvSpPr>
        <p:spPr>
          <a:xfrm>
            <a:off x="457200" y="1571612"/>
            <a:ext cx="4614866" cy="5143536"/>
          </a:xfrm>
        </p:spPr>
        <p:txBody>
          <a:bodyPr>
            <a:normAutofit fontScale="85000" lnSpcReduction="20000"/>
          </a:bodyPr>
          <a:lstStyle/>
          <a:p>
            <a:pPr algn="ctr">
              <a:buNone/>
            </a:pPr>
            <a:r>
              <a:rPr lang="en-IN" dirty="0" smtClean="0"/>
              <a:t>	</a:t>
            </a:r>
            <a:endParaRPr lang="en-IN" u="sng" dirty="0" smtClean="0"/>
          </a:p>
          <a:p>
            <a:endParaRPr lang="en-IN" dirty="0" smtClean="0"/>
          </a:p>
          <a:p>
            <a:r>
              <a:rPr lang="en-IN" dirty="0" smtClean="0"/>
              <a:t>INPUT : User name and password entered by the user.</a:t>
            </a:r>
          </a:p>
          <a:p>
            <a:endParaRPr lang="en-IN" dirty="0" smtClean="0"/>
          </a:p>
          <a:p>
            <a:r>
              <a:rPr lang="en-IN" dirty="0" smtClean="0"/>
              <a:t>OUPUT : </a:t>
            </a:r>
          </a:p>
          <a:p>
            <a:pPr>
              <a:buNone/>
            </a:pPr>
            <a:r>
              <a:rPr lang="en-IN" dirty="0" smtClean="0"/>
              <a:t>		1) Register : Redirected to M 1.2</a:t>
            </a:r>
          </a:p>
          <a:p>
            <a:pPr>
              <a:buNone/>
            </a:pPr>
            <a:r>
              <a:rPr lang="en-IN" dirty="0" smtClean="0"/>
              <a:t>		2) Login : Redirected to M 1.3</a:t>
            </a:r>
          </a:p>
          <a:p>
            <a:pPr>
              <a:buNone/>
            </a:pPr>
            <a:endParaRPr lang="en-IN" dirty="0" smtClean="0"/>
          </a:p>
          <a:p>
            <a:r>
              <a:rPr lang="en-IN" dirty="0" smtClean="0"/>
              <a:t>PROCESS : Validating and authenticating the user by comparing the input with the DB contents.</a:t>
            </a:r>
          </a:p>
          <a:p>
            <a:pPr>
              <a:buNone/>
            </a:pPr>
            <a:endParaRPr lang="en-IN" dirty="0"/>
          </a:p>
        </p:txBody>
      </p:sp>
      <p:pic>
        <p:nvPicPr>
          <p:cNvPr id="4" name="Picture 3" descr="file.png"/>
          <p:cNvPicPr>
            <a:picLocks noChangeAspect="1"/>
          </p:cNvPicPr>
          <p:nvPr/>
        </p:nvPicPr>
        <p:blipFill>
          <a:blip r:embed="rId2"/>
          <a:stretch>
            <a:fillRect/>
          </a:stretch>
        </p:blipFill>
        <p:spPr>
          <a:xfrm>
            <a:off x="5000628" y="1785926"/>
            <a:ext cx="3645505" cy="449619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PROBLEM STATEMENT</a:t>
            </a:r>
            <a:endParaRPr lang="en-IN" dirty="0"/>
          </a:p>
        </p:txBody>
      </p:sp>
      <p:sp>
        <p:nvSpPr>
          <p:cNvPr id="3" name="Content Placeholder 2"/>
          <p:cNvSpPr>
            <a:spLocks noGrp="1"/>
          </p:cNvSpPr>
          <p:nvPr>
            <p:ph idx="1"/>
          </p:nvPr>
        </p:nvSpPr>
        <p:spPr/>
        <p:txBody>
          <a:bodyPr/>
          <a:lstStyle/>
          <a:p>
            <a:pPr>
              <a:buNone/>
            </a:pPr>
            <a:r>
              <a:rPr lang="en-US" dirty="0" smtClean="0"/>
              <a:t>	There are possibilities that most important details in files may be hacked and can be used without proper authentication from the file owner. This may lead to malicious attack of files from the system and there are chances that they can be used inappropriately.</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502990"/>
          </a:xfrm>
        </p:spPr>
        <p:txBody>
          <a:bodyPr/>
          <a:lstStyle/>
          <a:p>
            <a:r>
              <a:rPr lang="en-IN" dirty="0" smtClean="0"/>
              <a:t>ALGORITHM :</a:t>
            </a:r>
          </a:p>
          <a:p>
            <a:r>
              <a:rPr lang="en-US" dirty="0" smtClean="0"/>
              <a:t>Login:</a:t>
            </a:r>
            <a:endParaRPr lang="en-IN" dirty="0" smtClean="0"/>
          </a:p>
          <a:p>
            <a:pPr>
              <a:buNone/>
            </a:pPr>
            <a:r>
              <a:rPr lang="en-US" dirty="0" smtClean="0"/>
              <a:t>1.Enter username and password in Smartphone entry page.</a:t>
            </a:r>
            <a:endParaRPr lang="en-IN" dirty="0" smtClean="0"/>
          </a:p>
          <a:p>
            <a:pPr>
              <a:buNone/>
            </a:pPr>
            <a:r>
              <a:rPr lang="en-US" dirty="0" smtClean="0"/>
              <a:t>2.if ((username &amp;&amp; password)==valid)</a:t>
            </a:r>
            <a:endParaRPr lang="en-IN" dirty="0" smtClean="0"/>
          </a:p>
          <a:p>
            <a:pPr>
              <a:buNone/>
            </a:pPr>
            <a:r>
              <a:rPr lang="en-US" dirty="0" smtClean="0"/>
              <a:t>3.	Redirect to login page</a:t>
            </a:r>
            <a:endParaRPr lang="en-IN" dirty="0" smtClean="0"/>
          </a:p>
          <a:p>
            <a:pPr>
              <a:buNone/>
            </a:pPr>
            <a:r>
              <a:rPr lang="en-US" dirty="0" smtClean="0"/>
              <a:t>4. else</a:t>
            </a:r>
            <a:endParaRPr lang="en-IN" dirty="0" smtClean="0"/>
          </a:p>
          <a:p>
            <a:pPr>
              <a:buNone/>
            </a:pPr>
            <a:r>
              <a:rPr lang="en-US" dirty="0" smtClean="0"/>
              <a:t>	Reenter username and password</a:t>
            </a:r>
            <a:endParaRPr lang="en-IN" dirty="0" smtClean="0"/>
          </a:p>
          <a:p>
            <a:r>
              <a:rPr lang="en-US" dirty="0" smtClean="0"/>
              <a:t>Register:</a:t>
            </a:r>
            <a:endParaRPr lang="en-IN" dirty="0" smtClean="0"/>
          </a:p>
          <a:p>
            <a:pPr>
              <a:buNone/>
            </a:pPr>
            <a:r>
              <a:rPr lang="en-US" dirty="0" smtClean="0"/>
              <a:t>	Redirect to Register page.</a:t>
            </a:r>
            <a:endParaRPr lang="en-IN" dirty="0" smtClean="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3000"/>
            <a:ext cx="8229600" cy="428612"/>
          </a:xfrm>
        </p:spPr>
        <p:txBody>
          <a:bodyPr>
            <a:normAutofit fontScale="90000"/>
          </a:bodyPr>
          <a:lstStyle/>
          <a:p>
            <a:pPr algn="ctr"/>
            <a:r>
              <a:rPr lang="en-IN" sz="2800" u="sng" dirty="0" smtClean="0">
                <a:solidFill>
                  <a:schemeClr val="tx1"/>
                </a:solidFill>
                <a:latin typeface="+mn-lt"/>
              </a:rPr>
              <a:t>M 1.2 : REGISTER PAGE</a:t>
            </a:r>
            <a:endParaRPr lang="en-IN" sz="2800" dirty="0">
              <a:solidFill>
                <a:schemeClr val="tx1"/>
              </a:solidFill>
              <a:latin typeface="+mn-lt"/>
            </a:endParaRPr>
          </a:p>
        </p:txBody>
      </p:sp>
      <p:sp>
        <p:nvSpPr>
          <p:cNvPr id="3" name="Content Placeholder 2"/>
          <p:cNvSpPr>
            <a:spLocks noGrp="1"/>
          </p:cNvSpPr>
          <p:nvPr>
            <p:ph idx="1"/>
          </p:nvPr>
        </p:nvSpPr>
        <p:spPr>
          <a:xfrm>
            <a:off x="457200" y="1785926"/>
            <a:ext cx="5114932" cy="4788610"/>
          </a:xfrm>
        </p:spPr>
        <p:txBody>
          <a:bodyPr>
            <a:normAutofit fontScale="92500"/>
          </a:bodyPr>
          <a:lstStyle/>
          <a:p>
            <a:pPr algn="ctr">
              <a:buNone/>
            </a:pPr>
            <a:r>
              <a:rPr lang="en-IN" u="sng" dirty="0" smtClean="0"/>
              <a:t> </a:t>
            </a:r>
          </a:p>
          <a:p>
            <a:r>
              <a:rPr lang="en-IN" dirty="0" smtClean="0"/>
              <a:t>INPUT : Pass code entered by the user.</a:t>
            </a:r>
          </a:p>
          <a:p>
            <a:endParaRPr lang="en-IN" dirty="0" smtClean="0"/>
          </a:p>
          <a:p>
            <a:r>
              <a:rPr lang="en-IN" dirty="0" smtClean="0"/>
              <a:t>OUTPUT : Redirected to M 1.3</a:t>
            </a:r>
          </a:p>
          <a:p>
            <a:endParaRPr lang="en-IN" dirty="0" smtClean="0"/>
          </a:p>
          <a:p>
            <a:r>
              <a:rPr lang="en-IN" dirty="0" smtClean="0"/>
              <a:t>PROCESS :  The first half of the entered pass code is stored in one column and the other half in the other column.			</a:t>
            </a:r>
          </a:p>
          <a:p>
            <a:pPr>
              <a:buNone/>
            </a:pPr>
            <a:endParaRPr lang="en-IN" dirty="0"/>
          </a:p>
        </p:txBody>
      </p:sp>
      <p:pic>
        <p:nvPicPr>
          <p:cNvPr id="5" name="Picture 4" descr="file.png"/>
          <p:cNvPicPr>
            <a:picLocks noChangeAspect="1"/>
          </p:cNvPicPr>
          <p:nvPr/>
        </p:nvPicPr>
        <p:blipFill>
          <a:blip r:embed="rId2"/>
          <a:stretch>
            <a:fillRect/>
          </a:stretch>
        </p:blipFill>
        <p:spPr>
          <a:xfrm>
            <a:off x="5429256" y="1714488"/>
            <a:ext cx="3510250" cy="377877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431552"/>
          </a:xfrm>
        </p:spPr>
        <p:txBody>
          <a:bodyPr/>
          <a:lstStyle/>
          <a:p>
            <a:r>
              <a:rPr lang="en-IN" dirty="0" smtClean="0"/>
              <a:t>ALGORITHM: </a:t>
            </a:r>
          </a:p>
          <a:p>
            <a:pPr>
              <a:buNone/>
            </a:pPr>
            <a:endParaRPr lang="en-IN" dirty="0" smtClean="0"/>
          </a:p>
          <a:p>
            <a:pPr>
              <a:buNone/>
            </a:pPr>
            <a:r>
              <a:rPr lang="en-US" dirty="0" smtClean="0"/>
              <a:t>1.Set </a:t>
            </a:r>
            <a:r>
              <a:rPr lang="en-US" dirty="0" err="1" smtClean="0"/>
              <a:t>Passcode</a:t>
            </a:r>
            <a:endParaRPr lang="en-IN" dirty="0" smtClean="0"/>
          </a:p>
          <a:p>
            <a:pPr>
              <a:buNone/>
            </a:pPr>
            <a:r>
              <a:rPr lang="en-US" dirty="0" smtClean="0"/>
              <a:t>2.Length=</a:t>
            </a:r>
            <a:r>
              <a:rPr lang="en-US" dirty="0" err="1" smtClean="0"/>
              <a:t>Strlen</a:t>
            </a:r>
            <a:r>
              <a:rPr lang="en-US" dirty="0" smtClean="0"/>
              <a:t>(</a:t>
            </a:r>
            <a:r>
              <a:rPr lang="en-US" dirty="0" err="1" smtClean="0"/>
              <a:t>passcode</a:t>
            </a:r>
            <a:r>
              <a:rPr lang="en-US" dirty="0" smtClean="0"/>
              <a:t>)</a:t>
            </a:r>
            <a:endParaRPr lang="en-IN" dirty="0" smtClean="0"/>
          </a:p>
          <a:p>
            <a:pPr>
              <a:buNone/>
            </a:pPr>
            <a:r>
              <a:rPr lang="en-US" dirty="0" smtClean="0"/>
              <a:t>3.for(</a:t>
            </a:r>
            <a:r>
              <a:rPr lang="en-US" dirty="0" err="1" smtClean="0"/>
              <a:t>i</a:t>
            </a:r>
            <a:r>
              <a:rPr lang="en-US" dirty="0" smtClean="0"/>
              <a:t>=o to length/2)</a:t>
            </a:r>
            <a:endParaRPr lang="en-IN" dirty="0" smtClean="0"/>
          </a:p>
          <a:p>
            <a:pPr>
              <a:buNone/>
            </a:pPr>
            <a:r>
              <a:rPr lang="en-US" dirty="0" smtClean="0"/>
              <a:t>	Store in Column1;</a:t>
            </a:r>
            <a:endParaRPr lang="en-IN" dirty="0" smtClean="0"/>
          </a:p>
          <a:p>
            <a:pPr>
              <a:buNone/>
            </a:pPr>
            <a:r>
              <a:rPr lang="en-US" dirty="0" smtClean="0"/>
              <a:t> for(Length/2 to length)</a:t>
            </a:r>
            <a:endParaRPr lang="en-IN" dirty="0" smtClean="0"/>
          </a:p>
          <a:p>
            <a:pPr>
              <a:buNone/>
            </a:pPr>
            <a:r>
              <a:rPr lang="en-US" dirty="0" smtClean="0"/>
              <a:t>	Store in column2;</a:t>
            </a:r>
            <a:endParaRPr lang="en-IN" dirty="0" smtClean="0"/>
          </a:p>
          <a:p>
            <a:pPr>
              <a:buNone/>
            </a:pPr>
            <a:r>
              <a:rPr lang="en-US" dirty="0" smtClean="0"/>
              <a:t>4.Redirect to M1.3</a:t>
            </a:r>
            <a:endParaRPr lang="en-IN"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3000"/>
            <a:ext cx="8229600" cy="714364"/>
          </a:xfrm>
        </p:spPr>
        <p:txBody>
          <a:bodyPr>
            <a:normAutofit fontScale="90000"/>
          </a:bodyPr>
          <a:lstStyle/>
          <a:p>
            <a:pPr algn="ctr"/>
            <a:r>
              <a:rPr lang="en-IN" sz="3100" u="sng" dirty="0" smtClean="0">
                <a:solidFill>
                  <a:schemeClr val="tx1"/>
                </a:solidFill>
                <a:latin typeface="+mn-lt"/>
              </a:rPr>
              <a:t>M 1.3 : LOGIN PAGE</a:t>
            </a:r>
            <a:r>
              <a:rPr lang="en-IN" dirty="0" smtClean="0"/>
              <a:t/>
            </a:r>
            <a:br>
              <a:rPr lang="en-IN" dirty="0" smtClean="0"/>
            </a:br>
            <a:endParaRPr lang="en-IN" dirty="0"/>
          </a:p>
        </p:txBody>
      </p:sp>
      <p:sp>
        <p:nvSpPr>
          <p:cNvPr id="3" name="Content Placeholder 2"/>
          <p:cNvSpPr>
            <a:spLocks noGrp="1"/>
          </p:cNvSpPr>
          <p:nvPr>
            <p:ph idx="1"/>
          </p:nvPr>
        </p:nvSpPr>
        <p:spPr>
          <a:xfrm>
            <a:off x="457200" y="1643050"/>
            <a:ext cx="4114800" cy="4931486"/>
          </a:xfrm>
        </p:spPr>
        <p:txBody>
          <a:bodyPr>
            <a:normAutofit fontScale="92500" lnSpcReduction="10000"/>
          </a:bodyPr>
          <a:lstStyle/>
          <a:p>
            <a:pPr>
              <a:buNone/>
            </a:pPr>
            <a:endParaRPr lang="en-IN" dirty="0" smtClean="0"/>
          </a:p>
          <a:p>
            <a:r>
              <a:rPr lang="en-IN" dirty="0" smtClean="0"/>
              <a:t>INPUT : First half of the pass code</a:t>
            </a:r>
          </a:p>
          <a:p>
            <a:endParaRPr lang="en-IN" dirty="0" smtClean="0"/>
          </a:p>
          <a:p>
            <a:r>
              <a:rPr lang="en-IN" dirty="0" smtClean="0"/>
              <a:t>OUTPUT : Alert message in the smart phone and acknowledgement is sent to the PC .</a:t>
            </a:r>
          </a:p>
          <a:p>
            <a:endParaRPr lang="en-IN" dirty="0" smtClean="0"/>
          </a:p>
          <a:p>
            <a:r>
              <a:rPr lang="en-IN" dirty="0" smtClean="0"/>
              <a:t>PROCESS : Verifying the entered pass code with the DB contents .</a:t>
            </a:r>
            <a:endParaRPr lang="en-IN" dirty="0"/>
          </a:p>
        </p:txBody>
      </p:sp>
      <p:pic>
        <p:nvPicPr>
          <p:cNvPr id="5" name="Picture 4" descr="server.png"/>
          <p:cNvPicPr>
            <a:picLocks noChangeAspect="1"/>
          </p:cNvPicPr>
          <p:nvPr/>
        </p:nvPicPr>
        <p:blipFill>
          <a:blip r:embed="rId2"/>
          <a:stretch>
            <a:fillRect/>
          </a:stretch>
        </p:blipFill>
        <p:spPr>
          <a:xfrm>
            <a:off x="4929190" y="2071678"/>
            <a:ext cx="3429024" cy="374448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502990"/>
          </a:xfrm>
        </p:spPr>
        <p:txBody>
          <a:bodyPr/>
          <a:lstStyle/>
          <a:p>
            <a:r>
              <a:rPr lang="en-IN" dirty="0" smtClean="0"/>
              <a:t>ALGORITHM :</a:t>
            </a:r>
          </a:p>
          <a:p>
            <a:pPr>
              <a:buNone/>
            </a:pPr>
            <a:endParaRPr lang="en-US" dirty="0" smtClean="0"/>
          </a:p>
          <a:p>
            <a:pPr>
              <a:buNone/>
            </a:pPr>
            <a:r>
              <a:rPr lang="en-US" dirty="0" smtClean="0"/>
              <a:t>1.Enter Passcode1.</a:t>
            </a:r>
            <a:endParaRPr lang="en-IN" dirty="0" smtClean="0"/>
          </a:p>
          <a:p>
            <a:pPr>
              <a:buNone/>
            </a:pPr>
            <a:r>
              <a:rPr lang="en-US" dirty="0" smtClean="0"/>
              <a:t>2.If(passcode1==Valid)</a:t>
            </a:r>
            <a:endParaRPr lang="en-IN" dirty="0" smtClean="0"/>
          </a:p>
          <a:p>
            <a:pPr>
              <a:buNone/>
            </a:pPr>
            <a:r>
              <a:rPr lang="en-US" dirty="0" smtClean="0"/>
              <a:t>	Send Alert message1 to PC.</a:t>
            </a:r>
            <a:endParaRPr lang="en-IN" dirty="0" smtClean="0"/>
          </a:p>
          <a:p>
            <a:pPr>
              <a:buNone/>
            </a:pPr>
            <a:r>
              <a:rPr lang="en-US" dirty="0" smtClean="0"/>
              <a:t>3.else</a:t>
            </a:r>
            <a:endParaRPr lang="en-IN" dirty="0" smtClean="0"/>
          </a:p>
          <a:p>
            <a:pPr>
              <a:buNone/>
            </a:pPr>
            <a:r>
              <a:rPr lang="en-US" dirty="0" smtClean="0"/>
              <a:t>	Reenter passcode1.</a:t>
            </a:r>
            <a:endParaRPr lang="en-IN" dirty="0" smtClean="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1071570"/>
          </a:xfrm>
        </p:spPr>
        <p:txBody>
          <a:bodyPr>
            <a:normAutofit fontScale="90000"/>
          </a:bodyPr>
          <a:lstStyle/>
          <a:p>
            <a:pPr algn="ctr"/>
            <a:r>
              <a:rPr lang="en-IN" dirty="0" smtClean="0"/>
              <a:t>MODULE 2: PERSONAL COMPUTER UI</a:t>
            </a:r>
            <a:br>
              <a:rPr lang="en-IN" dirty="0" smtClean="0"/>
            </a:br>
            <a:r>
              <a:rPr lang="en-IN" sz="3100" u="sng" dirty="0" smtClean="0">
                <a:solidFill>
                  <a:schemeClr val="tx1"/>
                </a:solidFill>
                <a:latin typeface="+mn-lt"/>
              </a:rPr>
              <a:t>M 2.1 : HOME PAGE</a:t>
            </a:r>
            <a:r>
              <a:rPr lang="en-IN" u="sng" dirty="0" smtClean="0"/>
              <a:t/>
            </a:r>
            <a:br>
              <a:rPr lang="en-IN" u="sng" dirty="0" smtClean="0"/>
            </a:br>
            <a:endParaRPr lang="en-IN" dirty="0"/>
          </a:p>
        </p:txBody>
      </p:sp>
      <p:sp>
        <p:nvSpPr>
          <p:cNvPr id="3" name="Content Placeholder 2"/>
          <p:cNvSpPr>
            <a:spLocks noGrp="1"/>
          </p:cNvSpPr>
          <p:nvPr>
            <p:ph idx="1"/>
          </p:nvPr>
        </p:nvSpPr>
        <p:spPr>
          <a:xfrm>
            <a:off x="457200" y="1643050"/>
            <a:ext cx="4900618" cy="4931486"/>
          </a:xfrm>
        </p:spPr>
        <p:txBody>
          <a:bodyPr>
            <a:normAutofit fontScale="92500" lnSpcReduction="20000"/>
          </a:bodyPr>
          <a:lstStyle/>
          <a:p>
            <a:r>
              <a:rPr lang="en-IN" dirty="0" smtClean="0"/>
              <a:t>INPUT : </a:t>
            </a:r>
          </a:p>
          <a:p>
            <a:pPr>
              <a:buNone/>
            </a:pPr>
            <a:r>
              <a:rPr lang="en-IN" dirty="0" smtClean="0"/>
              <a:t>		1) Acknowledgement received from the smart phone.</a:t>
            </a:r>
          </a:p>
          <a:p>
            <a:pPr>
              <a:buNone/>
            </a:pPr>
            <a:r>
              <a:rPr lang="en-IN" dirty="0" smtClean="0"/>
              <a:t>		2) Second half of the pass code entered by the user .</a:t>
            </a:r>
          </a:p>
          <a:p>
            <a:pPr>
              <a:buNone/>
            </a:pPr>
            <a:endParaRPr lang="en-IN" dirty="0" smtClean="0"/>
          </a:p>
          <a:p>
            <a:r>
              <a:rPr lang="en-IN" dirty="0" smtClean="0"/>
              <a:t>OUTPUT :  Redirected to M 2.2</a:t>
            </a:r>
          </a:p>
          <a:p>
            <a:pPr>
              <a:buNone/>
            </a:pPr>
            <a:endParaRPr lang="en-IN" dirty="0" smtClean="0"/>
          </a:p>
          <a:p>
            <a:r>
              <a:rPr lang="en-IN" dirty="0" smtClean="0"/>
              <a:t>PROCESS : Verifying the entered pass code with the DB contents .</a:t>
            </a:r>
          </a:p>
          <a:p>
            <a:pPr>
              <a:buNone/>
            </a:pPr>
            <a:endParaRPr lang="en-IN" dirty="0"/>
          </a:p>
        </p:txBody>
      </p:sp>
      <p:pic>
        <p:nvPicPr>
          <p:cNvPr id="5" name="Picture 4" descr="folder.png"/>
          <p:cNvPicPr>
            <a:picLocks noChangeAspect="1"/>
          </p:cNvPicPr>
          <p:nvPr/>
        </p:nvPicPr>
        <p:blipFill>
          <a:blip r:embed="rId2"/>
          <a:stretch>
            <a:fillRect/>
          </a:stretch>
        </p:blipFill>
        <p:spPr>
          <a:xfrm>
            <a:off x="6072198" y="1928802"/>
            <a:ext cx="2786114" cy="364333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115328" cy="5857916"/>
          </a:xfrm>
        </p:spPr>
        <p:txBody>
          <a:bodyPr>
            <a:normAutofit/>
          </a:bodyPr>
          <a:lstStyle/>
          <a:p>
            <a:r>
              <a:rPr lang="en-IN" dirty="0" smtClean="0"/>
              <a:t>ALGORITHM:</a:t>
            </a:r>
          </a:p>
          <a:p>
            <a:pPr>
              <a:buNone/>
            </a:pPr>
            <a:r>
              <a:rPr lang="en-IN" dirty="0" smtClean="0"/>
              <a:t>	After the acknowledgement is received from user's smart phone</a:t>
            </a:r>
          </a:p>
          <a:p>
            <a:pPr>
              <a:buNone/>
            </a:pPr>
            <a:r>
              <a:rPr lang="en-IN" dirty="0" smtClean="0"/>
              <a:t>	do</a:t>
            </a:r>
          </a:p>
          <a:p>
            <a:pPr>
              <a:buNone/>
            </a:pPr>
            <a:r>
              <a:rPr lang="en-IN" dirty="0" smtClean="0"/>
              <a:t>	1) Read the second half of the pass code from pc.</a:t>
            </a:r>
          </a:p>
          <a:p>
            <a:pPr>
              <a:buNone/>
            </a:pPr>
            <a:r>
              <a:rPr lang="en-IN" dirty="0" smtClean="0"/>
              <a:t>	2) Check whether the entered pass code matches with the DB contents.</a:t>
            </a:r>
          </a:p>
          <a:p>
            <a:pPr>
              <a:buNone/>
            </a:pPr>
            <a:r>
              <a:rPr lang="en-IN" dirty="0" smtClean="0"/>
              <a:t>		-yes ,leave the current module and redirect to M.2.2.</a:t>
            </a:r>
          </a:p>
          <a:p>
            <a:pPr>
              <a:buNone/>
            </a:pPr>
            <a:r>
              <a:rPr lang="en-IN" dirty="0" smtClean="0"/>
              <a:t>		-else ,throw error message.</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1604" y="1071546"/>
            <a:ext cx="6115064" cy="500050"/>
          </a:xfrm>
        </p:spPr>
        <p:txBody>
          <a:bodyPr>
            <a:normAutofit fontScale="90000"/>
          </a:bodyPr>
          <a:lstStyle/>
          <a:p>
            <a:pPr algn="ctr"/>
            <a:r>
              <a:rPr lang="en-IN" sz="3100" u="sng" dirty="0" smtClean="0">
                <a:solidFill>
                  <a:schemeClr val="tx1"/>
                </a:solidFill>
                <a:latin typeface="+mn-lt"/>
              </a:rPr>
              <a:t>M 2.2 : MAIN PAGE</a:t>
            </a:r>
            <a:r>
              <a:rPr lang="en-IN" u="sng" dirty="0" smtClean="0"/>
              <a:t/>
            </a:r>
            <a:br>
              <a:rPr lang="en-IN" u="sng" dirty="0" smtClean="0"/>
            </a:br>
            <a:endParaRPr lang="en-IN" dirty="0"/>
          </a:p>
        </p:txBody>
      </p:sp>
      <p:sp>
        <p:nvSpPr>
          <p:cNvPr id="3" name="Content Placeholder 2"/>
          <p:cNvSpPr>
            <a:spLocks noGrp="1"/>
          </p:cNvSpPr>
          <p:nvPr>
            <p:ph idx="1"/>
          </p:nvPr>
        </p:nvSpPr>
        <p:spPr>
          <a:xfrm>
            <a:off x="457200" y="1357298"/>
            <a:ext cx="4829180" cy="5217238"/>
          </a:xfrm>
        </p:spPr>
        <p:txBody>
          <a:bodyPr>
            <a:normAutofit fontScale="92500" lnSpcReduction="10000"/>
          </a:bodyPr>
          <a:lstStyle/>
          <a:p>
            <a:pPr>
              <a:buNone/>
            </a:pPr>
            <a:endParaRPr lang="en-IN" dirty="0" smtClean="0"/>
          </a:p>
          <a:p>
            <a:r>
              <a:rPr lang="en-IN" dirty="0" smtClean="0"/>
              <a:t>CONTENT : List of all folders and files imported by the user.</a:t>
            </a:r>
          </a:p>
          <a:p>
            <a:endParaRPr lang="en-IN" dirty="0" smtClean="0"/>
          </a:p>
          <a:p>
            <a:r>
              <a:rPr lang="en-IN" dirty="0" smtClean="0"/>
              <a:t>OPERATIONS : </a:t>
            </a:r>
          </a:p>
          <a:p>
            <a:pPr>
              <a:buNone/>
            </a:pPr>
            <a:r>
              <a:rPr lang="en-IN" dirty="0" smtClean="0"/>
              <a:t>		1) The user can view the contents of the files and folders.</a:t>
            </a:r>
          </a:p>
          <a:p>
            <a:pPr>
              <a:buNone/>
            </a:pPr>
            <a:r>
              <a:rPr lang="en-IN" dirty="0" smtClean="0"/>
              <a:t>		2) The page gets redirected to M 2.3 when the user tries to edit or copy the file.</a:t>
            </a:r>
          </a:p>
          <a:p>
            <a:pPr>
              <a:buNone/>
            </a:pPr>
            <a:endParaRPr lang="en-IN" dirty="0" smtClean="0"/>
          </a:p>
          <a:p>
            <a:pPr>
              <a:buNone/>
            </a:pPr>
            <a:endParaRPr lang="en-IN" dirty="0" smtClean="0"/>
          </a:p>
          <a:p>
            <a:endParaRPr lang="en-IN" dirty="0"/>
          </a:p>
        </p:txBody>
      </p:sp>
      <p:pic>
        <p:nvPicPr>
          <p:cNvPr id="6" name="Picture 5" descr="user2.png"/>
          <p:cNvPicPr>
            <a:picLocks noChangeAspect="1"/>
          </p:cNvPicPr>
          <p:nvPr/>
        </p:nvPicPr>
        <p:blipFill>
          <a:blip r:embed="rId2"/>
          <a:stretch>
            <a:fillRect/>
          </a:stretch>
        </p:blipFill>
        <p:spPr>
          <a:xfrm>
            <a:off x="5286380" y="1428736"/>
            <a:ext cx="3714776" cy="449619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714356"/>
            <a:ext cx="8229600" cy="1066800"/>
          </a:xfrm>
        </p:spPr>
        <p:txBody>
          <a:bodyPr>
            <a:normAutofit/>
          </a:bodyPr>
          <a:lstStyle/>
          <a:p>
            <a:pPr algn="ctr"/>
            <a:r>
              <a:rPr lang="en-IN" sz="2800" u="sng" dirty="0" smtClean="0">
                <a:solidFill>
                  <a:schemeClr val="tx1"/>
                </a:solidFill>
                <a:latin typeface="+mn-lt"/>
              </a:rPr>
              <a:t>M 2.3 </a:t>
            </a:r>
          </a:p>
        </p:txBody>
      </p:sp>
      <p:sp>
        <p:nvSpPr>
          <p:cNvPr id="3" name="Content Placeholder 2"/>
          <p:cNvSpPr>
            <a:spLocks noGrp="1"/>
          </p:cNvSpPr>
          <p:nvPr>
            <p:ph idx="1"/>
          </p:nvPr>
        </p:nvSpPr>
        <p:spPr>
          <a:xfrm>
            <a:off x="457200" y="1714488"/>
            <a:ext cx="5186370" cy="4860048"/>
          </a:xfrm>
        </p:spPr>
        <p:txBody>
          <a:bodyPr/>
          <a:lstStyle/>
          <a:p>
            <a:pPr>
              <a:buNone/>
            </a:pPr>
            <a:r>
              <a:rPr lang="en-IN" dirty="0" smtClean="0"/>
              <a:t>  </a:t>
            </a:r>
          </a:p>
          <a:p>
            <a:r>
              <a:rPr lang="en-IN" dirty="0" smtClean="0"/>
              <a:t>INPUT : Pass code entered by the user .</a:t>
            </a:r>
          </a:p>
          <a:p>
            <a:endParaRPr lang="en-IN" dirty="0" smtClean="0"/>
          </a:p>
          <a:p>
            <a:r>
              <a:rPr lang="en-IN" dirty="0" smtClean="0"/>
              <a:t>OUTPUT : Enables the user to edit or copy the file.</a:t>
            </a:r>
          </a:p>
          <a:p>
            <a:endParaRPr lang="en-IN" dirty="0" smtClean="0"/>
          </a:p>
          <a:p>
            <a:r>
              <a:rPr lang="en-IN" dirty="0" smtClean="0"/>
              <a:t>PROCESS : Verifying the entered pass code with the DB contents .</a:t>
            </a:r>
            <a:endParaRPr lang="en-IN" dirty="0"/>
          </a:p>
        </p:txBody>
      </p:sp>
      <p:pic>
        <p:nvPicPr>
          <p:cNvPr id="5" name="Picture 4" descr="user1.png"/>
          <p:cNvPicPr>
            <a:picLocks noChangeAspect="1"/>
          </p:cNvPicPr>
          <p:nvPr/>
        </p:nvPicPr>
        <p:blipFill>
          <a:blip r:embed="rId2"/>
          <a:stretch>
            <a:fillRect/>
          </a:stretch>
        </p:blipFill>
        <p:spPr>
          <a:xfrm>
            <a:off x="5572132" y="2357430"/>
            <a:ext cx="3314396" cy="364333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360114"/>
          </a:xfrm>
        </p:spPr>
        <p:txBody>
          <a:bodyPr/>
          <a:lstStyle/>
          <a:p>
            <a:r>
              <a:rPr lang="en-IN" dirty="0" smtClean="0"/>
              <a:t>ALGORITHM :</a:t>
            </a:r>
          </a:p>
          <a:p>
            <a:pPr>
              <a:buNone/>
            </a:pPr>
            <a:endParaRPr lang="en-IN" dirty="0" smtClean="0"/>
          </a:p>
          <a:p>
            <a:pPr>
              <a:buNone/>
            </a:pPr>
            <a:r>
              <a:rPr lang="en-IN" dirty="0" smtClean="0"/>
              <a:t>	1) enter the pass code.</a:t>
            </a:r>
          </a:p>
          <a:p>
            <a:pPr>
              <a:buNone/>
            </a:pPr>
            <a:r>
              <a:rPr lang="en-IN" dirty="0" smtClean="0"/>
              <a:t>	2) Check for if correctness</a:t>
            </a:r>
          </a:p>
          <a:p>
            <a:pPr>
              <a:buNone/>
            </a:pPr>
            <a:r>
              <a:rPr lang="en-IN" dirty="0" smtClean="0"/>
              <a:t>		-yes , allow to copy or edit</a:t>
            </a:r>
          </a:p>
          <a:p>
            <a:pPr>
              <a:buNone/>
            </a:pPr>
            <a:r>
              <a:rPr lang="en-IN" dirty="0" smtClean="0"/>
              <a:t>		-no , prompt to re-enter the pass code.</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857256"/>
          </a:xfrm>
        </p:spPr>
        <p:txBody>
          <a:bodyPr>
            <a:normAutofit/>
          </a:bodyPr>
          <a:lstStyle/>
          <a:p>
            <a:pPr algn="ctr"/>
            <a:r>
              <a:rPr lang="en-IN" dirty="0" smtClean="0"/>
              <a:t>AIM OF THE WORK</a:t>
            </a:r>
            <a:endParaRPr lang="en-IN" dirty="0"/>
          </a:p>
        </p:txBody>
      </p:sp>
      <p:sp>
        <p:nvSpPr>
          <p:cNvPr id="3" name="Content Placeholder 2"/>
          <p:cNvSpPr>
            <a:spLocks noGrp="1"/>
          </p:cNvSpPr>
          <p:nvPr>
            <p:ph idx="1"/>
          </p:nvPr>
        </p:nvSpPr>
        <p:spPr>
          <a:xfrm>
            <a:off x="457200" y="1643050"/>
            <a:ext cx="8229600" cy="4931486"/>
          </a:xfrm>
        </p:spPr>
        <p:txBody>
          <a:bodyPr>
            <a:normAutofit/>
          </a:bodyPr>
          <a:lstStyle/>
          <a:p>
            <a:pPr algn="just"/>
            <a:r>
              <a:rPr lang="en-US" dirty="0" smtClean="0"/>
              <a:t>The project deals with the security of file systems in personal computers. </a:t>
            </a:r>
          </a:p>
          <a:p>
            <a:pPr algn="just">
              <a:buNone/>
            </a:pPr>
            <a:endParaRPr lang="en-US" dirty="0" smtClean="0"/>
          </a:p>
          <a:p>
            <a:pPr algn="just">
              <a:buNone/>
            </a:pPr>
            <a:r>
              <a:rPr lang="en-US" dirty="0" smtClean="0"/>
              <a:t> </a:t>
            </a:r>
          </a:p>
          <a:p>
            <a:pPr algn="just"/>
            <a:r>
              <a:rPr lang="en-US" dirty="0" smtClean="0"/>
              <a:t>To prevent the hacking activities ,the proposed system can protect the confidential files by authorizing the person from both the smart phone and the personal computer i.e., by providing mutual authentication features.</a:t>
            </a:r>
            <a:endParaRPr lang="en-IN" dirty="0" smtClean="0"/>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857256"/>
          </a:xfrm>
        </p:spPr>
        <p:txBody>
          <a:bodyPr/>
          <a:lstStyle/>
          <a:p>
            <a:pPr algn="ctr"/>
            <a:r>
              <a:rPr lang="en-IN" dirty="0" smtClean="0"/>
              <a:t>BLOCK DIAGRAM</a:t>
            </a:r>
            <a:endParaRPr lang="en-IN" dirty="0"/>
          </a:p>
        </p:txBody>
      </p:sp>
      <p:pic>
        <p:nvPicPr>
          <p:cNvPr id="4" name="Content Placeholder 3" descr="blockdiag.jpg"/>
          <p:cNvPicPr>
            <a:picLocks noGrp="1" noChangeAspect="1"/>
          </p:cNvPicPr>
          <p:nvPr>
            <p:ph idx="1"/>
          </p:nvPr>
        </p:nvPicPr>
        <p:blipFill>
          <a:blip r:embed="rId2"/>
          <a:stretch>
            <a:fillRect/>
          </a:stretch>
        </p:blipFill>
        <p:spPr>
          <a:xfrm>
            <a:off x="1285852" y="1285860"/>
            <a:ext cx="6572297" cy="557214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066800"/>
          </a:xfrm>
        </p:spPr>
        <p:txBody>
          <a:bodyPr/>
          <a:lstStyle/>
          <a:p>
            <a:pPr algn="ctr"/>
            <a:r>
              <a:rPr lang="en-IN" dirty="0" smtClean="0"/>
              <a:t>FLOW CHART</a:t>
            </a:r>
            <a:endParaRPr lang="en-IN" dirty="0"/>
          </a:p>
        </p:txBody>
      </p:sp>
      <p:pic>
        <p:nvPicPr>
          <p:cNvPr id="6" name="Content Placeholder 5" descr="flow1.png"/>
          <p:cNvPicPr>
            <a:picLocks noGrp="1" noChangeAspect="1"/>
          </p:cNvPicPr>
          <p:nvPr>
            <p:ph idx="1"/>
          </p:nvPr>
        </p:nvPicPr>
        <p:blipFill>
          <a:blip r:embed="rId2"/>
          <a:stretch>
            <a:fillRect/>
          </a:stretch>
        </p:blipFill>
        <p:spPr>
          <a:xfrm>
            <a:off x="928662" y="1285860"/>
            <a:ext cx="6643734" cy="557214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flow2.png"/>
          <p:cNvPicPr>
            <a:picLocks noGrp="1" noChangeAspect="1"/>
          </p:cNvPicPr>
          <p:nvPr>
            <p:ph idx="1"/>
          </p:nvPr>
        </p:nvPicPr>
        <p:blipFill>
          <a:blip r:embed="rId2"/>
          <a:stretch>
            <a:fillRect/>
          </a:stretch>
        </p:blipFill>
        <p:spPr>
          <a:xfrm>
            <a:off x="1142976" y="714356"/>
            <a:ext cx="7858180" cy="6143644"/>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066800"/>
          </a:xfrm>
        </p:spPr>
        <p:txBody>
          <a:bodyPr/>
          <a:lstStyle/>
          <a:p>
            <a:pPr algn="ctr"/>
            <a:r>
              <a:rPr lang="en-IN" dirty="0" smtClean="0"/>
              <a:t>APPLICATION AND USAGE</a:t>
            </a:r>
            <a:endParaRPr lang="en-IN" dirty="0"/>
          </a:p>
        </p:txBody>
      </p:sp>
      <p:sp>
        <p:nvSpPr>
          <p:cNvPr id="3" name="Content Placeholder 2"/>
          <p:cNvSpPr>
            <a:spLocks noGrp="1"/>
          </p:cNvSpPr>
          <p:nvPr>
            <p:ph idx="1"/>
          </p:nvPr>
        </p:nvSpPr>
        <p:spPr>
          <a:xfrm>
            <a:off x="457200" y="1785926"/>
            <a:ext cx="8229600" cy="4788610"/>
          </a:xfrm>
        </p:spPr>
        <p:txBody>
          <a:bodyPr>
            <a:normAutofit fontScale="92500" lnSpcReduction="20000"/>
          </a:bodyPr>
          <a:lstStyle/>
          <a:p>
            <a:r>
              <a:rPr lang="en-IN" dirty="0" smtClean="0"/>
              <a:t>This projects aims to protect and secure user's confidential files .</a:t>
            </a:r>
          </a:p>
          <a:p>
            <a:r>
              <a:rPr lang="en-IN" dirty="0" smtClean="0"/>
              <a:t>Hence it can be used in many areas like business, banks, military, government offices, educational institutions and so on.</a:t>
            </a:r>
          </a:p>
          <a:p>
            <a:r>
              <a:rPr lang="en-IN" dirty="0" smtClean="0"/>
              <a:t>for users who wants to protect his confidential files.</a:t>
            </a:r>
          </a:p>
          <a:p>
            <a:r>
              <a:rPr lang="en-IN" dirty="0" smtClean="0"/>
              <a:t>for banks which wants to keep their customer's bank details.</a:t>
            </a:r>
          </a:p>
          <a:p>
            <a:r>
              <a:rPr lang="en-IN" dirty="0" smtClean="0"/>
              <a:t>for military purpose where there may be  situation to save some important files and keep them secure from enemy(hackers).</a:t>
            </a:r>
          </a:p>
          <a:p>
            <a:r>
              <a:rPr lang="en-IN" dirty="0" smtClean="0"/>
              <a:t>for educational institutions which may require to keep the mark sheets and students details secure.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PROPOSED WORK</a:t>
            </a:r>
            <a:endParaRPr lang="en-IN" dirty="0"/>
          </a:p>
        </p:txBody>
      </p:sp>
      <p:sp>
        <p:nvSpPr>
          <p:cNvPr id="3" name="Content Placeholder 2"/>
          <p:cNvSpPr>
            <a:spLocks noGrp="1"/>
          </p:cNvSpPr>
          <p:nvPr>
            <p:ph idx="1"/>
          </p:nvPr>
        </p:nvSpPr>
        <p:spPr/>
        <p:txBody>
          <a:bodyPr/>
          <a:lstStyle/>
          <a:p>
            <a:pPr>
              <a:buNone/>
            </a:pPr>
            <a:r>
              <a:rPr lang="en-US" dirty="0" smtClean="0"/>
              <a:t>	This system has two parts: </a:t>
            </a:r>
          </a:p>
          <a:p>
            <a:endParaRPr lang="en-IN" dirty="0" smtClean="0"/>
          </a:p>
          <a:p>
            <a:r>
              <a:rPr lang="en-US" dirty="0" smtClean="0"/>
              <a:t>1. The application that runs on the user’s smart phone.</a:t>
            </a:r>
            <a:endParaRPr lang="en-IN" dirty="0" smtClean="0"/>
          </a:p>
          <a:p>
            <a:r>
              <a:rPr lang="en-US" dirty="0" smtClean="0"/>
              <a:t>2. The application that runs on the Personal computer.</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717304"/>
          </a:xfrm>
        </p:spPr>
        <p:txBody>
          <a:bodyPr>
            <a:normAutofit fontScale="92500" lnSpcReduction="10000"/>
          </a:bodyPr>
          <a:lstStyle/>
          <a:p>
            <a:pPr>
              <a:buNone/>
            </a:pPr>
            <a:r>
              <a:rPr lang="en-US" dirty="0" smtClean="0"/>
              <a:t>It implements 5 levels of security:</a:t>
            </a:r>
          </a:p>
          <a:p>
            <a:pPr>
              <a:buNone/>
            </a:pPr>
            <a:endParaRPr lang="en-IN" dirty="0" smtClean="0"/>
          </a:p>
          <a:p>
            <a:pPr marL="624078" indent="-514350">
              <a:buAutoNum type="arabicParenR"/>
            </a:pPr>
            <a:r>
              <a:rPr lang="en-US" dirty="0" smtClean="0"/>
              <a:t>The username and password that the user has to enter to get in to the android application in the smart phone. The first half of the pass code to view the files is entered in the Smart phone. If correct the confirmation is sent to the PC.</a:t>
            </a:r>
          </a:p>
          <a:p>
            <a:pPr marL="624078" indent="-514350">
              <a:buAutoNum type="arabicParenR"/>
            </a:pPr>
            <a:r>
              <a:rPr lang="en-US" dirty="0" smtClean="0"/>
              <a:t>The second half of the password is entered in the PC to access the files.</a:t>
            </a:r>
          </a:p>
          <a:p>
            <a:pPr marL="624078" indent="-514350">
              <a:buAutoNum type="arabicParenR"/>
            </a:pPr>
            <a:r>
              <a:rPr lang="en-US" dirty="0" smtClean="0"/>
              <a:t>Restriction even to the admin to make the changes in the database content.</a:t>
            </a:r>
          </a:p>
          <a:p>
            <a:pPr marL="624078" indent="-514350">
              <a:buAutoNum type="arabicParenR"/>
            </a:pPr>
            <a:r>
              <a:rPr lang="en-US" dirty="0" smtClean="0"/>
              <a:t> Set of personal questions to reset or change the password which is answerable by the user alone.</a:t>
            </a:r>
          </a:p>
          <a:p>
            <a:pPr marL="624078" indent="-514350">
              <a:buAutoNum type="arabicParenR"/>
            </a:pPr>
            <a:r>
              <a:rPr lang="en-US" dirty="0" smtClean="0"/>
              <a:t>The files if accessed by someone accidentally other than the user, they cannot be copied or edited.</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REFERENCE WEBSITES</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https://www.tutorialspoint.com/db2/db2_database_security.htm</a:t>
            </a:r>
          </a:p>
          <a:p>
            <a:r>
              <a:rPr lang="en-IN" dirty="0" smtClean="0"/>
              <a:t>http://www.techrepublic.com/blog/microsoft-office/prevent-users-from-changing-data-by-using-access-form-control-properties/</a:t>
            </a:r>
          </a:p>
          <a:p>
            <a:r>
              <a:rPr lang="en-IN" dirty="0" smtClean="0"/>
              <a:t>http://www.makeuseof.com/tag/how-to-connect-your-cell-phone-to-your-pc-through-bluetooth/</a:t>
            </a:r>
          </a:p>
          <a:p>
            <a:r>
              <a:rPr lang="en-IN" dirty="0" smtClean="0"/>
              <a:t>http://www.instantfundas.com/2009/04/how-to-prevent-file-copying-deletion.html</a:t>
            </a:r>
          </a:p>
          <a:p>
            <a:r>
              <a:rPr lang="en-IN" dirty="0" smtClean="0"/>
              <a:t>http://www.exnol.com/prevent-file-data-copy-pc-usb-drive</a:t>
            </a:r>
          </a:p>
          <a:p>
            <a:r>
              <a:rPr lang="en-IN" dirty="0" smtClean="0"/>
              <a:t>http://paper.ijcsns.org/07_book/201005/20100506.pdf</a:t>
            </a:r>
          </a:p>
          <a:p>
            <a:pPr algn="just"/>
            <a:r>
              <a:rPr lang="en-IN" dirty="0" smtClean="0"/>
              <a:t>https://technet.microsoft.com/en-us/library/ff936144.aspx</a:t>
            </a:r>
          </a:p>
          <a:p>
            <a:r>
              <a:rPr lang="en-IN" dirty="0" smtClean="0"/>
              <a:t>https://msdn.microsoft.com/en-us/library/windows/desktop/aa364399(v=vs.85).aspx</a:t>
            </a:r>
          </a:p>
          <a:p>
            <a:r>
              <a:rPr lang="en-IN" dirty="0" smtClean="0"/>
              <a:t>https://www.tutorialspoint.com/operating_system/os_security.htm</a:t>
            </a:r>
          </a:p>
          <a:p>
            <a:r>
              <a:rPr lang="en-IN" dirty="0" smtClean="0"/>
              <a:t>https://labs.portcullis.co.uk/blog/new-restricted-admin-feature-of-rdp-8-1-allows-pass-the-hash/</a:t>
            </a:r>
          </a:p>
          <a:p>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357702"/>
          </a:xfrm>
        </p:spPr>
        <p:txBody>
          <a:bodyPr/>
          <a:lstStyle/>
          <a:p>
            <a:r>
              <a:rPr lang="en-IN" dirty="0" smtClean="0"/>
              <a:t>		LITERATURE SURVEY</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645866"/>
          </a:xfrm>
        </p:spPr>
        <p:txBody>
          <a:bodyPr/>
          <a:lstStyle/>
          <a:p>
            <a:pPr algn="ctr">
              <a:buNone/>
            </a:pPr>
            <a:r>
              <a:rPr lang="en-IN" dirty="0" smtClean="0"/>
              <a:t>1.“</a:t>
            </a:r>
            <a:r>
              <a:rPr lang="en-IN" u="sng" dirty="0" smtClean="0"/>
              <a:t>BLUETOOTH  ENABLED MOBILE PHONE REMOTE CONTROL FOR PC</a:t>
            </a:r>
            <a:r>
              <a:rPr lang="en-IN" dirty="0" smtClean="0"/>
              <a:t>”</a:t>
            </a:r>
          </a:p>
          <a:p>
            <a:pPr algn="ctr">
              <a:buNone/>
            </a:pPr>
            <a:endParaRPr lang="en-IN" dirty="0" smtClean="0"/>
          </a:p>
          <a:p>
            <a:pPr algn="ctr">
              <a:buNone/>
            </a:pPr>
            <a:endParaRPr lang="en-IN" dirty="0" smtClean="0"/>
          </a:p>
          <a:p>
            <a:r>
              <a:rPr lang="en-IN" dirty="0" err="1" smtClean="0"/>
              <a:t>Qadeer</a:t>
            </a:r>
            <a:r>
              <a:rPr lang="en-IN" dirty="0" smtClean="0"/>
              <a:t>, M.A. , </a:t>
            </a:r>
            <a:r>
              <a:rPr lang="en-IN" dirty="0" err="1" smtClean="0"/>
              <a:t>Agrawal</a:t>
            </a:r>
            <a:r>
              <a:rPr lang="en-IN" dirty="0" smtClean="0"/>
              <a:t>, R. ,</a:t>
            </a:r>
            <a:r>
              <a:rPr lang="en-IN" dirty="0" err="1" smtClean="0"/>
              <a:t>Singhal</a:t>
            </a:r>
            <a:r>
              <a:rPr lang="en-IN" dirty="0" smtClean="0"/>
              <a:t> A.  and </a:t>
            </a:r>
            <a:r>
              <a:rPr lang="en-IN" dirty="0" err="1" smtClean="0"/>
              <a:t>Umar</a:t>
            </a:r>
            <a:r>
              <a:rPr lang="en-IN" dirty="0"/>
              <a:t>.</a:t>
            </a:r>
            <a:r>
              <a:rPr lang="en-IN" dirty="0" smtClean="0"/>
              <a:t> S</a:t>
            </a:r>
          </a:p>
          <a:p>
            <a:r>
              <a:rPr lang="en-IN" dirty="0" smtClean="0"/>
              <a:t>International conferences on Advanced Computer Control, 2008.IEEE DOI 10.1109/ ICACC .2009.91</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0034" y="666402"/>
          <a:ext cx="8186766" cy="5620118"/>
        </p:xfrm>
        <a:graphic>
          <a:graphicData uri="http://schemas.openxmlformats.org/drawingml/2006/table">
            <a:tbl>
              <a:tblPr firstRow="1" bandRow="1">
                <a:tableStyleId>{5940675A-B579-460E-94D1-54222C63F5DA}</a:tableStyleId>
              </a:tblPr>
              <a:tblGrid>
                <a:gridCol w="1828784"/>
                <a:gridCol w="6357982"/>
              </a:tblGrid>
              <a:tr h="1199437">
                <a:tc>
                  <a:txBody>
                    <a:bodyPr/>
                    <a:lstStyle/>
                    <a:p>
                      <a:pPr algn="ctr"/>
                      <a:endParaRPr lang="en-IN" dirty="0" smtClean="0"/>
                    </a:p>
                    <a:p>
                      <a:pPr algn="ctr"/>
                      <a:r>
                        <a:rPr lang="en-IN" dirty="0" smtClean="0"/>
                        <a:t>TECHNIQUES</a:t>
                      </a:r>
                      <a:endParaRPr lang="en-IN" dirty="0"/>
                    </a:p>
                  </a:txBody>
                  <a:tcPr/>
                </a:tc>
                <a:tc>
                  <a:txBody>
                    <a:bodyPr/>
                    <a:lstStyle/>
                    <a:p>
                      <a:pPr algn="just"/>
                      <a:r>
                        <a:rPr kumimoji="0" lang="en-IN" sz="1800" i="0" kern="1200" baseline="0" dirty="0" smtClean="0">
                          <a:solidFill>
                            <a:schemeClr val="tx1"/>
                          </a:solidFill>
                          <a:latin typeface="+mn-lt"/>
                          <a:ea typeface="+mn-ea"/>
                          <a:cs typeface="+mn-cs"/>
                        </a:rPr>
                        <a:t>This work confers an application which makes possible to use a Bluetooth enabled mobile phone to remote control home appliances that are connected to the PC as well as other computer applications.</a:t>
                      </a:r>
                      <a:endParaRPr lang="en-IN" i="0" dirty="0"/>
                    </a:p>
                  </a:txBody>
                  <a:tcPr/>
                </a:tc>
              </a:tr>
              <a:tr h="892615">
                <a:tc>
                  <a:txBody>
                    <a:bodyPr/>
                    <a:lstStyle/>
                    <a:p>
                      <a:pPr algn="ctr"/>
                      <a:endParaRPr lang="en-IN" dirty="0" smtClean="0"/>
                    </a:p>
                    <a:p>
                      <a:pPr algn="ctr"/>
                      <a:r>
                        <a:rPr lang="en-IN" dirty="0" smtClean="0"/>
                        <a:t>DATA SET</a:t>
                      </a:r>
                      <a:endParaRPr lang="en-IN" dirty="0"/>
                    </a:p>
                  </a:txBody>
                  <a:tcPr/>
                </a:tc>
                <a:tc>
                  <a:txBody>
                    <a:bodyPr/>
                    <a:lstStyle/>
                    <a:p>
                      <a:pPr algn="just"/>
                      <a:r>
                        <a:rPr kumimoji="0" lang="en-IN" sz="1800" b="0" i="0" kern="1200" baseline="0" dirty="0" smtClean="0">
                          <a:solidFill>
                            <a:schemeClr val="tx1"/>
                          </a:solidFill>
                          <a:latin typeface="+mn-lt"/>
                          <a:ea typeface="+mn-ea"/>
                          <a:cs typeface="+mn-cs"/>
                        </a:rPr>
                        <a:t>Bluetooth, mobile phones, home networking, PAN, wireless networks, J2ME, Java.</a:t>
                      </a:r>
                      <a:endParaRPr lang="en-IN" b="0" i="0" dirty="0"/>
                    </a:p>
                  </a:txBody>
                  <a:tcPr/>
                </a:tc>
              </a:tr>
              <a:tr h="1790706">
                <a:tc>
                  <a:txBody>
                    <a:bodyPr/>
                    <a:lstStyle/>
                    <a:p>
                      <a:pPr algn="ctr"/>
                      <a:endParaRPr lang="en-IN" dirty="0" smtClean="0"/>
                    </a:p>
                    <a:p>
                      <a:pPr algn="ctr"/>
                      <a:endParaRPr lang="en-IN" dirty="0" smtClean="0"/>
                    </a:p>
                    <a:p>
                      <a:pPr algn="ctr"/>
                      <a:r>
                        <a:rPr lang="en-IN" dirty="0" smtClean="0"/>
                        <a:t>ADVANTAGES</a:t>
                      </a:r>
                      <a:endParaRPr lang="en-IN" dirty="0"/>
                    </a:p>
                  </a:txBody>
                  <a:tcPr/>
                </a:tc>
                <a:tc>
                  <a:txBody>
                    <a:bodyPr/>
                    <a:lstStyle/>
                    <a:p>
                      <a:pPr marL="342900" indent="-342900" algn="just">
                        <a:buAutoNum type="arabicParenR"/>
                      </a:pPr>
                      <a:r>
                        <a:rPr kumimoji="0" lang="en-IN" sz="1800" kern="1200" baseline="0" dirty="0" smtClean="0">
                          <a:solidFill>
                            <a:schemeClr val="tx1"/>
                          </a:solidFill>
                          <a:latin typeface="+mn-lt"/>
                          <a:ea typeface="+mn-ea"/>
                          <a:cs typeface="+mn-cs"/>
                        </a:rPr>
                        <a:t>The time for searching the device can be eradicated if the same PC is used again and again by storing the serial port service URL and using it directly to open connection.</a:t>
                      </a:r>
                    </a:p>
                    <a:p>
                      <a:pPr marL="342900" indent="-342900" algn="just">
                        <a:buAutoNum type="arabicParenR"/>
                      </a:pPr>
                      <a:r>
                        <a:rPr kumimoji="0" lang="en-IN" sz="1800" kern="1200" baseline="0" dirty="0" smtClean="0">
                          <a:solidFill>
                            <a:schemeClr val="tx1"/>
                          </a:solidFill>
                          <a:latin typeface="+mn-lt"/>
                          <a:ea typeface="+mn-ea"/>
                          <a:cs typeface="+mn-cs"/>
                        </a:rPr>
                        <a:t>Bluetooth enabled mobile devices can be used to control home appliances as well.</a:t>
                      </a:r>
                      <a:endParaRPr lang="en-IN" dirty="0"/>
                    </a:p>
                  </a:txBody>
                  <a:tcPr/>
                </a:tc>
              </a:tr>
              <a:tr h="1475092">
                <a:tc>
                  <a:txBody>
                    <a:bodyPr/>
                    <a:lstStyle/>
                    <a:p>
                      <a:pPr algn="ctr"/>
                      <a:endParaRPr lang="en-IN" dirty="0" smtClean="0"/>
                    </a:p>
                    <a:p>
                      <a:pPr algn="ctr"/>
                      <a:endParaRPr lang="en-IN" dirty="0" smtClean="0"/>
                    </a:p>
                    <a:p>
                      <a:pPr algn="ctr"/>
                      <a:r>
                        <a:rPr lang="en-IN" dirty="0" smtClean="0"/>
                        <a:t>INFERENCE</a:t>
                      </a:r>
                      <a:endParaRPr lang="en-IN" dirty="0"/>
                    </a:p>
                  </a:txBody>
                  <a:tcPr/>
                </a:tc>
                <a:tc>
                  <a:txBody>
                    <a:bodyPr/>
                    <a:lstStyle/>
                    <a:p>
                      <a:pPr marL="342900" marR="0" indent="-342900" algn="just" defTabSz="914400" rtl="0" eaLnBrk="1" fontAlgn="auto" latinLnBrk="0" hangingPunct="1">
                        <a:lnSpc>
                          <a:spcPct val="100000"/>
                        </a:lnSpc>
                        <a:spcBef>
                          <a:spcPts val="0"/>
                        </a:spcBef>
                        <a:spcAft>
                          <a:spcPts val="0"/>
                        </a:spcAft>
                        <a:buClrTx/>
                        <a:buSzTx/>
                        <a:buFontTx/>
                        <a:buAutoNum type="arabicParenR"/>
                        <a:tabLst/>
                        <a:defRPr/>
                      </a:pPr>
                      <a:r>
                        <a:rPr lang="en-IN" baseline="0" dirty="0" smtClean="0"/>
                        <a:t>Better visualization can be provided by displaying the entire screen of pc on mobile.</a:t>
                      </a:r>
                    </a:p>
                    <a:p>
                      <a:pPr marL="342900" marR="0" indent="-342900" algn="just" defTabSz="914400" rtl="0" eaLnBrk="1" fontAlgn="auto" latinLnBrk="0" hangingPunct="1">
                        <a:lnSpc>
                          <a:spcPct val="100000"/>
                        </a:lnSpc>
                        <a:spcBef>
                          <a:spcPts val="0"/>
                        </a:spcBef>
                        <a:spcAft>
                          <a:spcPts val="0"/>
                        </a:spcAft>
                        <a:buClrTx/>
                        <a:buSzTx/>
                        <a:buFontTx/>
                        <a:buAutoNum type="arabicParenR"/>
                        <a:tabLst/>
                        <a:defRPr/>
                      </a:pPr>
                      <a:r>
                        <a:rPr lang="en-IN" baseline="0" dirty="0" smtClean="0"/>
                        <a:t>Compatibility with current day smart phones need additional client side programming.</a:t>
                      </a:r>
                    </a:p>
                    <a:p>
                      <a:pPr marL="342900" marR="0" indent="-342900" algn="just" defTabSz="914400" rtl="0" eaLnBrk="1" fontAlgn="auto" latinLnBrk="0" hangingPunct="1">
                        <a:lnSpc>
                          <a:spcPct val="100000"/>
                        </a:lnSpc>
                        <a:spcBef>
                          <a:spcPts val="0"/>
                        </a:spcBef>
                        <a:spcAft>
                          <a:spcPts val="0"/>
                        </a:spcAft>
                        <a:buClrTx/>
                        <a:buSzTx/>
                        <a:buFontTx/>
                        <a:buAutoNum type="arabicParenR"/>
                        <a:tabLst/>
                        <a:defRPr/>
                      </a:pPr>
                      <a:r>
                        <a:rPr lang="en-IN" baseline="0" dirty="0" smtClean="0"/>
                        <a:t>Need to design the hardware accordingly.</a:t>
                      </a:r>
                    </a:p>
                    <a:p>
                      <a:pPr algn="just"/>
                      <a:endParaRPr lang="en-IN"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959</TotalTime>
  <Words>1310</Words>
  <Application>Microsoft Office PowerPoint</Application>
  <PresentationFormat>On-screen Show (4:3)</PresentationFormat>
  <Paragraphs>237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Urban</vt:lpstr>
      <vt:lpstr>FILE SECURITY SYSTEM</vt:lpstr>
      <vt:lpstr>PROBLEM STATEMENT</vt:lpstr>
      <vt:lpstr>AIM OF THE WORK</vt:lpstr>
      <vt:lpstr>PROPOSED WORK</vt:lpstr>
      <vt:lpstr>PowerPoint Presentation</vt:lpstr>
      <vt:lpstr>  REFERENCE WEBSITES </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vt:lpstr>
      <vt:lpstr>MODULE 1:SMART PHONE UI  M 1.1 : ENTRY PAGE </vt:lpstr>
      <vt:lpstr>PowerPoint Presentation</vt:lpstr>
      <vt:lpstr>M 1.2 : REGISTER PAGE</vt:lpstr>
      <vt:lpstr>PowerPoint Presentation</vt:lpstr>
      <vt:lpstr>M 1.3 : LOGIN PAGE </vt:lpstr>
      <vt:lpstr>PowerPoint Presentation</vt:lpstr>
      <vt:lpstr>MODULE 2: PERSONAL COMPUTER UI M 2.1 : HOME PAGE </vt:lpstr>
      <vt:lpstr>PowerPoint Presentation</vt:lpstr>
      <vt:lpstr>M 2.2 : MAIN PAGE </vt:lpstr>
      <vt:lpstr>M 2.3 </vt:lpstr>
      <vt:lpstr>PowerPoint Presentation</vt:lpstr>
      <vt:lpstr>BLOCK DIAGRAM</vt:lpstr>
      <vt:lpstr>FLOW CHART</vt:lpstr>
      <vt:lpstr>PowerPoint Presentation</vt:lpstr>
      <vt:lpstr>APPLICATION AND USAGE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SECURITY SYSTEM</dc:title>
  <dc:creator>Priyavarshini</dc:creator>
  <cp:lastModifiedBy>Karunanithi</cp:lastModifiedBy>
  <cp:revision>100</cp:revision>
  <dcterms:created xsi:type="dcterms:W3CDTF">2016-12-28T07:47:41Z</dcterms:created>
  <dcterms:modified xsi:type="dcterms:W3CDTF">2017-03-13T08:32:09Z</dcterms:modified>
</cp:coreProperties>
</file>