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USER\Documents\Master%20School\projectdata-nyse.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USER\Documents\Master%20School\projectdata-nyse.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'Real Estate Revenue'!$F$2:$F$27</cx:f>
        <cx:lvl ptCount="26" formatCode="&quot;$&quot;#,##0.00">
          <cx:pt idx="0">782270000</cx:pt>
          <cx:pt idx="1">801591000</cx:pt>
          <cx:pt idx="2">894638000</cx:pt>
          <cx:pt idx="3">981310000</cx:pt>
          <cx:pt idx="4">1023285000</cx:pt>
          <cx:pt idx="5">1042779000</cx:pt>
          <cx:pt idx="6">1166769000</cx:pt>
          <cx:pt idx="7">1194407000</cx:pt>
          <cx:pt idx="8">1288149000</cx:pt>
          <cx:pt idx="9">1662829000</cx:pt>
          <cx:pt idx="10">1763336000</cx:pt>
          <cx:pt idx="11">2040486000</cx:pt>
          <cx:pt idx="12">2403906000</cx:pt>
          <cx:pt idx="13">2490821000</cx:pt>
          <cx:pt idx="14">2506202000</cx:pt>
          <cx:pt idx="15">2725867000</cx:pt>
          <cx:pt idx="16">2744965000</cx:pt>
          <cx:pt idx="17">3007976000</cx:pt>
          <cx:pt idx="18">3442646000</cx:pt>
          <cx:pt idx="19">3663851000</cx:pt>
          <cx:pt idx="20">3775685000</cx:pt>
          <cx:pt idx="21">4771516000</cx:pt>
          <cx:pt idx="22">5266103000</cx:pt>
          <cx:pt idx="23">5387000000</cx:pt>
          <cx:pt idx="24">7082000000</cx:pt>
          <cx:pt idx="25">10855810000</cx:pt>
        </cx:lvl>
      </cx:numDim>
    </cx:data>
  </cx:chartData>
  <cx:chart>
    <cx:title pos="t" align="ctr" overlay="0">
      <cx:tx>
        <cx:txData>
          <cx:v>Real Estate total revenue for Year 4</cx:v>
        </cx:txData>
      </cx:tx>
      <cx:txPr>
        <a:bodyPr spcFirstLastPara="1" vertOverflow="ellipsis" horzOverflow="overflow" wrap="square" lIns="0" tIns="0" rIns="0" bIns="0" anchor="ctr" anchorCtr="1"/>
        <a:lstStyle/>
        <a:p>
          <a:pPr algn="ctr" rtl="0">
            <a:defRPr/>
          </a:pPr>
          <a:r>
            <a:rPr lang="en-US" sz="1400" b="1" i="0" u="none" strike="noStrike" baseline="0">
              <a:solidFill>
                <a:sysClr val="windowText" lastClr="000000">
                  <a:lumMod val="65000"/>
                  <a:lumOff val="35000"/>
                </a:sysClr>
              </a:solidFill>
              <a:latin typeface="Calibri" panose="020F0502020204030204"/>
            </a:rPr>
            <a:t>Real Estate total revenue for Year 4</a:t>
          </a:r>
        </a:p>
      </cx:txPr>
    </cx:title>
    <cx:plotArea>
      <cx:plotAreaRegion>
        <cx:series layoutId="clusteredColumn" uniqueId="{BE1CC614-BCEF-4612-9DDB-007F44072349}">
          <cx:dataId val="0"/>
          <cx:layoutPr>
            <cx:binning intervalClosed="r">
              <cx:binSize val="1500000000"/>
            </cx:binning>
          </cx:layoutPr>
        </cx:series>
      </cx:plotAreaRegion>
      <cx:axis id="0">
        <cx:catScaling gapWidth="0"/>
        <cx:title>
          <cx:tx>
            <cx:txData>
              <cx:v>Total revenue in $</cx:v>
            </cx:txData>
          </cx:tx>
          <cx:txPr>
            <a:bodyPr spcFirstLastPara="1" vertOverflow="ellipsis" horzOverflow="overflow" wrap="square" lIns="0" tIns="0" rIns="0" bIns="0" anchor="ctr" anchorCtr="1"/>
            <a:lstStyle/>
            <a:p>
              <a:pPr algn="ctr" rtl="0">
                <a:defRPr/>
              </a:pPr>
              <a:r>
                <a:rPr lang="en-US" sz="900" b="1" i="0" u="none" strike="noStrike" baseline="0">
                  <a:solidFill>
                    <a:sysClr val="windowText" lastClr="000000">
                      <a:lumMod val="65000"/>
                      <a:lumOff val="35000"/>
                    </a:sysClr>
                  </a:solidFill>
                  <a:latin typeface="Calibri" panose="020F0502020204030204"/>
                </a:rPr>
                <a:t>Total revenue in $</a:t>
              </a:r>
            </a:p>
          </cx:txPr>
        </cx:title>
        <cx:tickLabels/>
      </cx:axis>
      <cx:axis id="1">
        <cx:valScaling/>
        <cx:title>
          <cx:tx>
            <cx:txData>
              <cx:v>Frequency</cx:v>
            </cx:txData>
          </cx:tx>
          <cx:txPr>
            <a:bodyPr spcFirstLastPara="1" vertOverflow="ellipsis" horzOverflow="overflow" wrap="square" lIns="0" tIns="0" rIns="0" bIns="0" anchor="ctr" anchorCtr="1"/>
            <a:lstStyle/>
            <a:p>
              <a:pPr algn="ctr" rtl="0">
                <a:defRPr/>
              </a:pPr>
              <a:r>
                <a:rPr lang="en-US" sz="900" b="1" i="0" u="none" strike="noStrike" baseline="0">
                  <a:solidFill>
                    <a:sysClr val="windowText" lastClr="000000">
                      <a:lumMod val="65000"/>
                      <a:lumOff val="35000"/>
                    </a:sysClr>
                  </a:solidFill>
                  <a:latin typeface="Calibri" panose="020F0502020204030204"/>
                </a:rPr>
                <a:t>Frequency</a:t>
              </a:r>
            </a:p>
          </cx:txPr>
        </cx:title>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'IT revenue'!$F$2:$F$56</cx:f>
        <cx:lvl ptCount="55" formatCode="&quot;$&quot;#,##0.00">
          <cx:pt idx="0">215639000000</cx:pt>
          <cx:pt idx="1">85320000000</cx:pt>
          <cx:pt idx="2">81741000000</cx:pt>
          <cx:pt idx="3">59387000000</cx:pt>
          <cx:pt idx="4">49247000000</cx:pt>
          <cx:pt idx="5">48238000000</cx:pt>
          <cx:pt idx="6">27638000000</cx:pt>
          <cx:pt idx="7">23554000000</cx:pt>
          <cx:pt idx="8">18045000000</cx:pt>
          <cx:pt idx="9">15082000000</cx:pt>
          <cx:pt idx="10">13000000000</cx:pt>
          <cx:pt idx="11">12994000000</cx:pt>
          <cx:pt idx="12">12416000000</cx:pt>
          <cx:pt idx="13">12399000000</cx:pt>
          <cx:pt idx="14">12238000000</cx:pt>
          <cx:pt idx="15">11160000000</cx:pt>
          <cx:pt idx="16">10825000000</cx:pt>
          <cx:pt idx="17">10776000000</cx:pt>
          <cx:pt idx="18">9390000000</cx:pt>
          <cx:pt idx="19">8979000000</cx:pt>
          <cx:pt idx="20">8830669000</cx:pt>
          <cx:pt idx="21">7467000000</cx:pt>
          <cx:pt idx="22">6667216000</cx:pt>
          <cx:pt idx="23">6595200000</cx:pt>
          <cx:pt idx="24">6439746000</cx:pt>
          <cx:pt idx="25">5885893000</cx:pt>
          <cx:pt idx="26">5854430000</cx:pt>
          <cx:pt idx="27">5568700000</cx:pt>
          <cx:pt idx="28">5546000000</cx:pt>
          <cx:pt idx="29">5483700000</cx:pt>
          <cx:pt idx="30">5254000000</cx:pt>
          <cx:pt idx="31">5010000000</cx:pt>
          <cx:pt idx="32">4968301000</cx:pt>
          <cx:pt idx="33">4857800000</cx:pt>
          <cx:pt idx="34">4694000000</cx:pt>
          <cx:pt idx="35">4664000000</cx:pt>
          <cx:pt idx="36">4396000000</cx:pt>
          <cx:pt idx="37">3600000000</cx:pt>
          <cx:pt idx="38">3578995000</cx:pt>
          <cx:pt idx="39">3421409000</cx:pt>
          <cx:pt idx="40">3418265000</cx:pt>
          <cx:pt idx="41">3289000000</cx:pt>
          <cx:pt idx="42">2984493000</cx:pt>
          <cx:pt idx="43">2898150000</cx:pt>
          <cx:pt idx="44">2779541000</cx:pt>
          <cx:pt idx="45">2530000000</cx:pt>
          <cx:pt idx="46">2504100000</cx:pt>
          <cx:pt idx="47">2213881000</cx:pt>
          <cx:pt idx="48">2197448000</cx:pt>
          <cx:pt idx="49">2173334000</cx:pt>
          <cx:pt idx="50">2052230000</cx:pt>
          <cx:pt idx="51">1995034000</cx:pt>
          <cx:pt idx="52">1557067000</cx:pt>
          <cx:pt idx="53">1423936000</cx:pt>
          <cx:pt idx="54">1059366000</cx:pt>
        </cx:lvl>
      </cx:numDim>
    </cx:data>
  </cx:chartData>
  <cx:chart>
    <cx:title pos="t" align="ctr" overlay="0">
      <cx:tx>
        <cx:txData>
          <cx:v>I.T. total revenue histogram for Year 4</cx:v>
        </cx:txData>
      </cx:tx>
      <cx:txPr>
        <a:bodyPr spcFirstLastPara="1" vertOverflow="ellipsis" horzOverflow="overflow" wrap="square" lIns="0" tIns="0" rIns="0" bIns="0" anchor="ctr" anchorCtr="1"/>
        <a:lstStyle/>
        <a:p>
          <a:pPr algn="ctr" rtl="0">
            <a:defRPr/>
          </a:pPr>
          <a:r>
            <a:rPr lang="en-US" sz="1400" b="1" i="0" u="none" strike="noStrike" baseline="0">
              <a:solidFill>
                <a:sysClr val="windowText" lastClr="000000">
                  <a:lumMod val="65000"/>
                  <a:lumOff val="35000"/>
                </a:sysClr>
              </a:solidFill>
              <a:latin typeface="Calibri" panose="020F0502020204030204"/>
            </a:rPr>
            <a:t>I.T. total revenue histogram for Year 4</a:t>
          </a:r>
        </a:p>
      </cx:txPr>
    </cx:title>
    <cx:plotArea>
      <cx:plotAreaRegion>
        <cx:series layoutId="clusteredColumn" uniqueId="{9BC210E7-B4CF-4C6D-A646-25191BB8FAB3}">
          <cx:dataId val="0"/>
          <cx:layoutPr>
            <cx:binning intervalClosed="r" overflow="59387000000.000099">
              <cx:binCount val="9"/>
            </cx:binning>
          </cx:layoutPr>
        </cx:series>
      </cx:plotAreaRegion>
      <cx:axis id="0">
        <cx:catScaling gapWidth="0"/>
        <cx:title>
          <cx:tx>
            <cx:rich>
              <a:bodyPr spcFirstLastPara="1" vertOverflow="ellipsis" horzOverflow="overflow" wrap="square" lIns="0" tIns="0" rIns="0" bIns="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i="0" u="none" strike="noStrike" baseline="0">
                    <a:solidFill>
                      <a:sysClr val="windowText" lastClr="000000">
                        <a:lumMod val="65000"/>
                        <a:lumOff val="35000"/>
                      </a:sysClr>
                    </a:solidFill>
                    <a:effectLst/>
                    <a:latin typeface="Calibri" panose="020F0502020204030204"/>
                    <a:ea typeface="Calibri" panose="020F0502020204030204" pitchFamily="34" charset="0"/>
                    <a:cs typeface="Calibri" panose="020F0502020204030204" pitchFamily="34" charset="0"/>
                  </a:rPr>
                  <a:t>Total revenue in $</a:t>
                </a:r>
                <a:endParaRPr lang="en-US">
                  <a:effectLst/>
                </a:endParaRPr>
              </a:p>
            </cx:rich>
          </cx:tx>
        </cx:title>
        <cx:tickLabels/>
      </cx:axis>
      <cx:axis id="1">
        <cx:valScaling/>
        <cx:title>
          <cx:tx>
            <cx:txData>
              <cx:v>Frequency</cx:v>
            </cx:txData>
          </cx:tx>
          <cx:txPr>
            <a:bodyPr spcFirstLastPara="1" vertOverflow="ellipsis" horzOverflow="overflow" wrap="square" lIns="0" tIns="0" rIns="0" bIns="0" anchor="ctr" anchorCtr="1"/>
            <a:lstStyle/>
            <a:p>
              <a:pPr algn="ctr" rtl="0">
                <a:defRPr/>
              </a:pPr>
              <a:r>
                <a:rPr lang="en-US" sz="900" b="1" i="0" u="none" strike="noStrike" baseline="0">
                  <a:solidFill>
                    <a:sysClr val="windowText" lastClr="000000">
                      <a:lumMod val="65000"/>
                      <a:lumOff val="35000"/>
                    </a:sysClr>
                  </a:solidFill>
                  <a:latin typeface="Calibri" panose="020F0502020204030204"/>
                </a:rPr>
                <a:t>Frequency</a:t>
              </a:r>
            </a:p>
          </cx:txPr>
        </cx:title>
        <cx:majorGridlines/>
        <cx:tickLabels/>
      </cx:axis>
    </cx:plotArea>
  </cx:chart>
</cx: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8C5877-5938-4EDB-A623-680A9A01899B}"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CC574-ECCA-40B2-943A-2F7BB101929F}" type="slidenum">
              <a:rPr lang="en-US" smtClean="0"/>
              <a:t>‹#›</a:t>
            </a:fld>
            <a:endParaRPr lang="en-US"/>
          </a:p>
        </p:txBody>
      </p:sp>
    </p:spTree>
    <p:extLst>
      <p:ext uri="{BB962C8B-B14F-4D97-AF65-F5344CB8AC3E}">
        <p14:creationId xmlns:p14="http://schemas.microsoft.com/office/powerpoint/2010/main" val="2842710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C5877-5938-4EDB-A623-680A9A01899B}"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CC574-ECCA-40B2-943A-2F7BB101929F}" type="slidenum">
              <a:rPr lang="en-US" smtClean="0"/>
              <a:t>‹#›</a:t>
            </a:fld>
            <a:endParaRPr lang="en-US"/>
          </a:p>
        </p:txBody>
      </p:sp>
    </p:spTree>
    <p:extLst>
      <p:ext uri="{BB962C8B-B14F-4D97-AF65-F5344CB8AC3E}">
        <p14:creationId xmlns:p14="http://schemas.microsoft.com/office/powerpoint/2010/main" val="742267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C5877-5938-4EDB-A623-680A9A01899B}"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CC574-ECCA-40B2-943A-2F7BB101929F}" type="slidenum">
              <a:rPr lang="en-US" smtClean="0"/>
              <a:t>‹#›</a:t>
            </a:fld>
            <a:endParaRPr lang="en-US"/>
          </a:p>
        </p:txBody>
      </p:sp>
    </p:spTree>
    <p:extLst>
      <p:ext uri="{BB962C8B-B14F-4D97-AF65-F5344CB8AC3E}">
        <p14:creationId xmlns:p14="http://schemas.microsoft.com/office/powerpoint/2010/main" val="416931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C5877-5938-4EDB-A623-680A9A01899B}"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CC574-ECCA-40B2-943A-2F7BB101929F}" type="slidenum">
              <a:rPr lang="en-US" smtClean="0"/>
              <a:t>‹#›</a:t>
            </a:fld>
            <a:endParaRPr lang="en-US"/>
          </a:p>
        </p:txBody>
      </p:sp>
    </p:spTree>
    <p:extLst>
      <p:ext uri="{BB962C8B-B14F-4D97-AF65-F5344CB8AC3E}">
        <p14:creationId xmlns:p14="http://schemas.microsoft.com/office/powerpoint/2010/main" val="1777216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8C5877-5938-4EDB-A623-680A9A01899B}"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CC574-ECCA-40B2-943A-2F7BB101929F}" type="slidenum">
              <a:rPr lang="en-US" smtClean="0"/>
              <a:t>‹#›</a:t>
            </a:fld>
            <a:endParaRPr lang="en-US"/>
          </a:p>
        </p:txBody>
      </p:sp>
    </p:spTree>
    <p:extLst>
      <p:ext uri="{BB962C8B-B14F-4D97-AF65-F5344CB8AC3E}">
        <p14:creationId xmlns:p14="http://schemas.microsoft.com/office/powerpoint/2010/main" val="2076363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8C5877-5938-4EDB-A623-680A9A01899B}" type="datetimeFigureOut">
              <a:rPr lang="en-US" smtClean="0"/>
              <a:t>11/12/2022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CC574-ECCA-40B2-943A-2F7BB101929F}" type="slidenum">
              <a:rPr lang="en-US" smtClean="0"/>
              <a:t>‹#›</a:t>
            </a:fld>
            <a:endParaRPr lang="en-US"/>
          </a:p>
        </p:txBody>
      </p:sp>
    </p:spTree>
    <p:extLst>
      <p:ext uri="{BB962C8B-B14F-4D97-AF65-F5344CB8AC3E}">
        <p14:creationId xmlns:p14="http://schemas.microsoft.com/office/powerpoint/2010/main" val="1532600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8C5877-5938-4EDB-A623-680A9A01899B}" type="datetimeFigureOut">
              <a:rPr lang="en-US" smtClean="0"/>
              <a:t>11/12/2022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ECC574-ECCA-40B2-943A-2F7BB101929F}" type="slidenum">
              <a:rPr lang="en-US" smtClean="0"/>
              <a:t>‹#›</a:t>
            </a:fld>
            <a:endParaRPr lang="en-US"/>
          </a:p>
        </p:txBody>
      </p:sp>
    </p:spTree>
    <p:extLst>
      <p:ext uri="{BB962C8B-B14F-4D97-AF65-F5344CB8AC3E}">
        <p14:creationId xmlns:p14="http://schemas.microsoft.com/office/powerpoint/2010/main" val="1947955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8C5877-5938-4EDB-A623-680A9A01899B}" type="datetimeFigureOut">
              <a:rPr lang="en-US" smtClean="0"/>
              <a:t>11/12/2022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ECC574-ECCA-40B2-943A-2F7BB101929F}" type="slidenum">
              <a:rPr lang="en-US" smtClean="0"/>
              <a:t>‹#›</a:t>
            </a:fld>
            <a:endParaRPr lang="en-US"/>
          </a:p>
        </p:txBody>
      </p:sp>
    </p:spTree>
    <p:extLst>
      <p:ext uri="{BB962C8B-B14F-4D97-AF65-F5344CB8AC3E}">
        <p14:creationId xmlns:p14="http://schemas.microsoft.com/office/powerpoint/2010/main" val="1553702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8C5877-5938-4EDB-A623-680A9A01899B}" type="datetimeFigureOut">
              <a:rPr lang="en-US" smtClean="0"/>
              <a:t>11/12/2022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ECC574-ECCA-40B2-943A-2F7BB101929F}" type="slidenum">
              <a:rPr lang="en-US" smtClean="0"/>
              <a:t>‹#›</a:t>
            </a:fld>
            <a:endParaRPr lang="en-US"/>
          </a:p>
        </p:txBody>
      </p:sp>
    </p:spTree>
    <p:extLst>
      <p:ext uri="{BB962C8B-B14F-4D97-AF65-F5344CB8AC3E}">
        <p14:creationId xmlns:p14="http://schemas.microsoft.com/office/powerpoint/2010/main" val="805938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8C5877-5938-4EDB-A623-680A9A01899B}" type="datetimeFigureOut">
              <a:rPr lang="en-US" smtClean="0"/>
              <a:t>11/12/2022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CC574-ECCA-40B2-943A-2F7BB101929F}" type="slidenum">
              <a:rPr lang="en-US" smtClean="0"/>
              <a:t>‹#›</a:t>
            </a:fld>
            <a:endParaRPr lang="en-US"/>
          </a:p>
        </p:txBody>
      </p:sp>
    </p:spTree>
    <p:extLst>
      <p:ext uri="{BB962C8B-B14F-4D97-AF65-F5344CB8AC3E}">
        <p14:creationId xmlns:p14="http://schemas.microsoft.com/office/powerpoint/2010/main" val="94872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8C5877-5938-4EDB-A623-680A9A01899B}" type="datetimeFigureOut">
              <a:rPr lang="en-US" smtClean="0"/>
              <a:t>11/12/2022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CC574-ECCA-40B2-943A-2F7BB101929F}" type="slidenum">
              <a:rPr lang="en-US" smtClean="0"/>
              <a:t>‹#›</a:t>
            </a:fld>
            <a:endParaRPr lang="en-US"/>
          </a:p>
        </p:txBody>
      </p:sp>
    </p:spTree>
    <p:extLst>
      <p:ext uri="{BB962C8B-B14F-4D97-AF65-F5344CB8AC3E}">
        <p14:creationId xmlns:p14="http://schemas.microsoft.com/office/powerpoint/2010/main" val="928256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8C5877-5938-4EDB-A623-680A9A01899B}" type="datetimeFigureOut">
              <a:rPr lang="en-US" smtClean="0"/>
              <a:t>11/12/2022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ECC574-ECCA-40B2-943A-2F7BB101929F}" type="slidenum">
              <a:rPr lang="en-US" smtClean="0"/>
              <a:t>‹#›</a:t>
            </a:fld>
            <a:endParaRPr lang="en-US"/>
          </a:p>
        </p:txBody>
      </p:sp>
    </p:spTree>
    <p:extLst>
      <p:ext uri="{BB962C8B-B14F-4D97-AF65-F5344CB8AC3E}">
        <p14:creationId xmlns:p14="http://schemas.microsoft.com/office/powerpoint/2010/main" val="23854654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1.xml"/><Relationship Id="rId1" Type="http://schemas.openxmlformats.org/officeDocument/2006/relationships/slideLayout" Target="../slideLayouts/slideLayout9.xml"/><Relationship Id="rId5" Type="http://schemas.openxmlformats.org/officeDocument/2006/relationships/image" Target="../media/image2.png"/><Relationship Id="rId4" Type="http://schemas.microsoft.com/office/2014/relationships/chartEx" Target="../charts/chartEx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012C4EB6-319C-03B6-A7BD-DB9EBA9A82B5}"/>
              </a:ext>
            </a:extLst>
          </p:cNvPr>
          <p:cNvSpPr>
            <a:spLocks noGrp="1"/>
          </p:cNvSpPr>
          <p:nvPr>
            <p:ph type="title"/>
          </p:nvPr>
        </p:nvSpPr>
        <p:spPr>
          <a:xfrm>
            <a:off x="839788" y="175847"/>
            <a:ext cx="9964200" cy="811580"/>
          </a:xfrm>
        </p:spPr>
        <p:txBody>
          <a:bodyPr>
            <a:normAutofit fontScale="90000"/>
          </a:bodyPr>
          <a:lstStyle/>
          <a:p>
            <a:pPr algn="ctr"/>
            <a:r>
              <a:rPr lang="en-US" sz="3200" b="1" i="1" dirty="0"/>
              <a:t>Does Real Estate Sector have similar  total revenue in comparison to I.T. Sector in Year 4?</a:t>
            </a:r>
          </a:p>
        </p:txBody>
      </p:sp>
      <p:sp>
        <p:nvSpPr>
          <p:cNvPr id="20" name="Text Placeholder 19">
            <a:extLst>
              <a:ext uri="{FF2B5EF4-FFF2-40B4-BE49-F238E27FC236}">
                <a16:creationId xmlns:a16="http://schemas.microsoft.com/office/drawing/2014/main" id="{F5473C03-E48F-4CE3-871B-CE5E93C268E3}"/>
              </a:ext>
            </a:extLst>
          </p:cNvPr>
          <p:cNvSpPr>
            <a:spLocks noGrp="1"/>
          </p:cNvSpPr>
          <p:nvPr>
            <p:ph type="body" sz="half" idx="2"/>
          </p:nvPr>
        </p:nvSpPr>
        <p:spPr>
          <a:xfrm>
            <a:off x="1056978" y="1139687"/>
            <a:ext cx="4590341" cy="5303315"/>
          </a:xfrm>
        </p:spPr>
        <p:txBody>
          <a:bodyPr>
            <a:normAutofit fontScale="92500" lnSpcReduction="20000"/>
          </a:bodyPr>
          <a:lstStyle/>
          <a:p>
            <a:r>
              <a:rPr lang="en-US" sz="1800" dirty="0">
                <a:latin typeface="Calibri" panose="020F0502020204030204" pitchFamily="34" charset="0"/>
                <a:cs typeface="Calibri" panose="020F0502020204030204" pitchFamily="34" charset="0"/>
              </a:rPr>
              <a:t>The histograms here compares between the similarity in total revenue for I.T. Sector and Real Estate for all companies in Year 4.</a:t>
            </a:r>
          </a:p>
          <a:p>
            <a:r>
              <a:rPr lang="en-US" sz="1800" dirty="0">
                <a:latin typeface="Calibri" panose="020F0502020204030204" pitchFamily="34" charset="0"/>
                <a:cs typeface="Calibri" panose="020F0502020204030204" pitchFamily="34" charset="0"/>
              </a:rPr>
              <a:t>Both distributions are right skewed or positively skewed which implies that the mean is greater than the median.</a:t>
            </a:r>
          </a:p>
          <a:p>
            <a:r>
              <a:rPr lang="en-US" sz="1800" dirty="0">
                <a:latin typeface="Calibri" panose="020F0502020204030204" pitchFamily="34" charset="0"/>
                <a:cs typeface="Calibri" panose="020F0502020204030204" pitchFamily="34" charset="0"/>
              </a:rPr>
              <a:t>The range for I.T. Sector (</a:t>
            </a:r>
            <a:r>
              <a:rPr lang="en-US" sz="1800" b="0" i="0" u="none" strike="noStrike" dirty="0">
                <a:solidFill>
                  <a:srgbClr val="000000"/>
                </a:solidFill>
                <a:effectLst/>
                <a:latin typeface="Calibri" panose="020F0502020204030204" pitchFamily="34" charset="0"/>
                <a:cs typeface="Calibri" panose="020F0502020204030204" pitchFamily="34" charset="0"/>
              </a:rPr>
              <a:t>$214,579,634,000.00)</a:t>
            </a:r>
            <a:r>
              <a:rPr lang="en-US" sz="1800" dirty="0">
                <a:latin typeface="Calibri" panose="020F0502020204030204" pitchFamily="34" charset="0"/>
                <a:cs typeface="Calibri" panose="020F0502020204030204" pitchFamily="34" charset="0"/>
              </a:rPr>
              <a:t> is more substantial than Real Estate Sector (</a:t>
            </a:r>
            <a:r>
              <a:rPr lang="en-US" sz="1800" b="0" i="0" u="none" strike="noStrike" dirty="0">
                <a:solidFill>
                  <a:srgbClr val="000000"/>
                </a:solidFill>
                <a:effectLst/>
                <a:latin typeface="Calibri" panose="020F0502020204030204" pitchFamily="34" charset="0"/>
                <a:cs typeface="Calibri" panose="020F0502020204030204" pitchFamily="34" charset="0"/>
              </a:rPr>
              <a:t>$10,073,540,000.00</a:t>
            </a:r>
            <a:r>
              <a:rPr lang="en-US" sz="1800" dirty="0">
                <a:solidFill>
                  <a:srgbClr val="000000"/>
                </a:solidFill>
                <a:latin typeface="Calibri" panose="020F0502020204030204" pitchFamily="34" charset="0"/>
                <a:cs typeface="Calibri" panose="020F0502020204030204" pitchFamily="34" charset="0"/>
              </a:rPr>
              <a:t>)</a:t>
            </a:r>
            <a:r>
              <a:rPr lang="en-US" sz="1800" dirty="0">
                <a:latin typeface="Calibri" panose="020F0502020204030204" pitchFamily="34" charset="0"/>
                <a:cs typeface="Calibri" panose="020F0502020204030204" pitchFamily="34" charset="0"/>
              </a:rPr>
              <a:t> which means that there is larger difference between companies in the IT sector than in real estate. Larger values in the IT sector indicates that this sector has higher variability than real Estate.</a:t>
            </a:r>
          </a:p>
          <a:p>
            <a:r>
              <a:rPr lang="en-US" sz="1800" dirty="0">
                <a:latin typeface="Calibri" panose="020F0502020204030204" pitchFamily="34" charset="0"/>
                <a:cs typeface="Calibri" panose="020F0502020204030204" pitchFamily="34" charset="0"/>
              </a:rPr>
              <a:t>The standard deviation for real estate is also larger than IT sector (2.3 billion for real estate and 34 billion for IT sector. As the standard deviation is a spread measure, it indicates that the company spread is more in IT sector as its standard deviation is higher than real estate. The mean for IT sector is about $16 billion whereas for </a:t>
            </a:r>
            <a:r>
              <a:rPr lang="en-IN" sz="1800" dirty="0">
                <a:latin typeface="Calibri" panose="020F0502020204030204" pitchFamily="34" charset="0"/>
                <a:cs typeface="Calibri" panose="020F0502020204030204" pitchFamily="34" charset="0"/>
              </a:rPr>
              <a:t>real estate the mean is $2.8 billion. The median for IT is double the median of real estate ($5.5 billion for IT and $2.5 billion for real estate). According to statistics mentioned, it shows that the total revenue of IT sector is much higher than the real estate. </a:t>
            </a:r>
          </a:p>
          <a:p>
            <a:endParaRPr lang="en-US" sz="1400" dirty="0">
              <a:latin typeface="Arial" panose="020B0604020202020204" pitchFamily="34" charset="0"/>
              <a:cs typeface="Arial" panose="020B0604020202020204" pitchFamily="34" charset="0"/>
            </a:endParaRPr>
          </a:p>
        </p:txBody>
      </p:sp>
      <mc:AlternateContent xmlns:mc="http://schemas.openxmlformats.org/markup-compatibility/2006" xmlns:cx1="http://schemas.microsoft.com/office/drawing/2015/9/8/chartex">
        <mc:Choice Requires="cx1">
          <p:graphicFrame>
            <p:nvGraphicFramePr>
              <p:cNvPr id="2" name="Chart 1" descr="Chart type: Histogram. Frequency of 'TotalRevenue'&#10;&#10;Description automatically generated">
                <a:extLst>
                  <a:ext uri="{FF2B5EF4-FFF2-40B4-BE49-F238E27FC236}">
                    <a16:creationId xmlns:a16="http://schemas.microsoft.com/office/drawing/2014/main" id="{DEE2A8E8-B534-E68E-C30C-2BB93EB7EAC6}"/>
                  </a:ext>
                </a:extLst>
              </p:cNvPr>
              <p:cNvGraphicFramePr/>
              <p:nvPr>
                <p:extLst>
                  <p:ext uri="{D42A27DB-BD31-4B8C-83A1-F6EECF244321}">
                    <p14:modId xmlns:p14="http://schemas.microsoft.com/office/powerpoint/2010/main" val="812662264"/>
                  </p:ext>
                </p:extLst>
              </p:nvPr>
            </p:nvGraphicFramePr>
            <p:xfrm>
              <a:off x="6070211" y="987427"/>
              <a:ext cx="5528187" cy="2712375"/>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2" name="Chart 1" descr="Chart type: Histogram. Frequency of 'TotalRevenue'&#10;&#10;Description automatically generated">
                <a:extLst>
                  <a:ext uri="{FF2B5EF4-FFF2-40B4-BE49-F238E27FC236}">
                    <a16:creationId xmlns:a16="http://schemas.microsoft.com/office/drawing/2014/main" id="{DEE2A8E8-B534-E68E-C30C-2BB93EB7EAC6}"/>
                  </a:ext>
                </a:extLst>
              </p:cNvPr>
              <p:cNvPicPr>
                <a:picLocks noGrp="1" noRot="1" noChangeAspect="1" noMove="1" noResize="1" noEditPoints="1" noAdjustHandles="1" noChangeArrowheads="1" noChangeShapeType="1"/>
              </p:cNvPicPr>
              <p:nvPr/>
            </p:nvPicPr>
            <p:blipFill>
              <a:blip r:embed="rId3"/>
              <a:stretch>
                <a:fillRect/>
              </a:stretch>
            </p:blipFill>
            <p:spPr>
              <a:xfrm>
                <a:off x="6070211" y="987427"/>
                <a:ext cx="5528187" cy="2712375"/>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5" name="Picture Placeholder 4" descr="Chart type: Histogram. Frequency of 'TotalRevenue'&#10;&#10;Description automatically generated">
                <a:extLst>
                  <a:ext uri="{FF2B5EF4-FFF2-40B4-BE49-F238E27FC236}">
                    <a16:creationId xmlns:a16="http://schemas.microsoft.com/office/drawing/2014/main" id="{06AA6237-4548-9031-6E2A-3171CD7CD8A6}"/>
                  </a:ext>
                </a:extLst>
              </p:cNvPr>
              <p:cNvGraphicFramePr>
                <a:graphicFrameLocks noGrp="1"/>
              </p:cNvGraphicFramePr>
              <p:nvPr>
                <p:ph type="pic" idx="1"/>
                <p:extLst>
                  <p:ext uri="{D42A27DB-BD31-4B8C-83A1-F6EECF244321}">
                    <p14:modId xmlns:p14="http://schemas.microsoft.com/office/powerpoint/2010/main" val="2074743891"/>
                  </p:ext>
                </p:extLst>
              </p:nvPr>
            </p:nvGraphicFramePr>
            <p:xfrm>
              <a:off x="6023470" y="3643816"/>
              <a:ext cx="5621668" cy="3038337"/>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5" name="Picture Placeholder 4" descr="Chart type: Histogram. Frequency of 'TotalRevenue'&#10;&#10;Description automatically generated">
                <a:extLst>
                  <a:ext uri="{FF2B5EF4-FFF2-40B4-BE49-F238E27FC236}">
                    <a16:creationId xmlns:a16="http://schemas.microsoft.com/office/drawing/2014/main" id="{06AA6237-4548-9031-6E2A-3171CD7CD8A6}"/>
                  </a:ext>
                </a:extLst>
              </p:cNvPr>
              <p:cNvPicPr>
                <a:picLocks noGrp="1" noRot="1" noChangeAspect="1" noMove="1" noResize="1" noEditPoints="1" noAdjustHandles="1" noChangeArrowheads="1" noChangeShapeType="1"/>
              </p:cNvPicPr>
              <p:nvPr/>
            </p:nvPicPr>
            <p:blipFill>
              <a:blip r:embed="rId5"/>
              <a:stretch>
                <a:fillRect/>
              </a:stretch>
            </p:blipFill>
            <p:spPr>
              <a:xfrm>
                <a:off x="6023470" y="3643816"/>
                <a:ext cx="5621668" cy="3038337"/>
              </a:xfrm>
              <a:prstGeom prst="rect">
                <a:avLst/>
              </a:prstGeom>
            </p:spPr>
          </p:pic>
        </mc:Fallback>
      </mc:AlternateContent>
    </p:spTree>
    <p:extLst>
      <p:ext uri="{BB962C8B-B14F-4D97-AF65-F5344CB8AC3E}">
        <p14:creationId xmlns:p14="http://schemas.microsoft.com/office/powerpoint/2010/main" val="34996743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240</TotalTime>
  <Words>270</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Does Real Estate Sector have similar  total revenue in comparison to I.T. Sector in Year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Real Estate Sector have similar  total revenue in comparison to I.T. Sector in Year 4?</dc:title>
  <dc:creator>Sandhya Bamaniya</dc:creator>
  <cp:lastModifiedBy>Sandhya Bamaniya</cp:lastModifiedBy>
  <cp:revision>6</cp:revision>
  <dcterms:created xsi:type="dcterms:W3CDTF">2022-11-11T18:49:13Z</dcterms:created>
  <dcterms:modified xsi:type="dcterms:W3CDTF">2022-11-12T11:18:01Z</dcterms:modified>
</cp:coreProperties>
</file>