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8" r:id="rId2"/>
    <p:sldId id="279" r:id="rId3"/>
    <p:sldId id="272" r:id="rId4"/>
    <p:sldId id="259" r:id="rId5"/>
    <p:sldId id="273" r:id="rId6"/>
    <p:sldId id="274" r:id="rId7"/>
    <p:sldId id="280" r:id="rId8"/>
    <p:sldId id="260" r:id="rId9"/>
    <p:sldId id="290" r:id="rId10"/>
    <p:sldId id="283" r:id="rId11"/>
    <p:sldId id="277" r:id="rId12"/>
    <p:sldId id="263" r:id="rId13"/>
    <p:sldId id="286" r:id="rId14"/>
    <p:sldId id="288" r:id="rId15"/>
    <p:sldId id="289" r:id="rId16"/>
    <p:sldId id="29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/>
              <a:t>Futurense</a:t>
            </a:r>
            <a:endParaRPr lang="en-US" b="1" spc="-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2782432" y="822908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Visualizing Housing Data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F0B32-4950-43C9-97A2-91FCA4926B9E}"/>
              </a:ext>
            </a:extLst>
          </p:cNvPr>
          <p:cNvSpPr txBox="1"/>
          <p:nvPr/>
        </p:nvSpPr>
        <p:spPr>
          <a:xfrm>
            <a:off x="8684477" y="2771481"/>
            <a:ext cx="3129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Percentage of households that have toilet(s) in premise to the total number of households.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According to the plot,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HP, Goa and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Laddakh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states has the highest facilities to the total number of households.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C085D-15A9-40CA-95E5-CC6CAB5C4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r="1237" b="1484"/>
          <a:stretch/>
        </p:blipFill>
        <p:spPr>
          <a:xfrm>
            <a:off x="545446" y="1772239"/>
            <a:ext cx="7721862" cy="43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2980396" y="520884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 err="1"/>
              <a:t>Analyze</a:t>
            </a:r>
            <a:r>
              <a:rPr lang="en-IN" dirty="0"/>
              <a:t> Healthcare facility disparity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FB912-78B7-4E40-8432-83C09468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2" y="1819373"/>
            <a:ext cx="7103910" cy="41635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3ADE9-840D-46B0-A2A5-37F267D28647}"/>
              </a:ext>
            </a:extLst>
          </p:cNvPr>
          <p:cNvSpPr txBox="1"/>
          <p:nvPr/>
        </p:nvSpPr>
        <p:spPr>
          <a:xfrm>
            <a:off x="8041064" y="2592372"/>
            <a:ext cx="34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According to the plot, the conclusion is Bihar, Jharkhand, and Uttar Pradesh states has low number of beds for 10000 people.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5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AA6-DF3F-16F7-CEF9-C655650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7" y="1506424"/>
            <a:ext cx="3932237" cy="7571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IN" sz="2400" b="1" dirty="0"/>
              <a:t>Inconsistency in different datasets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EBE1-D086-3D09-8F00-E1368968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These districts in both the datasets have major difference.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Aurangabad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Bijapur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Bilaspur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Hamipur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Pratapgarh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Raigarh</a:t>
            </a:r>
            <a:endParaRPr lang="en-US" sz="1800" dirty="0"/>
          </a:p>
          <a:p>
            <a:pPr marL="14605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B7F9-1109-717C-7199-4E2AECF8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Districts where a major difference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the two datasets of Census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after Cleaning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5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2696066" y="375199"/>
            <a:ext cx="9964132" cy="5329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" sz="2800" dirty="0"/>
              <a:t>Visualization of </a:t>
            </a:r>
            <a:r>
              <a:rPr lang="en-IN" sz="2800" dirty="0"/>
              <a:t>States with least number of Hospital beds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FDCF-0E7C-4970-AC1F-FEA03BFC6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47002-15C6-4CD4-B971-9B0CEFA2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52" y="1773407"/>
            <a:ext cx="4939787" cy="3971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EB14A-7BDF-42FB-BC2A-206B67608546}"/>
              </a:ext>
            </a:extLst>
          </p:cNvPr>
          <p:cNvSpPr txBox="1"/>
          <p:nvPr/>
        </p:nvSpPr>
        <p:spPr>
          <a:xfrm>
            <a:off x="6438507" y="1912479"/>
            <a:ext cx="47355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  <a:p>
            <a:pPr algn="ctr"/>
            <a:r>
              <a:rPr lang="en-IN" sz="2800" b="1" dirty="0"/>
              <a:t>Government healthcare facility disparity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These three states which has the least</a:t>
            </a:r>
          </a:p>
          <a:p>
            <a:pPr algn="ctr"/>
            <a:r>
              <a:rPr lang="en-IN" dirty="0"/>
              <a:t>number of government hospitals and can be</a:t>
            </a:r>
          </a:p>
          <a:p>
            <a:pPr algn="ctr"/>
            <a:r>
              <a:rPr lang="en-IN" dirty="0"/>
              <a:t>recommended for setting up a new </a:t>
            </a:r>
          </a:p>
          <a:p>
            <a:pPr algn="ctr"/>
            <a:r>
              <a:rPr lang="en-IN" dirty="0"/>
              <a:t>government hospital.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1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2801285" y="371838"/>
            <a:ext cx="8284636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Expected vs Available number of Hospital Beds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3ADE9-840D-46B0-A2A5-37F267D28647}"/>
              </a:ext>
            </a:extLst>
          </p:cNvPr>
          <p:cNvSpPr txBox="1"/>
          <p:nvPr/>
        </p:nvSpPr>
        <p:spPr>
          <a:xfrm>
            <a:off x="708535" y="1769613"/>
            <a:ext cx="26191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According to WHO standards, a minimum of 3 beds per 1000 people is required.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Analyse whether different regions in India as well as the nation as a whole are up to that standard or not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the expected number of hospital beds and the available number of hospital beds in each State/UT, as well as at the national level.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634E1-7B25-40CE-8CA3-A6CB4F6F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1191" r="2404" b="4399"/>
          <a:stretch/>
        </p:blipFill>
        <p:spPr>
          <a:xfrm>
            <a:off x="3799001" y="1696827"/>
            <a:ext cx="7880809" cy="43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2820139" y="362892"/>
            <a:ext cx="6834622" cy="11228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</a:t>
            </a:r>
            <a:r>
              <a:rPr lang="en-IN" dirty="0" err="1"/>
              <a:t>ospitals</a:t>
            </a:r>
            <a:r>
              <a:rPr lang="en-IN" dirty="0"/>
              <a:t> required to meet the WHO standards by every State/UT in India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3ADE9-840D-46B0-A2A5-37F267D28647}"/>
              </a:ext>
            </a:extLst>
          </p:cNvPr>
          <p:cNvSpPr txBox="1"/>
          <p:nvPr/>
        </p:nvSpPr>
        <p:spPr>
          <a:xfrm>
            <a:off x="8825014" y="2098979"/>
            <a:ext cx="2619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government have to fill the gap between the available facility and the WHO standards all by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itsel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So, mostly in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Bihar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State, nearly 5K government hospitals may be required to fill the gap, followed by Uttar Pradesh and Odisha states.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9FED9-6812-4492-89BF-83F2B22A7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2252" r="1653" b="4597"/>
          <a:stretch/>
        </p:blipFill>
        <p:spPr>
          <a:xfrm>
            <a:off x="908114" y="1668544"/>
            <a:ext cx="7599622" cy="45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0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298124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1805420" y="2460722"/>
            <a:ext cx="8300114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Bihar, Jharkhand and Uttar Pradesh are states with least number of Hospital Beds.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imachal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Pradesh has the highest number of households for every 100 people.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Mostly in Bihar State, nearly 5K government hospitals may be required to fill the gap, followed by Uttar Pradesh and Odisha states.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88B67-0943-90F2-81A8-4EB3BC1D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8900" y="2620652"/>
            <a:ext cx="3994325" cy="1820290"/>
          </a:xfrm>
        </p:spPr>
        <p:txBody>
          <a:bodyPr/>
          <a:lstStyle/>
          <a:p>
            <a:pPr algn="ctr"/>
            <a:r>
              <a:rPr lang="en-IN" sz="5400" dirty="0">
                <a:latin typeface="Segoe Script" panose="030B0504020000000003" pitchFamily="66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3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B48AE5-C45A-639E-C895-87CEE7EA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64" y="2569753"/>
            <a:ext cx="7549516" cy="1718493"/>
          </a:xfrm>
        </p:spPr>
        <p:txBody>
          <a:bodyPr/>
          <a:lstStyle/>
          <a:p>
            <a:pPr algn="ctr"/>
            <a:r>
              <a:rPr lang="en-US" sz="3600" dirty="0"/>
              <a:t>Exploratory Data Analysis on</a:t>
            </a:r>
          </a:p>
          <a:p>
            <a:pPr algn="ctr"/>
            <a:r>
              <a:rPr lang="en-US" sz="3600" dirty="0"/>
              <a:t>Healthcare Census of India</a:t>
            </a:r>
          </a:p>
          <a:p>
            <a:pPr algn="ctr"/>
            <a:r>
              <a:rPr lang="en-US" sz="2000" dirty="0"/>
              <a:t>2011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FD673-0CEF-4582-8198-B390E43151C8}"/>
              </a:ext>
            </a:extLst>
          </p:cNvPr>
          <p:cNvSpPr txBox="1"/>
          <p:nvPr/>
        </p:nvSpPr>
        <p:spPr>
          <a:xfrm>
            <a:off x="8380428" y="5222449"/>
            <a:ext cx="315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Ch. Sandhya Rani,</a:t>
            </a:r>
          </a:p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FT656,</a:t>
            </a:r>
          </a:p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FF18.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298124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1805420" y="2460722"/>
            <a:ext cx="6094268" cy="177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Preprocessing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02854"/>
            <a:ext cx="7524564" cy="470000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Used: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44FE5-3803-253C-8426-FB50216AB381}"/>
              </a:ext>
            </a:extLst>
          </p:cNvPr>
          <p:cNvSpPr/>
          <p:nvPr/>
        </p:nvSpPr>
        <p:spPr>
          <a:xfrm>
            <a:off x="2448792" y="2498437"/>
            <a:ext cx="2133600" cy="2098964"/>
          </a:xfrm>
          <a:prstGeom prst="roundRect">
            <a:avLst>
              <a:gd name="adj" fmla="val 180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52698-1A0D-A7F9-BAEE-ADE7D4F35E8F}"/>
              </a:ext>
            </a:extLst>
          </p:cNvPr>
          <p:cNvGrpSpPr/>
          <p:nvPr/>
        </p:nvGrpSpPr>
        <p:grpSpPr>
          <a:xfrm>
            <a:off x="4797138" y="2498437"/>
            <a:ext cx="2133600" cy="2098964"/>
            <a:chOff x="3851566" y="2955637"/>
            <a:chExt cx="2133600" cy="20989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EF8D0C-89A7-C733-6482-BAE052A8A1E7}"/>
                </a:ext>
              </a:extLst>
            </p:cNvPr>
            <p:cNvSpPr/>
            <p:nvPr/>
          </p:nvSpPr>
          <p:spPr>
            <a:xfrm>
              <a:off x="3851566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1CB7320-260B-7B8A-1F1B-F19981C6E43B}"/>
                </a:ext>
              </a:extLst>
            </p:cNvPr>
            <p:cNvSpPr txBox="1">
              <a:spLocks/>
            </p:cNvSpPr>
            <p:nvPr/>
          </p:nvSpPr>
          <p:spPr>
            <a:xfrm>
              <a:off x="4430107" y="3770987"/>
              <a:ext cx="1016184" cy="305231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 err="1"/>
                <a:t>Jupyter</a:t>
              </a:r>
              <a:endParaRPr lang="en-GB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BC02D8-2809-288C-01AA-337CC7AF8E74}"/>
              </a:ext>
            </a:extLst>
          </p:cNvPr>
          <p:cNvGrpSpPr/>
          <p:nvPr/>
        </p:nvGrpSpPr>
        <p:grpSpPr>
          <a:xfrm>
            <a:off x="7145484" y="2498437"/>
            <a:ext cx="2133600" cy="2098964"/>
            <a:chOff x="8548258" y="2920088"/>
            <a:chExt cx="2133600" cy="20989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ACE232D-A66E-6BC6-A79F-1426F92A4C17}"/>
                </a:ext>
              </a:extLst>
            </p:cNvPr>
            <p:cNvSpPr/>
            <p:nvPr/>
          </p:nvSpPr>
          <p:spPr>
            <a:xfrm>
              <a:off x="8548258" y="2920088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B8FE224A-FAB2-3A44-DAA9-639DA3005A55}"/>
                </a:ext>
              </a:extLst>
            </p:cNvPr>
            <p:cNvSpPr txBox="1">
              <a:spLocks/>
            </p:cNvSpPr>
            <p:nvPr/>
          </p:nvSpPr>
          <p:spPr>
            <a:xfrm>
              <a:off x="9106965" y="3360023"/>
              <a:ext cx="1016184" cy="340208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Power BI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D077F74-CD55-DF2A-E984-8095152964FC}"/>
              </a:ext>
            </a:extLst>
          </p:cNvPr>
          <p:cNvSpPr txBox="1">
            <a:spLocks/>
          </p:cNvSpPr>
          <p:nvPr/>
        </p:nvSpPr>
        <p:spPr>
          <a:xfrm>
            <a:off x="2912916" y="2868249"/>
            <a:ext cx="1115736" cy="3152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/>
              <a:t>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B3F210-F197-41F7-8807-DAAB0360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1" y="2857088"/>
            <a:ext cx="3309856" cy="1864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5C9FD0-212A-4012-B770-52973D9F7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91" y="2772472"/>
            <a:ext cx="1550894" cy="15508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3589CB-4FA8-43F4-8076-0A340DA85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99" y="3358958"/>
            <a:ext cx="2663569" cy="1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25488"/>
            <a:ext cx="7524564" cy="4247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Libraries/Packages/Features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DEADF-6A60-4703-BE2E-A101CD5616E6}"/>
              </a:ext>
            </a:extLst>
          </p:cNvPr>
          <p:cNvSpPr txBox="1"/>
          <p:nvPr/>
        </p:nvSpPr>
        <p:spPr>
          <a:xfrm>
            <a:off x="1527143" y="2158738"/>
            <a:ext cx="5220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Warnings</a:t>
            </a:r>
          </a:p>
        </p:txBody>
      </p:sp>
    </p:spTree>
    <p:extLst>
      <p:ext uri="{BB962C8B-B14F-4D97-AF65-F5344CB8AC3E}">
        <p14:creationId xmlns:p14="http://schemas.microsoft.com/office/powerpoint/2010/main" val="6506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895546" y="1369291"/>
            <a:ext cx="594705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Introduction to Healthcare Census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68792-1A06-4F65-A009-24AA77368273}"/>
              </a:ext>
            </a:extLst>
          </p:cNvPr>
          <p:cNvSpPr txBox="1"/>
          <p:nvPr/>
        </p:nvSpPr>
        <p:spPr>
          <a:xfrm>
            <a:off x="895546" y="2469823"/>
            <a:ext cx="10133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Census is nothing but a process of collecting, compiling, analyzing, evaluating, publishing and disseminating statistical data regarding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reflection of truth and facts as they exist in a country about its people, their diversity of habitation, religion, culture, language, education, health and socio-economic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covers demographic, social and economic data and are provided as of a particular date. Census is useful for formulation of development policies and plans and demarcating constituencies for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Census of India has been conducted 15 times, As of 2011. It has been conducted every 10 years, beginning in 1871.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0FBCC-746A-499E-8D40-6A14B916B8A4}"/>
              </a:ext>
            </a:extLst>
          </p:cNvPr>
          <p:cNvSpPr txBox="1"/>
          <p:nvPr/>
        </p:nvSpPr>
        <p:spPr>
          <a:xfrm>
            <a:off x="1019666" y="2356670"/>
            <a:ext cx="10152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healthcare department wants to process the 2011 census data  to find some relevant information about their department.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mporting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oading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Summarizing the Datasets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88553-5430-4CDD-96D3-BD51E3B102CD}"/>
              </a:ext>
            </a:extLst>
          </p:cNvPr>
          <p:cNvSpPr txBox="1"/>
          <p:nvPr/>
        </p:nvSpPr>
        <p:spPr>
          <a:xfrm>
            <a:off x="1140643" y="1505909"/>
            <a:ext cx="482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EDA Process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2658359" y="739610"/>
            <a:ext cx="7352907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" dirty="0"/>
              <a:t>Visualization of Data Preprocessing Plot</a:t>
            </a:r>
            <a:endParaRPr lang="en-IN" dirty="0"/>
          </a:p>
        </p:txBody>
      </p:sp>
      <p:pic>
        <p:nvPicPr>
          <p:cNvPr id="6" name="Google Shape;173;p23">
            <a:extLst>
              <a:ext uri="{FF2B5EF4-FFF2-40B4-BE49-F238E27FC236}">
                <a16:creationId xmlns:a16="http://schemas.microsoft.com/office/drawing/2014/main" id="{84703C9F-F5ED-4817-8DDE-B3AEC9FB36AD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8916" y="1696825"/>
            <a:ext cx="4984560" cy="398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156A72-2729-403D-8D3F-6868D2F60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28" y="1994813"/>
            <a:ext cx="2939271" cy="35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2857847" y="511824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Visualizing Housing Data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F0B32-4950-43C9-97A2-91FCA4926B9E}"/>
              </a:ext>
            </a:extLst>
          </p:cNvPr>
          <p:cNvSpPr txBox="1"/>
          <p:nvPr/>
        </p:nvSpPr>
        <p:spPr>
          <a:xfrm>
            <a:off x="7581541" y="2809187"/>
            <a:ext cx="312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umber of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hoseholds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for 100 people in every State/UT.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imachal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Pradesh has the highest number of households for 100 people.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CA0158C-C8CD-4F30-AF4F-032644AD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57" y="1545286"/>
            <a:ext cx="5764490" cy="45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6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596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Segoe Script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Tools and Technologies Used:</vt:lpstr>
      <vt:lpstr>Libraries/Packages/Features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Inconsistency in different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Miles</cp:lastModifiedBy>
  <cp:revision>105</cp:revision>
  <dcterms:created xsi:type="dcterms:W3CDTF">2022-12-05T10:10:22Z</dcterms:created>
  <dcterms:modified xsi:type="dcterms:W3CDTF">2023-03-17T11:07:35Z</dcterms:modified>
</cp:coreProperties>
</file>