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8FC1-BF04-4CA0-B469-6914AAE5BFF7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B1C-20AC-49C8-BDD6-84AA6E0F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8FC1-BF04-4CA0-B469-6914AAE5BFF7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B1C-20AC-49C8-BDD6-84AA6E0F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8FC1-BF04-4CA0-B469-6914AAE5BFF7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B1C-20AC-49C8-BDD6-84AA6E0F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8FC1-BF04-4CA0-B469-6914AAE5BFF7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B1C-20AC-49C8-BDD6-84AA6E0F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3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8FC1-BF04-4CA0-B469-6914AAE5BFF7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B1C-20AC-49C8-BDD6-84AA6E0F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6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8FC1-BF04-4CA0-B469-6914AAE5BFF7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B1C-20AC-49C8-BDD6-84AA6E0F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2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8FC1-BF04-4CA0-B469-6914AAE5BFF7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B1C-20AC-49C8-BDD6-84AA6E0F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4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8FC1-BF04-4CA0-B469-6914AAE5BFF7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B1C-20AC-49C8-BDD6-84AA6E0F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8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8FC1-BF04-4CA0-B469-6914AAE5BFF7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B1C-20AC-49C8-BDD6-84AA6E0F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3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8FC1-BF04-4CA0-B469-6914AAE5BFF7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B1C-20AC-49C8-BDD6-84AA6E0F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8FC1-BF04-4CA0-B469-6914AAE5BFF7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FB1C-20AC-49C8-BDD6-84AA6E0F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6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58FC1-BF04-4CA0-B469-6914AAE5BFF7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6FB1C-20AC-49C8-BDD6-84AA6E0F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2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.111.6.158:8080/SmartBin/SmartBin/getAllBins" TargetMode="External"/><Relationship Id="rId2" Type="http://schemas.openxmlformats.org/officeDocument/2006/relationships/hyperlink" Target="http://10.111.6.158:8080/SmartBin/SmartBin/getLocalityBins/17.4968/78.3614/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0.111.6.158:8080/SmartBin/SmartBin/deleteBin/5" TargetMode="External"/><Relationship Id="rId5" Type="http://schemas.openxmlformats.org/officeDocument/2006/relationships/hyperlink" Target="http://10.111.6.158:8080/SmartBin/SmartBin/insertBin" TargetMode="External"/><Relationship Id="rId4" Type="http://schemas.openxmlformats.org/officeDocument/2006/relationships/hyperlink" Target="http://10.111.6.158:8080/SmartBin/SmartBin/getReport/20151024/20151031/1,100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     </a:t>
            </a:r>
            <a:r>
              <a:rPr lang="en-US" dirty="0" err="1" smtClean="0"/>
              <a:t>SmartBin</a:t>
            </a:r>
            <a:r>
              <a:rPr lang="en-US" dirty="0" smtClean="0"/>
              <a:t> Project by Team </a:t>
            </a:r>
            <a:r>
              <a:rPr lang="en-US" dirty="0" err="1" smtClean="0"/>
              <a:t>SuperSeven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SmartBin</a:t>
            </a:r>
            <a:r>
              <a:rPr lang="en-US" dirty="0" smtClean="0"/>
              <a:t> is an application that provides a smart way of doing Waste Management.</a:t>
            </a:r>
          </a:p>
          <a:p>
            <a:r>
              <a:rPr lang="en-US" dirty="0" smtClean="0"/>
              <a:t>Technical stack includes MongoDB, Java, REST framework, Android and </a:t>
            </a:r>
            <a:r>
              <a:rPr lang="en-US" dirty="0" err="1" smtClean="0"/>
              <a:t>JasperReports</a:t>
            </a:r>
            <a:r>
              <a:rPr lang="en-US" dirty="0" smtClean="0"/>
              <a:t> library.</a:t>
            </a:r>
          </a:p>
          <a:p>
            <a:r>
              <a:rPr lang="en-US" dirty="0" smtClean="0"/>
              <a:t>Simulator has been used to populate the database with data for the “smart” bins.</a:t>
            </a:r>
          </a:p>
          <a:p>
            <a:r>
              <a:rPr lang="en-US" dirty="0" smtClean="0"/>
              <a:t>We have followed Test Driven Development.</a:t>
            </a:r>
          </a:p>
          <a:p>
            <a:r>
              <a:rPr lang="en-US" dirty="0" smtClean="0"/>
              <a:t>The application uses all Open Source </a:t>
            </a:r>
            <a:r>
              <a:rPr lang="en-US" dirty="0" err="1" smtClean="0"/>
              <a:t>thirdparty</a:t>
            </a:r>
            <a:r>
              <a:rPr lang="en-US" dirty="0" smtClean="0"/>
              <a:t> software.</a:t>
            </a:r>
          </a:p>
        </p:txBody>
      </p:sp>
    </p:spTree>
    <p:extLst>
      <p:ext uri="{BB962C8B-B14F-4D97-AF65-F5344CB8AC3E}">
        <p14:creationId xmlns:p14="http://schemas.microsoft.com/office/powerpoint/2010/main" val="207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70098" y="0"/>
            <a:ext cx="10515600" cy="1325563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/>
              <a:t>Android Client Features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" idx="3"/>
          </p:cNvCxnSpPr>
          <p:nvPr/>
        </p:nvCxnSpPr>
        <p:spPr>
          <a:xfrm>
            <a:off x="5199432" y="4400623"/>
            <a:ext cx="174362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943061" y="3938957"/>
            <a:ext cx="3987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Analytics tab: On selecting the from and to dates and few bins, it shows fill trend analysis.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07" y="2300360"/>
            <a:ext cx="40481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High Level Design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327564" y="2211070"/>
            <a:ext cx="5667719" cy="3472757"/>
            <a:chOff x="0" y="0"/>
            <a:chExt cx="3798651" cy="2436157"/>
          </a:xfrm>
        </p:grpSpPr>
        <p:grpSp>
          <p:nvGrpSpPr>
            <p:cNvPr id="51" name="Group 50"/>
            <p:cNvGrpSpPr/>
            <p:nvPr/>
          </p:nvGrpSpPr>
          <p:grpSpPr>
            <a:xfrm>
              <a:off x="1410511" y="102140"/>
              <a:ext cx="918845" cy="2217903"/>
              <a:chOff x="0" y="0"/>
              <a:chExt cx="919048" cy="220331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9728" y="0"/>
                <a:ext cx="909320" cy="262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REST Service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457200" y="262647"/>
                <a:ext cx="4864" cy="272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0" y="535021"/>
                <a:ext cx="909536" cy="31128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Object Layer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66928" y="856034"/>
                <a:ext cx="4864" cy="272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0" y="1133272"/>
                <a:ext cx="909536" cy="311285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DB Service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Flowchart: Magnetic Disk 62"/>
              <p:cNvSpPr/>
              <p:nvPr/>
            </p:nvSpPr>
            <p:spPr>
              <a:xfrm>
                <a:off x="141052" y="1731523"/>
                <a:ext cx="627380" cy="471792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Mongo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442609" y="1459149"/>
                <a:ext cx="4864" cy="272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Flowchart: Process 51"/>
            <p:cNvSpPr/>
            <p:nvPr/>
          </p:nvSpPr>
          <p:spPr>
            <a:xfrm>
              <a:off x="0" y="43774"/>
              <a:ext cx="704850" cy="38417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Android </a:t>
              </a:r>
              <a:r>
                <a:rPr lang="en-US" sz="9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lowchart: Process 52"/>
            <p:cNvSpPr/>
            <p:nvPr/>
          </p:nvSpPr>
          <p:spPr>
            <a:xfrm>
              <a:off x="2626468" y="1079770"/>
              <a:ext cx="1074420" cy="384175"/>
            </a:xfrm>
            <a:prstGeom prst="flowChartProces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Report Generator (</a:t>
              </a:r>
              <a:r>
                <a:rPr lang="en-US" sz="900" dirty="0" err="1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JasperReports</a:t>
              </a:r>
              <a:r>
                <a:rPr lang="en-US" sz="900" dirty="0" smtClean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88915" y="0"/>
              <a:ext cx="2509736" cy="2436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55" name="Elbow Connector 54"/>
            <p:cNvCxnSpPr/>
            <p:nvPr/>
          </p:nvCxnSpPr>
          <p:spPr>
            <a:xfrm>
              <a:off x="2344366" y="233464"/>
              <a:ext cx="812165" cy="831215"/>
            </a:xfrm>
            <a:prstGeom prst="bentConnector3">
              <a:avLst>
                <a:gd name="adj1" fmla="val 996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/>
            <p:nvPr/>
          </p:nvCxnSpPr>
          <p:spPr>
            <a:xfrm flipH="1">
              <a:off x="2178996" y="1478604"/>
              <a:ext cx="977272" cy="603115"/>
            </a:xfrm>
            <a:prstGeom prst="bentConnector3">
              <a:avLst>
                <a:gd name="adj1" fmla="val -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0119" y="223736"/>
              <a:ext cx="710118" cy="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0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Mongo DB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</a:t>
            </a:r>
            <a:r>
              <a:rPr lang="en-US" sz="2400" dirty="0" err="1" smtClean="0"/>
              <a:t>BinStore</a:t>
            </a:r>
            <a:r>
              <a:rPr lang="en-US" sz="2400" dirty="0" smtClean="0"/>
              <a:t>” Collection:- This is a collection of </a:t>
            </a:r>
            <a:r>
              <a:rPr lang="en-US" sz="2400" dirty="0" err="1"/>
              <a:t>b</a:t>
            </a:r>
            <a:r>
              <a:rPr lang="en-US" sz="2400" dirty="0" err="1" smtClean="0"/>
              <a:t>son</a:t>
            </a:r>
            <a:r>
              <a:rPr lang="en-US" sz="2400" dirty="0" smtClean="0"/>
              <a:t> documents where each document represents a unique bin. Example,</a:t>
            </a:r>
          </a:p>
          <a:p>
            <a:pPr marL="457200" lvl="1" indent="0">
              <a:buNone/>
            </a:pPr>
            <a:r>
              <a:rPr lang="en-US" sz="1000" dirty="0" smtClean="0"/>
              <a:t>&gt; </a:t>
            </a:r>
            <a:r>
              <a:rPr lang="en-US" sz="1000" dirty="0" err="1" smtClean="0"/>
              <a:t>db.BinStore.find</a:t>
            </a:r>
            <a:r>
              <a:rPr lang="en-US" sz="1000" dirty="0" smtClean="0"/>
              <a:t>()</a:t>
            </a:r>
          </a:p>
          <a:p>
            <a:pPr marL="457200" lvl="1" indent="0">
              <a:buNone/>
            </a:pPr>
            <a:r>
              <a:rPr lang="en-US" sz="1000" dirty="0" smtClean="0"/>
              <a:t>{ "_id" : </a:t>
            </a:r>
            <a:r>
              <a:rPr lang="en-US" sz="1000" dirty="0" err="1" smtClean="0"/>
              <a:t>ObjectId</a:t>
            </a:r>
            <a:r>
              <a:rPr lang="en-US" sz="1000" dirty="0" smtClean="0"/>
              <a:t>("562caa95a456f12ef0b7369c"), "</a:t>
            </a:r>
            <a:r>
              <a:rPr lang="en-US" sz="1000" dirty="0" err="1" smtClean="0"/>
              <a:t>fillLevel</a:t>
            </a:r>
            <a:r>
              <a:rPr lang="en-US" sz="1000" dirty="0" smtClean="0"/>
              <a:t>" : 2, "humidity" : 52, "</a:t>
            </a:r>
            <a:r>
              <a:rPr lang="en-US" sz="1000" dirty="0" err="1" smtClean="0"/>
              <a:t>binId</a:t>
            </a:r>
            <a:r>
              <a:rPr lang="en-US" sz="1000" dirty="0" smtClean="0"/>
              <a:t>" : 959, "locality" : "</a:t>
            </a:r>
            <a:r>
              <a:rPr lang="en-US" sz="1000" dirty="0" err="1" smtClean="0"/>
              <a:t>Theegalagutta</a:t>
            </a:r>
            <a:r>
              <a:rPr lang="en-US" sz="1000" dirty="0" smtClean="0"/>
              <a:t>", "longitude" : 79.12300164794922, "</a:t>
            </a:r>
            <a:r>
              <a:rPr lang="en-US" sz="1000" dirty="0" err="1" smtClean="0"/>
              <a:t>sublocality</a:t>
            </a:r>
            <a:r>
              <a:rPr lang="en-US" sz="1000" dirty="0" smtClean="0"/>
              <a:t>" : "</a:t>
            </a:r>
            <a:r>
              <a:rPr lang="en-US" sz="1000" dirty="0" err="1" smtClean="0"/>
              <a:t>Hakimpet</a:t>
            </a:r>
            <a:r>
              <a:rPr lang="en-US" sz="1000" dirty="0" smtClean="0"/>
              <a:t> ", "latitude" : 17.699369430541992, "city" : "</a:t>
            </a:r>
            <a:r>
              <a:rPr lang="en-US" sz="1000" dirty="0" err="1" smtClean="0"/>
              <a:t>Yellamla</a:t>
            </a:r>
            <a:r>
              <a:rPr lang="en-US" sz="1000" dirty="0" smtClean="0"/>
              <a:t>", "temperature" : 74 }</a:t>
            </a:r>
          </a:p>
          <a:p>
            <a:pPr marL="457200" lvl="1" indent="0">
              <a:buNone/>
            </a:pPr>
            <a:r>
              <a:rPr lang="en-US" sz="1000" dirty="0" smtClean="0"/>
              <a:t>{ "_id" : </a:t>
            </a:r>
            <a:r>
              <a:rPr lang="en-US" sz="1000" dirty="0" err="1" smtClean="0"/>
              <a:t>ObjectId</a:t>
            </a:r>
            <a:r>
              <a:rPr lang="en-US" sz="1000" dirty="0" smtClean="0"/>
              <a:t>("562caa95a456f12ef0b7369c"), "</a:t>
            </a:r>
            <a:r>
              <a:rPr lang="en-US" sz="1000" dirty="0" err="1" smtClean="0"/>
              <a:t>fillLevel</a:t>
            </a:r>
            <a:r>
              <a:rPr lang="en-US" sz="1000" dirty="0" smtClean="0"/>
              <a:t>" : 2, "humidity" : 52, "</a:t>
            </a:r>
            <a:r>
              <a:rPr lang="en-US" sz="1000" dirty="0" err="1" smtClean="0"/>
              <a:t>binId</a:t>
            </a:r>
            <a:r>
              <a:rPr lang="en-US" sz="1000" dirty="0" smtClean="0"/>
              <a:t>" : 960, "locality" : “</a:t>
            </a:r>
            <a:r>
              <a:rPr lang="en-US" sz="1000" dirty="0" err="1" smtClean="0"/>
              <a:t>Miyapur</a:t>
            </a:r>
            <a:r>
              <a:rPr lang="en-US" sz="1000" dirty="0" smtClean="0"/>
              <a:t>", "longitude" : 79.13100164794765, "</a:t>
            </a:r>
            <a:r>
              <a:rPr lang="en-US" sz="1000" dirty="0" err="1" smtClean="0"/>
              <a:t>sublocality</a:t>
            </a:r>
            <a:r>
              <a:rPr lang="en-US" sz="1000" dirty="0" smtClean="0"/>
              <a:t>" : "</a:t>
            </a:r>
            <a:r>
              <a:rPr lang="en-US" sz="1000" dirty="0" err="1" smtClean="0"/>
              <a:t>Hakimpet</a:t>
            </a:r>
            <a:r>
              <a:rPr lang="en-US" sz="1000" dirty="0" smtClean="0"/>
              <a:t>", "latitude" : 17.697269430541992, "city" : "</a:t>
            </a:r>
            <a:r>
              <a:rPr lang="en-US" sz="1000" dirty="0" err="1" smtClean="0"/>
              <a:t>Yellamla</a:t>
            </a:r>
            <a:r>
              <a:rPr lang="en-US" sz="1000" dirty="0" smtClean="0"/>
              <a:t>", "temperature" : 75 }</a:t>
            </a:r>
          </a:p>
          <a:p>
            <a:pPr marL="457200" lvl="1" indent="0">
              <a:buNone/>
            </a:pPr>
            <a:r>
              <a:rPr lang="en-US" sz="1000" dirty="0" smtClean="0"/>
              <a:t>{ "_id" : </a:t>
            </a:r>
            <a:r>
              <a:rPr lang="en-US" sz="1000" dirty="0" err="1" smtClean="0"/>
              <a:t>ObjectId</a:t>
            </a:r>
            <a:r>
              <a:rPr lang="en-US" sz="1000" dirty="0" smtClean="0"/>
              <a:t>("562caa95a456f12ef0b7369c"), "</a:t>
            </a:r>
            <a:r>
              <a:rPr lang="en-US" sz="1000" dirty="0" err="1" smtClean="0"/>
              <a:t>fillLevel</a:t>
            </a:r>
            <a:r>
              <a:rPr lang="en-US" sz="1000" dirty="0" smtClean="0"/>
              <a:t>" : 2, "humidity" : 52, "</a:t>
            </a:r>
            <a:r>
              <a:rPr lang="en-US" sz="1000" dirty="0" err="1" smtClean="0"/>
              <a:t>binId</a:t>
            </a:r>
            <a:r>
              <a:rPr lang="en-US" sz="1000" dirty="0" smtClean="0"/>
              <a:t>" : 961, "locality" : “</a:t>
            </a:r>
            <a:r>
              <a:rPr lang="en-US" sz="1000" dirty="0" err="1" smtClean="0"/>
              <a:t>kondapur</a:t>
            </a:r>
            <a:r>
              <a:rPr lang="en-US" sz="1000" dirty="0" smtClean="0"/>
              <a:t>", "longitude" : 79.14200164794832, "</a:t>
            </a:r>
            <a:r>
              <a:rPr lang="en-US" sz="1000" dirty="0" err="1" smtClean="0"/>
              <a:t>sublocality</a:t>
            </a:r>
            <a:r>
              <a:rPr lang="en-US" sz="1000" dirty="0" smtClean="0"/>
              <a:t>" : "</a:t>
            </a:r>
            <a:r>
              <a:rPr lang="en-US" sz="1000" dirty="0" err="1" smtClean="0"/>
              <a:t>Hakimpet</a:t>
            </a:r>
            <a:r>
              <a:rPr lang="en-US" sz="1000" dirty="0" smtClean="0"/>
              <a:t> ", "latitude" : 17.698269430541992, "city" : "</a:t>
            </a:r>
            <a:r>
              <a:rPr lang="en-US" sz="1000" dirty="0" err="1" smtClean="0"/>
              <a:t>Yellamla</a:t>
            </a:r>
            <a:r>
              <a:rPr lang="en-US" sz="1000" dirty="0" smtClean="0"/>
              <a:t>", "temperature" : 76 }</a:t>
            </a:r>
          </a:p>
          <a:p>
            <a:r>
              <a:rPr lang="en-US" sz="2400" dirty="0" smtClean="0"/>
              <a:t>“</a:t>
            </a:r>
            <a:r>
              <a:rPr lang="en-US" sz="2400" dirty="0" err="1" smtClean="0"/>
              <a:t>BinHistory</a:t>
            </a:r>
            <a:r>
              <a:rPr lang="en-US" sz="2400" dirty="0" smtClean="0"/>
              <a:t>” Collection:-This has one </a:t>
            </a:r>
            <a:r>
              <a:rPr lang="en-US" sz="2400" dirty="0" err="1"/>
              <a:t>b</a:t>
            </a:r>
            <a:r>
              <a:rPr lang="en-US" sz="2400" dirty="0" err="1" smtClean="0"/>
              <a:t>son</a:t>
            </a:r>
            <a:r>
              <a:rPr lang="en-US" sz="2400" dirty="0" smtClean="0"/>
              <a:t> document corresponding to each bin with latest fill level values for the present day. If any update happens to the same bin on a subsequent day, another document is created for the same.</a:t>
            </a:r>
          </a:p>
          <a:p>
            <a:pPr marL="457200" lvl="1" indent="0">
              <a:buNone/>
            </a:pPr>
            <a:r>
              <a:rPr lang="en-US" sz="1000" dirty="0" smtClean="0"/>
              <a:t>&gt; </a:t>
            </a:r>
            <a:r>
              <a:rPr lang="en-US" sz="1000" dirty="0" err="1" smtClean="0"/>
              <a:t>db.BinHistory.find</a:t>
            </a:r>
            <a:r>
              <a:rPr lang="en-US" sz="1000" dirty="0" smtClean="0"/>
              <a:t>({</a:t>
            </a:r>
            <a:r>
              <a:rPr lang="en-US" sz="1000" dirty="0" err="1" smtClean="0"/>
              <a:t>binId</a:t>
            </a:r>
            <a:r>
              <a:rPr lang="en-US" sz="1000" dirty="0" smtClean="0"/>
              <a:t> : 243})</a:t>
            </a:r>
          </a:p>
          <a:p>
            <a:pPr marL="457200" lvl="1" indent="0">
              <a:buNone/>
            </a:pPr>
            <a:r>
              <a:rPr lang="en-US" sz="1000" dirty="0" smtClean="0"/>
              <a:t>{ "_id" : </a:t>
            </a:r>
            <a:r>
              <a:rPr lang="en-US" sz="1000" dirty="0" err="1" smtClean="0"/>
              <a:t>ObjectId</a:t>
            </a:r>
            <a:r>
              <a:rPr lang="en-US" sz="1000" dirty="0" smtClean="0"/>
              <a:t>("562cad03a456f12ef0b73705"), "</a:t>
            </a:r>
            <a:r>
              <a:rPr lang="en-US" sz="1000" dirty="0" err="1" smtClean="0"/>
              <a:t>fillLevel</a:t>
            </a:r>
            <a:r>
              <a:rPr lang="en-US" sz="1000" dirty="0" smtClean="0"/>
              <a:t>" : 1, "Date" : 20151025, "</a:t>
            </a:r>
            <a:r>
              <a:rPr lang="en-US" sz="1000" dirty="0" err="1" smtClean="0"/>
              <a:t>binId</a:t>
            </a:r>
            <a:r>
              <a:rPr lang="en-US" sz="1000" dirty="0" smtClean="0"/>
              <a:t>" : 243, "</a:t>
            </a:r>
            <a:r>
              <a:rPr lang="en-US" sz="1000" dirty="0" err="1" smtClean="0"/>
              <a:t>binDate</a:t>
            </a:r>
            <a:r>
              <a:rPr lang="en-US" sz="1000" dirty="0" smtClean="0"/>
              <a:t>" : "20151025_243" }</a:t>
            </a:r>
          </a:p>
          <a:p>
            <a:pPr marL="457200" lvl="1" indent="0">
              <a:buNone/>
            </a:pPr>
            <a:r>
              <a:rPr lang="en-US" sz="1000" dirty="0" smtClean="0"/>
              <a:t>{ "_id" : </a:t>
            </a:r>
            <a:r>
              <a:rPr lang="en-US" sz="1000" dirty="0" err="1" smtClean="0"/>
              <a:t>ObjectId</a:t>
            </a:r>
            <a:r>
              <a:rPr lang="en-US" sz="1000" dirty="0" smtClean="0"/>
              <a:t>("562e773ca456f12da8e8dcec"), "</a:t>
            </a:r>
            <a:r>
              <a:rPr lang="en-US" sz="1000" dirty="0" err="1" smtClean="0"/>
              <a:t>fillLevel</a:t>
            </a:r>
            <a:r>
              <a:rPr lang="en-US" sz="1000" dirty="0" smtClean="0"/>
              <a:t>" : 1, "Date" : 20151027, "</a:t>
            </a:r>
            <a:r>
              <a:rPr lang="en-US" sz="1000" dirty="0" err="1" smtClean="0"/>
              <a:t>binId</a:t>
            </a:r>
            <a:r>
              <a:rPr lang="en-US" sz="1000" dirty="0" smtClean="0"/>
              <a:t>" : 243, "</a:t>
            </a:r>
            <a:r>
              <a:rPr lang="en-US" sz="1000" dirty="0" err="1" smtClean="0"/>
              <a:t>binDate</a:t>
            </a:r>
            <a:r>
              <a:rPr lang="en-US" sz="1000" dirty="0" smtClean="0"/>
              <a:t>" : "20151027_243" }</a:t>
            </a:r>
          </a:p>
          <a:p>
            <a:pPr marL="457200" lvl="1" indent="0">
              <a:buNone/>
            </a:pPr>
            <a:r>
              <a:rPr lang="en-US" sz="1000" dirty="0" smtClean="0"/>
              <a:t>{ "_id" : </a:t>
            </a:r>
            <a:r>
              <a:rPr lang="en-US" sz="1000" dirty="0" err="1" smtClean="0"/>
              <a:t>ObjectId</a:t>
            </a:r>
            <a:r>
              <a:rPr lang="en-US" sz="1000" dirty="0" smtClean="0"/>
              <a:t>("563095e95ce60b1344f29628"), "</a:t>
            </a:r>
            <a:r>
              <a:rPr lang="en-US" sz="1000" dirty="0" err="1" smtClean="0"/>
              <a:t>fillLevel</a:t>
            </a:r>
            <a:r>
              <a:rPr lang="en-US" sz="1000" dirty="0" smtClean="0"/>
              <a:t>" : 1, "Date" : 20151028, "</a:t>
            </a:r>
            <a:r>
              <a:rPr lang="en-US" sz="1000" dirty="0" err="1" smtClean="0"/>
              <a:t>binId</a:t>
            </a:r>
            <a:r>
              <a:rPr lang="en-US" sz="1000" dirty="0" smtClean="0"/>
              <a:t>" : 243, "</a:t>
            </a:r>
            <a:r>
              <a:rPr lang="en-US" sz="1000" dirty="0" err="1" smtClean="0"/>
              <a:t>binDate</a:t>
            </a:r>
            <a:r>
              <a:rPr lang="en-US" sz="1000" dirty="0" smtClean="0"/>
              <a:t>" : "20151028_243" }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352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DB Service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100" dirty="0" smtClean="0"/>
          </a:p>
          <a:p>
            <a:r>
              <a:rPr lang="en-US" sz="2400" dirty="0" smtClean="0"/>
              <a:t>Class </a:t>
            </a:r>
            <a:r>
              <a:rPr lang="en-US" sz="2400" dirty="0" err="1" smtClean="0"/>
              <a:t>MongoDBService</a:t>
            </a:r>
            <a:r>
              <a:rPr lang="en-US" sz="2400" dirty="0" smtClean="0"/>
              <a:t> in the package </a:t>
            </a:r>
            <a:r>
              <a:rPr lang="en-US" sz="2400" dirty="0" err="1" smtClean="0"/>
              <a:t>com.smartbin.dblayer</a:t>
            </a:r>
            <a:endParaRPr lang="en-US" sz="2400" dirty="0" smtClean="0"/>
          </a:p>
          <a:p>
            <a:r>
              <a:rPr lang="en-US" sz="2400" dirty="0" smtClean="0"/>
              <a:t>Exposes methods for all CRUD (CREATE, READ, UPDATE, DELETE) operations on a Collection and on a Document.</a:t>
            </a:r>
          </a:p>
          <a:p>
            <a:r>
              <a:rPr lang="en-US" sz="2400" dirty="0" smtClean="0"/>
              <a:t>Corresponding test code written in </a:t>
            </a:r>
            <a:r>
              <a:rPr lang="en-US" sz="2400" dirty="0" err="1" smtClean="0"/>
              <a:t>TestNG</a:t>
            </a:r>
            <a:r>
              <a:rPr lang="en-US" sz="2400" dirty="0" smtClean="0"/>
              <a:t> is </a:t>
            </a:r>
            <a:r>
              <a:rPr lang="en-US" sz="2400" dirty="0" err="1" smtClean="0"/>
              <a:t>TestDBService</a:t>
            </a:r>
            <a:r>
              <a:rPr lang="en-US" sz="2400" dirty="0" smtClean="0"/>
              <a:t> class in the package </a:t>
            </a:r>
            <a:r>
              <a:rPr lang="en-US" sz="2400" dirty="0" err="1" smtClean="0"/>
              <a:t>com.testng.smartbin.dblayer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1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Object Layer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100" dirty="0" smtClean="0"/>
          </a:p>
          <a:p>
            <a:r>
              <a:rPr lang="en-US" sz="2400" dirty="0" smtClean="0"/>
              <a:t>Classes Bin and </a:t>
            </a:r>
            <a:r>
              <a:rPr lang="en-US" sz="2400" dirty="0" err="1" smtClean="0"/>
              <a:t>BinHandler</a:t>
            </a:r>
            <a:r>
              <a:rPr lang="en-US" sz="2400" dirty="0" smtClean="0"/>
              <a:t> in the package </a:t>
            </a:r>
            <a:r>
              <a:rPr lang="en-US" sz="2400" dirty="0" err="1" smtClean="0"/>
              <a:t>com.smartbin.data</a:t>
            </a:r>
            <a:endParaRPr lang="en-US" sz="2400" dirty="0" smtClean="0"/>
          </a:p>
          <a:p>
            <a:r>
              <a:rPr lang="en-US" sz="2400" dirty="0" smtClean="0"/>
              <a:t>Exposes methods for all CRUD operations on a Bin object</a:t>
            </a:r>
          </a:p>
          <a:p>
            <a:r>
              <a:rPr lang="en-US" sz="2400" dirty="0" smtClean="0"/>
              <a:t>Exposes other functionality like getting bins in and around a locality within a radius. Uses </a:t>
            </a:r>
            <a:r>
              <a:rPr lang="en-US" sz="2400" dirty="0" err="1" smtClean="0"/>
              <a:t>HaversineDistance</a:t>
            </a:r>
            <a:r>
              <a:rPr lang="en-US" sz="2400" dirty="0" smtClean="0"/>
              <a:t> Algorithm for this.</a:t>
            </a:r>
          </a:p>
          <a:p>
            <a:r>
              <a:rPr lang="en-US" sz="2400" dirty="0" smtClean="0"/>
              <a:t>Corresponding test code written in </a:t>
            </a:r>
            <a:r>
              <a:rPr lang="en-US" sz="2400" dirty="0" err="1" smtClean="0"/>
              <a:t>TestNG</a:t>
            </a:r>
            <a:r>
              <a:rPr lang="en-US" sz="2400" dirty="0" smtClean="0"/>
              <a:t> is </a:t>
            </a:r>
            <a:r>
              <a:rPr lang="en-US" sz="2400" dirty="0" err="1" smtClean="0"/>
              <a:t>TestBinHandler</a:t>
            </a:r>
            <a:r>
              <a:rPr lang="en-US" sz="2400" dirty="0" smtClean="0"/>
              <a:t> class in the package </a:t>
            </a:r>
            <a:r>
              <a:rPr lang="en-US" sz="2400" dirty="0" err="1" smtClean="0"/>
              <a:t>com.testng.smartbin.data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058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REST Service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1100" dirty="0" smtClean="0"/>
          </a:p>
          <a:p>
            <a:r>
              <a:rPr lang="en-US" sz="2400" dirty="0" err="1" smtClean="0"/>
              <a:t>RESTBinService</a:t>
            </a:r>
            <a:r>
              <a:rPr lang="en-US" sz="2400" dirty="0" smtClean="0"/>
              <a:t> class in </a:t>
            </a:r>
            <a:r>
              <a:rPr lang="en-US" sz="2400" dirty="0" err="1" smtClean="0"/>
              <a:t>com.smartbin.rest</a:t>
            </a:r>
            <a:r>
              <a:rPr lang="en-US" sz="2400" dirty="0" smtClean="0"/>
              <a:t> package.</a:t>
            </a:r>
          </a:p>
          <a:p>
            <a:pPr marL="0" indent="0">
              <a:buNone/>
            </a:pPr>
            <a:r>
              <a:rPr lang="en-US" sz="2400" dirty="0" smtClean="0"/>
              <a:t>Sample REST APIs that are exposed and used by Android client:</a:t>
            </a:r>
          </a:p>
          <a:p>
            <a:pPr marL="0" indent="0">
              <a:buNone/>
            </a:pPr>
            <a:r>
              <a:rPr lang="en-US" sz="2400" dirty="0" smtClean="0"/>
              <a:t>GET: </a:t>
            </a:r>
            <a:r>
              <a:rPr lang="en-US" sz="2400" dirty="0" smtClean="0">
                <a:hlinkClick r:id="rId2"/>
              </a:rPr>
              <a:t>http://10.111.6.158:8080/SmartBin/SmartBin/getLocalityBins/17.4968/78.3614/40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GET: </a:t>
            </a:r>
            <a:r>
              <a:rPr lang="en-US" sz="2400" dirty="0" smtClean="0">
                <a:hlinkClick r:id="rId3"/>
              </a:rPr>
              <a:t>http://10.111.6.158:8080/SmartBin/SmartBin/getAllBins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GET: </a:t>
            </a:r>
            <a:r>
              <a:rPr lang="en-US" sz="2400" dirty="0" smtClean="0">
                <a:hlinkClick r:id="rId4"/>
              </a:rPr>
              <a:t>http://10.111.6.158:8080/SmartBin/SmartBin/getReport/20151024/20151031/1,1000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POST: </a:t>
            </a:r>
            <a:r>
              <a:rPr lang="en-US" sz="2400" dirty="0" smtClean="0">
                <a:hlinkClick r:id="rId5"/>
              </a:rPr>
              <a:t>http://10.111.6.158:8080/SmartBin/SmartBin/insertBin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DELETE: </a:t>
            </a:r>
            <a:r>
              <a:rPr lang="en-US" sz="2400" dirty="0" smtClean="0">
                <a:hlinkClick r:id="rId6"/>
              </a:rPr>
              <a:t>http://10.111.6.158:8080/SmartBin/SmartBin/deleteBin/5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02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Report Generator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100" dirty="0" smtClean="0"/>
          </a:p>
          <a:p>
            <a:r>
              <a:rPr lang="en-US" sz="2400" dirty="0" err="1" smtClean="0"/>
              <a:t>JasperReportGenerator</a:t>
            </a:r>
            <a:r>
              <a:rPr lang="en-US" sz="2400" dirty="0" smtClean="0"/>
              <a:t> class in </a:t>
            </a:r>
            <a:r>
              <a:rPr lang="en-US" sz="2400" dirty="0" err="1" smtClean="0"/>
              <a:t>com.smartbin.reports</a:t>
            </a:r>
            <a:r>
              <a:rPr lang="en-US" sz="2400" dirty="0" smtClean="0"/>
              <a:t> package</a:t>
            </a:r>
            <a:endParaRPr lang="en-US" sz="2400" dirty="0"/>
          </a:p>
          <a:p>
            <a:r>
              <a:rPr lang="en-US" sz="2400" dirty="0" err="1" smtClean="0"/>
              <a:t>JasperStudio</a:t>
            </a:r>
            <a:r>
              <a:rPr lang="en-US" sz="2400" dirty="0" smtClean="0"/>
              <a:t> used to design a report template for </a:t>
            </a:r>
            <a:r>
              <a:rPr lang="en-US" sz="2400" dirty="0"/>
              <a:t>F</a:t>
            </a:r>
            <a:r>
              <a:rPr lang="en-US" sz="2400" dirty="0" smtClean="0"/>
              <a:t>ill Trend line chart</a:t>
            </a:r>
          </a:p>
          <a:p>
            <a:r>
              <a:rPr lang="en-US" sz="2400" dirty="0" smtClean="0"/>
              <a:t>The java class uses </a:t>
            </a:r>
            <a:r>
              <a:rPr lang="en-US" sz="2400" dirty="0" err="1" smtClean="0"/>
              <a:t>JasperReports</a:t>
            </a:r>
            <a:r>
              <a:rPr lang="en-US" sz="2400" dirty="0" smtClean="0"/>
              <a:t> library to compile the report template and run it to generate the HTML report.</a:t>
            </a:r>
          </a:p>
          <a:p>
            <a:r>
              <a:rPr lang="en-US" sz="2400" dirty="0" smtClean="0"/>
              <a:t>Corresponding test code written in </a:t>
            </a:r>
            <a:r>
              <a:rPr lang="en-US" sz="2400" dirty="0" err="1" smtClean="0"/>
              <a:t>TestNG</a:t>
            </a:r>
            <a:r>
              <a:rPr lang="en-US" sz="2400" dirty="0" smtClean="0"/>
              <a:t> is </a:t>
            </a:r>
            <a:r>
              <a:rPr lang="en-US" sz="2400" dirty="0" err="1" smtClean="0"/>
              <a:t>TestJasperReportGenerator</a:t>
            </a:r>
            <a:r>
              <a:rPr lang="en-US" sz="2400" dirty="0" smtClean="0"/>
              <a:t> class in the package </a:t>
            </a:r>
            <a:r>
              <a:rPr lang="en-US" sz="2400" dirty="0" err="1" smtClean="0"/>
              <a:t>com.testng.smartbin.data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6306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917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/>
              <a:t>Android Client Features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86" y="1690688"/>
            <a:ext cx="4124325" cy="4686300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912781" y="1392865"/>
            <a:ext cx="3168503" cy="5316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44409" y="2222316"/>
            <a:ext cx="2636875" cy="4961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08874" y="1244009"/>
            <a:ext cx="414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locations. Updates Fill levels and maps tabs on selection of a location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081284" y="2256763"/>
            <a:ext cx="3689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Export Functionality. Gives a facility to write the list of bins to PDF and share. (via mail, Bluetooth etc.)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202311" y="4051596"/>
            <a:ext cx="1804545" cy="3515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006856" y="4097966"/>
            <a:ext cx="398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Levels tab: Shows bins of current location or location selected by search. It shows locality of the bin, bin identifier and fill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70098" y="0"/>
            <a:ext cx="10515600" cy="1325563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/>
              <a:t>Android Client Features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138516" y="4049049"/>
            <a:ext cx="1804545" cy="3515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943061" y="3661959"/>
            <a:ext cx="3987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Maps tab: Shows bins of current location or location selected by search. It shows path of reaching filled bins using travelling sales man algorithm. On clicking on marker, it shows more details.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66" y="1211891"/>
            <a:ext cx="4095750" cy="54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774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     SmartBin Project by Team SuperSeven</vt:lpstr>
      <vt:lpstr>   High Level Design</vt:lpstr>
      <vt:lpstr>    Mongo DB Design</vt:lpstr>
      <vt:lpstr>   DB Service</vt:lpstr>
      <vt:lpstr>   Object Layer</vt:lpstr>
      <vt:lpstr>   REST Service</vt:lpstr>
      <vt:lpstr>   Report Generator</vt:lpstr>
      <vt:lpstr>   Android Client Features</vt:lpstr>
      <vt:lpstr>   Android Client Features</vt:lpstr>
      <vt:lpstr>   Android Client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High Level Design</dc:title>
  <dc:creator>Ande, Susmita</dc:creator>
  <cp:lastModifiedBy>Chunduri, Prabhata Sandhya</cp:lastModifiedBy>
  <cp:revision>37</cp:revision>
  <dcterms:created xsi:type="dcterms:W3CDTF">2015-11-01T08:45:06Z</dcterms:created>
  <dcterms:modified xsi:type="dcterms:W3CDTF">2015-11-01T15:15:13Z</dcterms:modified>
</cp:coreProperties>
</file>