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3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4/21/2020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INSURANCE CONSULTANT</a:t>
            </a:r>
            <a:endParaRPr lang="en-IN" dirty="0"/>
          </a:p>
        </p:txBody>
      </p:sp>
      <p:sp>
        <p:nvSpPr>
          <p:cNvPr id="3" name="Subtitle 2"/>
          <p:cNvSpPr>
            <a:spLocks noGrp="1"/>
          </p:cNvSpPr>
          <p:nvPr>
            <p:ph type="subTitle" idx="1"/>
          </p:nvPr>
        </p:nvSpPr>
        <p:spPr>
          <a:xfrm>
            <a:off x="3939988" y="3809998"/>
            <a:ext cx="6051177" cy="1380567"/>
          </a:xfrm>
        </p:spPr>
        <p:txBody>
          <a:bodyPr>
            <a:normAutofit fontScale="92500" lnSpcReduction="10000"/>
          </a:bodyPr>
          <a:lstStyle/>
          <a:p>
            <a:r>
              <a:rPr lang="en-IN" dirty="0" smtClean="0"/>
              <a:t>                     BY</a:t>
            </a:r>
          </a:p>
          <a:p>
            <a:r>
              <a:rPr lang="en-IN" dirty="0" smtClean="0"/>
              <a:t>                                      SANDHYA GOSWAMI</a:t>
            </a:r>
          </a:p>
          <a:p>
            <a:r>
              <a:rPr lang="en-IN" dirty="0" smtClean="0"/>
              <a:t>                                 SATHWIK KALLURI</a:t>
            </a:r>
          </a:p>
          <a:p>
            <a:endParaRPr lang="en-IN" dirty="0" smtClean="0"/>
          </a:p>
        </p:txBody>
      </p:sp>
    </p:spTree>
    <p:extLst>
      <p:ext uri="{BB962C8B-B14F-4D97-AF65-F5344CB8AC3E}">
        <p14:creationId xmlns:p14="http://schemas.microsoft.com/office/powerpoint/2010/main" val="194086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2742" y="0"/>
            <a:ext cx="2917371" cy="584775"/>
          </a:xfrm>
          <a:prstGeom prst="rect">
            <a:avLst/>
          </a:prstGeom>
          <a:noFill/>
        </p:spPr>
        <p:txBody>
          <a:bodyPr wrap="square" rtlCol="0">
            <a:spAutoFit/>
          </a:bodyPr>
          <a:lstStyle/>
          <a:p>
            <a:r>
              <a:rPr lang="en-IN" sz="3200" b="1" dirty="0" smtClean="0"/>
              <a:t>OBJECT MODEL</a:t>
            </a:r>
            <a:endParaRPr lang="en-IN" sz="3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42" y="798286"/>
            <a:ext cx="10912472" cy="6059714"/>
          </a:xfrm>
          <a:prstGeom prst="rect">
            <a:avLst/>
          </a:prstGeom>
        </p:spPr>
      </p:pic>
    </p:spTree>
    <p:extLst>
      <p:ext uri="{BB962C8B-B14F-4D97-AF65-F5344CB8AC3E}">
        <p14:creationId xmlns:p14="http://schemas.microsoft.com/office/powerpoint/2010/main" val="3773911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6975" y="515155"/>
            <a:ext cx="7289442" cy="584775"/>
          </a:xfrm>
          <a:prstGeom prst="rect">
            <a:avLst/>
          </a:prstGeom>
        </p:spPr>
        <p:txBody>
          <a:bodyPr wrap="square">
            <a:spAutoFit/>
          </a:bodyPr>
          <a:lstStyle/>
          <a:p>
            <a:r>
              <a:rPr lang="en-IN" sz="3200" b="1" dirty="0" smtClean="0">
                <a:latin typeface="Times New Roman" panose="02020603050405020304" pitchFamily="18" charset="0"/>
                <a:cs typeface="Times New Roman" panose="02020603050405020304" pitchFamily="18" charset="0"/>
              </a:rPr>
              <a:t>PROBLEM STATEMENT</a:t>
            </a:r>
            <a:endParaRPr lang="en-IN"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52282" y="1365161"/>
            <a:ext cx="8860664" cy="3693319"/>
          </a:xfrm>
          <a:prstGeom prst="rect">
            <a:avLst/>
          </a:prstGeom>
          <a:noFill/>
        </p:spPr>
        <p:txBody>
          <a:bodyPr wrap="square" rtlCol="0">
            <a:spAutoFit/>
          </a:bodyPr>
          <a:lstStyle/>
          <a:p>
            <a:pPr marL="285750" indent="-285750">
              <a:buFont typeface="Wingdings" panose="05000000000000000000" pitchFamily="2" charset="2"/>
              <a:buChar char="q"/>
            </a:pPr>
            <a:r>
              <a:rPr lang="en-IN" dirty="0" smtClean="0"/>
              <a:t>Insurance consultant is a Java application which integrates the requests coming from Various Insurance providers and assist the Customer who are looking for the best Product available.</a:t>
            </a:r>
          </a:p>
          <a:p>
            <a:pPr marL="285750" indent="-285750">
              <a:buFont typeface="Wingdings" panose="05000000000000000000" pitchFamily="2" charset="2"/>
              <a:buChar char="q"/>
            </a:pPr>
            <a:r>
              <a:rPr lang="en-IN" dirty="0" smtClean="0"/>
              <a:t>It might be a herculean task for any </a:t>
            </a:r>
            <a:r>
              <a:rPr lang="en-US" dirty="0" smtClean="0"/>
              <a:t>individual </a:t>
            </a:r>
            <a:r>
              <a:rPr lang="en-US" dirty="0"/>
              <a:t>who would like to be insured had to go through all the public and private Insurer’s </a:t>
            </a:r>
            <a:r>
              <a:rPr lang="en-US" dirty="0" smtClean="0"/>
              <a:t>available individually </a:t>
            </a:r>
            <a:r>
              <a:rPr lang="en-US" dirty="0"/>
              <a:t>who provide them required services and then </a:t>
            </a:r>
            <a:r>
              <a:rPr lang="en-US" dirty="0" smtClean="0"/>
              <a:t>choose amongst </a:t>
            </a:r>
            <a:r>
              <a:rPr lang="en-US" dirty="0"/>
              <a:t>them. Few cases, a c</a:t>
            </a:r>
            <a:r>
              <a:rPr lang="en-US" dirty="0" smtClean="0"/>
              <a:t>ustomer needs </a:t>
            </a:r>
            <a:r>
              <a:rPr lang="en-US" dirty="0"/>
              <a:t>multiple types of insurance and he would have to go through a long lasting process to complete the </a:t>
            </a:r>
            <a:r>
              <a:rPr lang="en-US" dirty="0" smtClean="0"/>
              <a:t>entire process to get insured. </a:t>
            </a:r>
            <a:endParaRPr lang="en-IN" dirty="0" smtClean="0"/>
          </a:p>
          <a:p>
            <a:pPr marL="285750" indent="-285750">
              <a:buFont typeface="Wingdings" panose="05000000000000000000" pitchFamily="2" charset="2"/>
              <a:buChar char="q"/>
            </a:pPr>
            <a:r>
              <a:rPr lang="en-IN" dirty="0" smtClean="0"/>
              <a:t>Despite all this effort, sometimes the customer may find himself ending up with a mediocre policy/product as later they find out that there are even better plans .</a:t>
            </a:r>
          </a:p>
          <a:p>
            <a:pPr marL="285750" indent="-285750">
              <a:buFont typeface="Wingdings" panose="05000000000000000000" pitchFamily="2" charset="2"/>
              <a:buChar char="q"/>
            </a:pPr>
            <a:r>
              <a:rPr lang="en-IN" dirty="0" smtClean="0"/>
              <a:t>Even the Insurance companies sometimes in process of finding customers end up in offering less services to the customers than promised  which makes the customers dissatisfied.</a:t>
            </a:r>
          </a:p>
          <a:p>
            <a:pPr marL="285750" indent="-285750">
              <a:buFont typeface="Wingdings" panose="05000000000000000000" pitchFamily="2" charset="2"/>
              <a:buChar char="q"/>
            </a:pPr>
            <a:endParaRPr lang="en-IN" dirty="0"/>
          </a:p>
          <a:p>
            <a:endParaRPr lang="en-IN" dirty="0" smtClean="0"/>
          </a:p>
        </p:txBody>
      </p:sp>
    </p:spTree>
    <p:extLst>
      <p:ext uri="{BB962C8B-B14F-4D97-AF65-F5344CB8AC3E}">
        <p14:creationId xmlns:p14="http://schemas.microsoft.com/office/powerpoint/2010/main" val="3589456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611" y="566669"/>
            <a:ext cx="9337183" cy="4462760"/>
          </a:xfrm>
          <a:prstGeom prst="rect">
            <a:avLst/>
          </a:prstGeom>
        </p:spPr>
        <p:txBody>
          <a:bodyPr wrap="square">
            <a:spAutoFit/>
          </a:bodyPr>
          <a:lstStyle/>
          <a:p>
            <a:r>
              <a:rPr lang="en-IN" sz="3200" b="1" dirty="0" smtClean="0"/>
              <a:t>APPROACH:-</a:t>
            </a:r>
          </a:p>
          <a:p>
            <a:pPr marL="285750" indent="-285750">
              <a:buFont typeface="Wingdings" panose="05000000000000000000" pitchFamily="2" charset="2"/>
              <a:buChar char="q"/>
            </a:pPr>
            <a:r>
              <a:rPr lang="en-IN" dirty="0" smtClean="0"/>
              <a:t>To </a:t>
            </a:r>
            <a:r>
              <a:rPr lang="en-IN" dirty="0"/>
              <a:t>Overcome this problem, We created an application where we integrate all the Insurance providers on to a single platform that allows customer to choose the best available product given any kind of insurance required like life insurance,health Insurance,Vehicle Insurance,property Insurance,etc.. </a:t>
            </a:r>
          </a:p>
          <a:p>
            <a:pPr marL="285750" indent="-285750">
              <a:buFont typeface="Wingdings" panose="05000000000000000000" pitchFamily="2" charset="2"/>
              <a:buChar char="q"/>
            </a:pPr>
            <a:r>
              <a:rPr lang="en-US" dirty="0"/>
              <a:t>The application also helps insured individual during claims and renewal times. . Even the Insurance companies could reduce their hassle of approaching the customers to get insured, Verifying the background, and concentrate more on providing effective assistance to the insured by reaching the claim expectations</a:t>
            </a:r>
            <a:r>
              <a:rPr lang="en-US" dirty="0" smtClean="0"/>
              <a:t>.</a:t>
            </a:r>
          </a:p>
          <a:p>
            <a:pPr marL="285750" indent="-285750">
              <a:buFont typeface="Wingdings" panose="05000000000000000000" pitchFamily="2" charset="2"/>
              <a:buChar char="q"/>
            </a:pPr>
            <a:r>
              <a:rPr lang="en-US" dirty="0" smtClean="0"/>
              <a:t>We have Health Regulatory enterprise which regulates insurance policies proposed by the insurance companies and approve/reject it accordingly, then the policy is made available to the customer through the insurance consultant platform, then the customer can choose among the available policies and get insured with required policy.</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2655201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539" y="397565"/>
            <a:ext cx="11953461" cy="5447645"/>
          </a:xfrm>
          <a:prstGeom prst="rect">
            <a:avLst/>
          </a:prstGeom>
          <a:noFill/>
        </p:spPr>
        <p:txBody>
          <a:bodyPr wrap="square" rtlCol="0">
            <a:spAutoFit/>
          </a:bodyPr>
          <a:lstStyle/>
          <a:p>
            <a:r>
              <a:rPr lang="en-IN" sz="2400" dirty="0" smtClean="0"/>
              <a:t>The Application consists of 4 enterprises as per the eco system model:-</a:t>
            </a:r>
          </a:p>
          <a:p>
            <a:pPr marL="342900" indent="-342900">
              <a:buAutoNum type="arabicPeriod"/>
            </a:pPr>
            <a:r>
              <a:rPr lang="en-IN" dirty="0" smtClean="0"/>
              <a:t>The </a:t>
            </a:r>
            <a:r>
              <a:rPr lang="en-IN" b="1" dirty="0" smtClean="0"/>
              <a:t>Insurance Regulatory, </a:t>
            </a:r>
            <a:r>
              <a:rPr lang="en-IN" dirty="0" smtClean="0"/>
              <a:t>which</a:t>
            </a:r>
            <a:r>
              <a:rPr lang="en-IN" b="1" dirty="0" smtClean="0"/>
              <a:t> </a:t>
            </a:r>
            <a:r>
              <a:rPr lang="en-IN" dirty="0" smtClean="0"/>
              <a:t>approves a policy proposed by a insurance company and also monitors the insurance companies, It has 3 Organizations underneath it </a:t>
            </a:r>
          </a:p>
          <a:p>
            <a:r>
              <a:rPr lang="en-IN" dirty="0" smtClean="0"/>
              <a:t>       a)  Regulatory Management  </a:t>
            </a:r>
            <a:r>
              <a:rPr lang="en-IN" dirty="0"/>
              <a:t> b) Life Insurance regulatory</a:t>
            </a:r>
            <a:endParaRPr lang="en-IN" dirty="0" smtClean="0"/>
          </a:p>
          <a:p>
            <a:r>
              <a:rPr lang="en-IN" dirty="0" smtClean="0"/>
              <a:t>        c) Health Insurance regulatory  </a:t>
            </a:r>
            <a:r>
              <a:rPr lang="en-IN" dirty="0"/>
              <a:t>d) Vehicle Insurance regulatory</a:t>
            </a:r>
            <a:r>
              <a:rPr lang="en-IN" dirty="0" smtClean="0"/>
              <a:t>.</a:t>
            </a:r>
          </a:p>
          <a:p>
            <a:pPr marL="342900" indent="-342900">
              <a:buAutoNum type="arabicPeriod" startAt="2"/>
            </a:pPr>
            <a:r>
              <a:rPr lang="en-IN" dirty="0" smtClean="0"/>
              <a:t>The </a:t>
            </a:r>
            <a:r>
              <a:rPr lang="en-IN" b="1" dirty="0" smtClean="0"/>
              <a:t>Insurance company , </a:t>
            </a:r>
            <a:r>
              <a:rPr lang="en-IN" dirty="0" smtClean="0"/>
              <a:t>Which proposes an insurance policy and forward it to the regulatory for approval and </a:t>
            </a:r>
            <a:r>
              <a:rPr lang="en-IN" dirty="0" smtClean="0"/>
              <a:t>make </a:t>
            </a:r>
            <a:r>
              <a:rPr lang="en-IN" dirty="0" smtClean="0"/>
              <a:t>it available to customer through insurance consultant if approved , </a:t>
            </a:r>
            <a:endParaRPr lang="en-IN" dirty="0" smtClean="0"/>
          </a:p>
          <a:p>
            <a:r>
              <a:rPr lang="en-IN" dirty="0"/>
              <a:t> </a:t>
            </a:r>
            <a:r>
              <a:rPr lang="en-IN" dirty="0" smtClean="0"/>
              <a:t>     </a:t>
            </a:r>
            <a:r>
              <a:rPr lang="en-IN" dirty="0" smtClean="0"/>
              <a:t>It </a:t>
            </a:r>
            <a:r>
              <a:rPr lang="en-IN" dirty="0" smtClean="0"/>
              <a:t>has 2 organizations underneath it:</a:t>
            </a:r>
          </a:p>
          <a:p>
            <a:r>
              <a:rPr lang="en-IN" dirty="0"/>
              <a:t> </a:t>
            </a:r>
            <a:r>
              <a:rPr lang="en-IN" dirty="0" smtClean="0"/>
              <a:t>      a)Business Management . </a:t>
            </a:r>
            <a:r>
              <a:rPr lang="en-IN" dirty="0"/>
              <a:t>b) Product Management</a:t>
            </a:r>
            <a:r>
              <a:rPr lang="en-IN" dirty="0" smtClean="0"/>
              <a:t>.</a:t>
            </a:r>
          </a:p>
          <a:p>
            <a:r>
              <a:rPr lang="en-IN" dirty="0" smtClean="0"/>
              <a:t>3. The </a:t>
            </a:r>
            <a:r>
              <a:rPr lang="en-IN" b="1" dirty="0" smtClean="0"/>
              <a:t>Insurance Consultant ,</a:t>
            </a:r>
            <a:r>
              <a:rPr lang="en-IN" dirty="0" smtClean="0"/>
              <a:t>which acts as a bridge between insurance companies and customers. It receives the list of </a:t>
            </a:r>
            <a:r>
              <a:rPr lang="en-IN" dirty="0" smtClean="0"/>
              <a:t>policies   from </a:t>
            </a:r>
            <a:r>
              <a:rPr lang="en-IN" dirty="0" smtClean="0"/>
              <a:t>insurance companies and make them available to the  customers and when customers intends to buy a policy or raise a claim process them. It has 4 organizations underneath it:</a:t>
            </a:r>
          </a:p>
          <a:p>
            <a:r>
              <a:rPr lang="en-IN" dirty="0"/>
              <a:t>   </a:t>
            </a:r>
            <a:r>
              <a:rPr lang="en-IN" dirty="0" smtClean="0"/>
              <a:t>   a</a:t>
            </a:r>
            <a:r>
              <a:rPr lang="en-IN" dirty="0"/>
              <a:t>) Customer service organization</a:t>
            </a:r>
            <a:r>
              <a:rPr lang="en-IN" dirty="0" smtClean="0"/>
              <a:t>.</a:t>
            </a:r>
            <a:r>
              <a:rPr lang="en-IN" dirty="0"/>
              <a:t> b)Document Verification or Under Writer org</a:t>
            </a:r>
            <a:r>
              <a:rPr lang="en-IN" dirty="0" smtClean="0"/>
              <a:t>.</a:t>
            </a:r>
            <a:r>
              <a:rPr lang="en-IN" dirty="0"/>
              <a:t> c) Billing Org.</a:t>
            </a:r>
          </a:p>
          <a:p>
            <a:r>
              <a:rPr lang="en-IN" dirty="0" smtClean="0"/>
              <a:t>      d </a:t>
            </a:r>
            <a:r>
              <a:rPr lang="en-IN" dirty="0"/>
              <a:t>Claims </a:t>
            </a:r>
            <a:r>
              <a:rPr lang="en-IN" dirty="0" smtClean="0"/>
              <a:t>org</a:t>
            </a:r>
            <a:r>
              <a:rPr lang="en-IN" dirty="0" smtClean="0"/>
              <a:t>.</a:t>
            </a:r>
            <a:endParaRPr lang="en-IN" dirty="0"/>
          </a:p>
          <a:p>
            <a:r>
              <a:rPr lang="en-IN" dirty="0" smtClean="0"/>
              <a:t>4. The </a:t>
            </a:r>
            <a:r>
              <a:rPr lang="en-IN" b="1" dirty="0" smtClean="0"/>
              <a:t>Hospital Enterprise, </a:t>
            </a:r>
            <a:r>
              <a:rPr lang="en-IN" dirty="0" smtClean="0"/>
              <a:t>where when a customer with a policy visits after billing based on policy of </a:t>
            </a:r>
            <a:r>
              <a:rPr lang="en-IN" dirty="0" smtClean="0"/>
              <a:t>customer, it </a:t>
            </a:r>
            <a:r>
              <a:rPr lang="en-IN" dirty="0" smtClean="0"/>
              <a:t>raises a claim related to customer from the Insurance consultant claims </a:t>
            </a:r>
            <a:r>
              <a:rPr lang="en-IN" dirty="0" smtClean="0"/>
              <a:t>department. It </a:t>
            </a:r>
            <a:r>
              <a:rPr lang="en-IN" dirty="0" smtClean="0"/>
              <a:t>has one org </a:t>
            </a:r>
            <a:r>
              <a:rPr lang="en-IN" dirty="0" smtClean="0"/>
              <a:t>underneath </a:t>
            </a:r>
            <a:r>
              <a:rPr lang="en-IN" dirty="0" smtClean="0"/>
              <a:t>it:</a:t>
            </a:r>
          </a:p>
          <a:p>
            <a:r>
              <a:rPr lang="en-IN" b="1" dirty="0"/>
              <a:t> </a:t>
            </a:r>
            <a:r>
              <a:rPr lang="en-IN" b="1" dirty="0" smtClean="0"/>
              <a:t>     </a:t>
            </a:r>
            <a:r>
              <a:rPr lang="en-IN" dirty="0"/>
              <a:t>a)</a:t>
            </a:r>
            <a:r>
              <a:rPr lang="en-IN" dirty="0" err="1"/>
              <a:t>Hospitalpayment</a:t>
            </a:r>
            <a:endParaRPr lang="en-IN" dirty="0"/>
          </a:p>
          <a:p>
            <a:endParaRPr lang="en-IN" dirty="0"/>
          </a:p>
          <a:p>
            <a:endParaRPr lang="en-IN" dirty="0"/>
          </a:p>
        </p:txBody>
      </p:sp>
    </p:spTree>
    <p:extLst>
      <p:ext uri="{BB962C8B-B14F-4D97-AF65-F5344CB8AC3E}">
        <p14:creationId xmlns:p14="http://schemas.microsoft.com/office/powerpoint/2010/main" val="1465725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00225" y="1824037"/>
            <a:ext cx="8591550" cy="3209925"/>
          </a:xfrm>
          <a:prstGeom prst="rect">
            <a:avLst/>
          </a:prstGeom>
        </p:spPr>
      </p:pic>
    </p:spTree>
    <p:extLst>
      <p:ext uri="{BB962C8B-B14F-4D97-AF65-F5344CB8AC3E}">
        <p14:creationId xmlns:p14="http://schemas.microsoft.com/office/powerpoint/2010/main" val="669163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1200" y="653143"/>
            <a:ext cx="3133807" cy="830997"/>
          </a:xfrm>
          <a:prstGeom prst="rect">
            <a:avLst/>
          </a:prstGeom>
          <a:noFill/>
        </p:spPr>
        <p:txBody>
          <a:bodyPr wrap="none" rtlCol="0">
            <a:spAutoFit/>
          </a:bodyPr>
          <a:lstStyle/>
          <a:p>
            <a:r>
              <a:rPr lang="en-IN" sz="4800" b="1" i="1" u="sng" dirty="0" smtClean="0">
                <a:solidFill>
                  <a:srgbClr val="FFC000"/>
                </a:solidFill>
              </a:rPr>
              <a:t>ECOSYSTEM</a:t>
            </a:r>
            <a:endParaRPr lang="en-IN" sz="4800" b="1" i="1" u="sng" dirty="0">
              <a:solidFill>
                <a:srgbClr val="FFC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674" y="268940"/>
            <a:ext cx="8130139" cy="6535271"/>
          </a:xfrm>
          <a:prstGeom prst="rect">
            <a:avLst/>
          </a:prstGeom>
        </p:spPr>
      </p:pic>
    </p:spTree>
    <p:extLst>
      <p:ext uri="{BB962C8B-B14F-4D97-AF65-F5344CB8AC3E}">
        <p14:creationId xmlns:p14="http://schemas.microsoft.com/office/powerpoint/2010/main" val="3584981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640" y="965916"/>
            <a:ext cx="11728360" cy="3139321"/>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The Work Flow in the application is as follows:</a:t>
            </a:r>
          </a:p>
          <a:p>
            <a:r>
              <a:rPr lang="en-IN" dirty="0" smtClean="0"/>
              <a:t>.</a:t>
            </a:r>
            <a:endParaRPr lang="en-IN" dirty="0" smtClean="0"/>
          </a:p>
          <a:p>
            <a:pPr marL="342900" indent="-342900">
              <a:buFont typeface="Arial" panose="020B0604020202020204" pitchFamily="34" charset="0"/>
              <a:buChar char="•"/>
            </a:pPr>
            <a:r>
              <a:rPr lang="en-IN" dirty="0" smtClean="0"/>
              <a:t>Initially A Product Manager from insurance company enterprise proposes a policy and then the moves forward to business manager for approval , Then the manager process the request to the Insurance regulatory enterprise to get it approved.</a:t>
            </a:r>
          </a:p>
          <a:p>
            <a:pPr marL="342900" indent="-342900">
              <a:buFont typeface="Arial" panose="020B0604020202020204" pitchFamily="34" charset="0"/>
              <a:buChar char="•"/>
            </a:pPr>
            <a:r>
              <a:rPr lang="en-IN" dirty="0"/>
              <a:t> </a:t>
            </a:r>
            <a:r>
              <a:rPr lang="en-IN" dirty="0" smtClean="0"/>
              <a:t>Once the policy is reached to the Insurance regulatory it is initially received by Regulatory Manager, then based on the type of insurance policy proposed ( life or Health or Vehicle) It is then forwarded to the concerned regulatory and then the policy is available to the customer if approved.</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smtClean="0"/>
          </a:p>
          <a:p>
            <a:pPr marL="342900" indent="-34290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smtClean="0"/>
          </a:p>
        </p:txBody>
      </p:sp>
      <p:pic>
        <p:nvPicPr>
          <p:cNvPr id="3" name="Picture 2"/>
          <p:cNvPicPr>
            <a:picLocks noChangeAspect="1"/>
          </p:cNvPicPr>
          <p:nvPr/>
        </p:nvPicPr>
        <p:blipFill>
          <a:blip r:embed="rId2"/>
          <a:stretch>
            <a:fillRect/>
          </a:stretch>
        </p:blipFill>
        <p:spPr>
          <a:xfrm>
            <a:off x="1392595" y="3095558"/>
            <a:ext cx="5800725" cy="3629025"/>
          </a:xfrm>
          <a:prstGeom prst="rect">
            <a:avLst/>
          </a:prstGeom>
        </p:spPr>
      </p:pic>
    </p:spTree>
    <p:extLst>
      <p:ext uri="{BB962C8B-B14F-4D97-AF65-F5344CB8AC3E}">
        <p14:creationId xmlns:p14="http://schemas.microsoft.com/office/powerpoint/2010/main" val="1181679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88801" y="3341531"/>
            <a:ext cx="5867400" cy="2209800"/>
          </a:xfrm>
          <a:prstGeom prst="rect">
            <a:avLst/>
          </a:prstGeom>
        </p:spPr>
      </p:pic>
      <p:sp>
        <p:nvSpPr>
          <p:cNvPr id="3" name="Rectangle 2"/>
          <p:cNvSpPr/>
          <p:nvPr/>
        </p:nvSpPr>
        <p:spPr>
          <a:xfrm>
            <a:off x="679225" y="811694"/>
            <a:ext cx="9998299" cy="1754326"/>
          </a:xfrm>
          <a:prstGeom prst="rect">
            <a:avLst/>
          </a:prstGeom>
        </p:spPr>
        <p:txBody>
          <a:bodyPr wrap="square">
            <a:spAutoFit/>
          </a:bodyPr>
          <a:lstStyle/>
          <a:p>
            <a:r>
              <a:rPr lang="en-IN" b="1" dirty="0"/>
              <a:t>2</a:t>
            </a:r>
            <a:r>
              <a:rPr lang="en-IN" dirty="0"/>
              <a:t>.</a:t>
            </a:r>
          </a:p>
          <a:p>
            <a:pPr marL="342900" indent="-342900">
              <a:buFont typeface="Arial" panose="020B0604020202020204" pitchFamily="34" charset="0"/>
              <a:buChar char="•"/>
            </a:pPr>
            <a:r>
              <a:rPr lang="en-IN" dirty="0"/>
              <a:t>The second Request is from customer once chooses the policy and adds it, it is received by the Insurance consultant enterprise where it initially reaches to customer service agent, it is then forwarded to Underwriter/Doc. Verification </a:t>
            </a:r>
            <a:r>
              <a:rPr lang="en-IN" dirty="0" smtClean="0"/>
              <a:t>agent, once </a:t>
            </a:r>
            <a:r>
              <a:rPr lang="en-IN" dirty="0"/>
              <a:t>It is approved at doc. Verification it is then forwarded to billing department for final approval.</a:t>
            </a:r>
          </a:p>
          <a:p>
            <a:r>
              <a:rPr lang="en-IN" dirty="0"/>
              <a:t>     Once it is approved by billing organization the policy is successfully issued to customer. </a:t>
            </a:r>
          </a:p>
        </p:txBody>
      </p:sp>
    </p:spTree>
    <p:extLst>
      <p:ext uri="{BB962C8B-B14F-4D97-AF65-F5344CB8AC3E}">
        <p14:creationId xmlns:p14="http://schemas.microsoft.com/office/powerpoint/2010/main" val="134347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5199" y="1205137"/>
            <a:ext cx="10965544" cy="923330"/>
          </a:xfrm>
          <a:prstGeom prst="rect">
            <a:avLst/>
          </a:prstGeom>
          <a:noFill/>
        </p:spPr>
        <p:txBody>
          <a:bodyPr wrap="square" rtlCol="0">
            <a:spAutoFit/>
          </a:bodyPr>
          <a:lstStyle/>
          <a:p>
            <a:r>
              <a:rPr lang="en-IN" dirty="0" smtClean="0"/>
              <a:t>3.The Third Work request Is between the Hospital enterprise and the Insurance consultant </a:t>
            </a:r>
            <a:r>
              <a:rPr lang="en-IN" dirty="0" err="1" smtClean="0"/>
              <a:t>enterprise,Whenever</a:t>
            </a:r>
            <a:r>
              <a:rPr lang="en-IN" dirty="0" smtClean="0"/>
              <a:t> a customer visits the hospital after billing the hospital raises a claim request related to policy of customer to the claims department  of the Insurance consultant enterprise ,there it is approved/rejected based on verification done.</a:t>
            </a:r>
            <a:endParaRPr lang="en-IN" dirty="0"/>
          </a:p>
        </p:txBody>
      </p:sp>
      <p:pic>
        <p:nvPicPr>
          <p:cNvPr id="3" name="Picture 2"/>
          <p:cNvPicPr>
            <a:picLocks noChangeAspect="1"/>
          </p:cNvPicPr>
          <p:nvPr/>
        </p:nvPicPr>
        <p:blipFill>
          <a:blip r:embed="rId2"/>
          <a:stretch>
            <a:fillRect/>
          </a:stretch>
        </p:blipFill>
        <p:spPr>
          <a:xfrm>
            <a:off x="1779814" y="2926442"/>
            <a:ext cx="6651970" cy="2342243"/>
          </a:xfrm>
          <a:prstGeom prst="rect">
            <a:avLst/>
          </a:prstGeom>
        </p:spPr>
      </p:pic>
    </p:spTree>
    <p:extLst>
      <p:ext uri="{BB962C8B-B14F-4D97-AF65-F5344CB8AC3E}">
        <p14:creationId xmlns:p14="http://schemas.microsoft.com/office/powerpoint/2010/main" val="163287968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2302</TotalTime>
  <Words>774</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Tw Cen MT</vt:lpstr>
      <vt:lpstr>Wingdings</vt:lpstr>
      <vt:lpstr>Droplet</vt:lpstr>
      <vt:lpstr>INSURANCE CONSULTANT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SATHWIK KALLURI</dc:creator>
  <cp:lastModifiedBy>SATHWIK KALLURI</cp:lastModifiedBy>
  <cp:revision>29</cp:revision>
  <dcterms:created xsi:type="dcterms:W3CDTF">2020-04-19T13:18:17Z</dcterms:created>
  <dcterms:modified xsi:type="dcterms:W3CDTF">2020-04-22T02:18:30Z</dcterms:modified>
</cp:coreProperties>
</file>