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7781AE-DB24-4056-91CF-05850CA78257}"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10876-C737-4C84-B7D5-0CBD096EA665}" type="slidenum">
              <a:rPr lang="en-US" smtClean="0"/>
              <a:t>‹#›</a:t>
            </a:fld>
            <a:endParaRPr lang="en-US"/>
          </a:p>
        </p:txBody>
      </p:sp>
    </p:spTree>
    <p:extLst>
      <p:ext uri="{BB962C8B-B14F-4D97-AF65-F5344CB8AC3E}">
        <p14:creationId xmlns:p14="http://schemas.microsoft.com/office/powerpoint/2010/main" val="388327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7781AE-DB24-4056-91CF-05850CA78257}" type="datetimeFigureOut">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510876-C737-4C84-B7D5-0CBD096EA665}" type="slidenum">
              <a:rPr lang="en-US" smtClean="0"/>
              <a:t>‹#›</a:t>
            </a:fld>
            <a:endParaRPr lang="en-US"/>
          </a:p>
        </p:txBody>
      </p:sp>
    </p:spTree>
    <p:extLst>
      <p:ext uri="{BB962C8B-B14F-4D97-AF65-F5344CB8AC3E}">
        <p14:creationId xmlns:p14="http://schemas.microsoft.com/office/powerpoint/2010/main" val="3609689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B7781AE-DB24-4056-91CF-05850CA78257}"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10876-C737-4C84-B7D5-0CBD096EA665}" type="slidenum">
              <a:rPr lang="en-US" smtClean="0"/>
              <a:t>‹#›</a:t>
            </a:fld>
            <a:endParaRPr lang="en-US"/>
          </a:p>
        </p:txBody>
      </p:sp>
    </p:spTree>
    <p:extLst>
      <p:ext uri="{BB962C8B-B14F-4D97-AF65-F5344CB8AC3E}">
        <p14:creationId xmlns:p14="http://schemas.microsoft.com/office/powerpoint/2010/main" val="412905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B7781AE-DB24-4056-91CF-05850CA78257}"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10876-C737-4C84-B7D5-0CBD096EA66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74758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7781AE-DB24-4056-91CF-05850CA78257}"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10876-C737-4C84-B7D5-0CBD096EA665}" type="slidenum">
              <a:rPr lang="en-US" smtClean="0"/>
              <a:t>‹#›</a:t>
            </a:fld>
            <a:endParaRPr lang="en-US"/>
          </a:p>
        </p:txBody>
      </p:sp>
    </p:spTree>
    <p:extLst>
      <p:ext uri="{BB962C8B-B14F-4D97-AF65-F5344CB8AC3E}">
        <p14:creationId xmlns:p14="http://schemas.microsoft.com/office/powerpoint/2010/main" val="2658463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B7781AE-DB24-4056-91CF-05850CA78257}" type="datetimeFigureOut">
              <a:rPr lang="en-US" smtClean="0"/>
              <a:t>12/19/2020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10876-C737-4C84-B7D5-0CBD096EA665}" type="slidenum">
              <a:rPr lang="en-US" smtClean="0"/>
              <a:t>‹#›</a:t>
            </a:fld>
            <a:endParaRPr lang="en-US"/>
          </a:p>
        </p:txBody>
      </p:sp>
    </p:spTree>
    <p:extLst>
      <p:ext uri="{BB962C8B-B14F-4D97-AF65-F5344CB8AC3E}">
        <p14:creationId xmlns:p14="http://schemas.microsoft.com/office/powerpoint/2010/main" val="3992395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B7781AE-DB24-4056-91CF-05850CA78257}" type="datetimeFigureOut">
              <a:rPr lang="en-US" smtClean="0"/>
              <a:t>12/19/2020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10876-C737-4C84-B7D5-0CBD096EA665}" type="slidenum">
              <a:rPr lang="en-US" smtClean="0"/>
              <a:t>‹#›</a:t>
            </a:fld>
            <a:endParaRPr lang="en-US"/>
          </a:p>
        </p:txBody>
      </p:sp>
    </p:spTree>
    <p:extLst>
      <p:ext uri="{BB962C8B-B14F-4D97-AF65-F5344CB8AC3E}">
        <p14:creationId xmlns:p14="http://schemas.microsoft.com/office/powerpoint/2010/main" val="1280052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781AE-DB24-4056-91CF-05850CA78257}"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10876-C737-4C84-B7D5-0CBD096EA665}" type="slidenum">
              <a:rPr lang="en-US" smtClean="0"/>
              <a:t>‹#›</a:t>
            </a:fld>
            <a:endParaRPr lang="en-US"/>
          </a:p>
        </p:txBody>
      </p:sp>
    </p:spTree>
    <p:extLst>
      <p:ext uri="{BB962C8B-B14F-4D97-AF65-F5344CB8AC3E}">
        <p14:creationId xmlns:p14="http://schemas.microsoft.com/office/powerpoint/2010/main" val="3905187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781AE-DB24-4056-91CF-05850CA78257}"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10876-C737-4C84-B7D5-0CBD096EA665}" type="slidenum">
              <a:rPr lang="en-US" smtClean="0"/>
              <a:t>‹#›</a:t>
            </a:fld>
            <a:endParaRPr lang="en-US"/>
          </a:p>
        </p:txBody>
      </p:sp>
    </p:spTree>
    <p:extLst>
      <p:ext uri="{BB962C8B-B14F-4D97-AF65-F5344CB8AC3E}">
        <p14:creationId xmlns:p14="http://schemas.microsoft.com/office/powerpoint/2010/main" val="1171880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B7781AE-DB24-4056-91CF-05850CA78257}"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10876-C737-4C84-B7D5-0CBD096EA665}" type="slidenum">
              <a:rPr lang="en-US" smtClean="0"/>
              <a:t>‹#›</a:t>
            </a:fld>
            <a:endParaRPr lang="en-US"/>
          </a:p>
        </p:txBody>
      </p:sp>
    </p:spTree>
    <p:extLst>
      <p:ext uri="{BB962C8B-B14F-4D97-AF65-F5344CB8AC3E}">
        <p14:creationId xmlns:p14="http://schemas.microsoft.com/office/powerpoint/2010/main" val="3207728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7781AE-DB24-4056-91CF-05850CA78257}"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10876-C737-4C84-B7D5-0CBD096EA665}" type="slidenum">
              <a:rPr lang="en-US" smtClean="0"/>
              <a:t>‹#›</a:t>
            </a:fld>
            <a:endParaRPr lang="en-US"/>
          </a:p>
        </p:txBody>
      </p:sp>
    </p:spTree>
    <p:extLst>
      <p:ext uri="{BB962C8B-B14F-4D97-AF65-F5344CB8AC3E}">
        <p14:creationId xmlns:p14="http://schemas.microsoft.com/office/powerpoint/2010/main" val="3519839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7781AE-DB24-4056-91CF-05850CA78257}" type="datetimeFigureOut">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510876-C737-4C84-B7D5-0CBD096EA665}" type="slidenum">
              <a:rPr lang="en-US" smtClean="0"/>
              <a:t>‹#›</a:t>
            </a:fld>
            <a:endParaRPr lang="en-US"/>
          </a:p>
        </p:txBody>
      </p:sp>
    </p:spTree>
    <p:extLst>
      <p:ext uri="{BB962C8B-B14F-4D97-AF65-F5344CB8AC3E}">
        <p14:creationId xmlns:p14="http://schemas.microsoft.com/office/powerpoint/2010/main" val="3605051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7781AE-DB24-4056-91CF-05850CA78257}" type="datetimeFigureOut">
              <a:rPr lang="en-US" smtClean="0"/>
              <a:t>12/19/2020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510876-C737-4C84-B7D5-0CBD096EA665}" type="slidenum">
              <a:rPr lang="en-US" smtClean="0"/>
              <a:t>‹#›</a:t>
            </a:fld>
            <a:endParaRPr lang="en-US"/>
          </a:p>
        </p:txBody>
      </p:sp>
    </p:spTree>
    <p:extLst>
      <p:ext uri="{BB962C8B-B14F-4D97-AF65-F5344CB8AC3E}">
        <p14:creationId xmlns:p14="http://schemas.microsoft.com/office/powerpoint/2010/main" val="3574597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B7781AE-DB24-4056-91CF-05850CA78257}" type="datetimeFigureOut">
              <a:rPr lang="en-US" smtClean="0"/>
              <a:t>12/19/2020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7510876-C737-4C84-B7D5-0CBD096EA665}" type="slidenum">
              <a:rPr lang="en-US" smtClean="0"/>
              <a:t>‹#›</a:t>
            </a:fld>
            <a:endParaRPr lang="en-US"/>
          </a:p>
        </p:txBody>
      </p:sp>
    </p:spTree>
    <p:extLst>
      <p:ext uri="{BB962C8B-B14F-4D97-AF65-F5344CB8AC3E}">
        <p14:creationId xmlns:p14="http://schemas.microsoft.com/office/powerpoint/2010/main" val="4241549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B7781AE-DB24-4056-91CF-05850CA78257}" type="datetimeFigureOut">
              <a:rPr lang="en-US" smtClean="0"/>
              <a:t>12/19/2020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7510876-C737-4C84-B7D5-0CBD096EA665}" type="slidenum">
              <a:rPr lang="en-US" smtClean="0"/>
              <a:t>‹#›</a:t>
            </a:fld>
            <a:endParaRPr lang="en-US"/>
          </a:p>
        </p:txBody>
      </p:sp>
    </p:spTree>
    <p:extLst>
      <p:ext uri="{BB962C8B-B14F-4D97-AF65-F5344CB8AC3E}">
        <p14:creationId xmlns:p14="http://schemas.microsoft.com/office/powerpoint/2010/main" val="750966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B7781AE-DB24-4056-91CF-05850CA78257}" type="datetimeFigureOut">
              <a:rPr lang="en-US" smtClean="0"/>
              <a:t>12/19/2020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7510876-C737-4C84-B7D5-0CBD096EA665}" type="slidenum">
              <a:rPr lang="en-US" smtClean="0"/>
              <a:t>‹#›</a:t>
            </a:fld>
            <a:endParaRPr lang="en-US"/>
          </a:p>
        </p:txBody>
      </p:sp>
    </p:spTree>
    <p:extLst>
      <p:ext uri="{BB962C8B-B14F-4D97-AF65-F5344CB8AC3E}">
        <p14:creationId xmlns:p14="http://schemas.microsoft.com/office/powerpoint/2010/main" val="1980349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7781AE-DB24-4056-91CF-05850CA78257}" type="datetimeFigureOut">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510876-C737-4C84-B7D5-0CBD096EA665}" type="slidenum">
              <a:rPr lang="en-US" smtClean="0"/>
              <a:t>‹#›</a:t>
            </a:fld>
            <a:endParaRPr lang="en-US"/>
          </a:p>
        </p:txBody>
      </p:sp>
    </p:spTree>
    <p:extLst>
      <p:ext uri="{BB962C8B-B14F-4D97-AF65-F5344CB8AC3E}">
        <p14:creationId xmlns:p14="http://schemas.microsoft.com/office/powerpoint/2010/main" val="237807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B7781AE-DB24-4056-91CF-05850CA78257}" type="datetimeFigureOut">
              <a:rPr lang="en-US" smtClean="0"/>
              <a:t>12/19/2020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7510876-C737-4C84-B7D5-0CBD096EA665}" type="slidenum">
              <a:rPr lang="en-US" smtClean="0"/>
              <a:t>‹#›</a:t>
            </a:fld>
            <a:endParaRPr lang="en-US"/>
          </a:p>
        </p:txBody>
      </p:sp>
    </p:spTree>
    <p:extLst>
      <p:ext uri="{BB962C8B-B14F-4D97-AF65-F5344CB8AC3E}">
        <p14:creationId xmlns:p14="http://schemas.microsoft.com/office/powerpoint/2010/main" val="8434111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12" name="Freeform: Shape 11">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D0AD45E2-4BCE-4DF9-940C-1CC7B3A431FE}"/>
              </a:ext>
            </a:extLst>
          </p:cNvPr>
          <p:cNvSpPr>
            <a:spLocks noGrp="1"/>
          </p:cNvSpPr>
          <p:nvPr>
            <p:ph type="subTitle" idx="1"/>
          </p:nvPr>
        </p:nvSpPr>
        <p:spPr>
          <a:xfrm>
            <a:off x="1154955" y="4777380"/>
            <a:ext cx="6974911" cy="861420"/>
          </a:xfrm>
        </p:spPr>
        <p:txBody>
          <a:bodyPr>
            <a:normAutofit/>
          </a:bodyPr>
          <a:lstStyle/>
          <a:p>
            <a:pPr>
              <a:lnSpc>
                <a:spcPct val="90000"/>
              </a:lnSpc>
            </a:pPr>
            <a:endParaRPr lang="en-US" sz="1100">
              <a:solidFill>
                <a:schemeClr val="tx1">
                  <a:lumMod val="85000"/>
                  <a:lumOff val="15000"/>
                </a:schemeClr>
              </a:solidFill>
            </a:endParaRPr>
          </a:p>
          <a:p>
            <a:pPr>
              <a:lnSpc>
                <a:spcPct val="90000"/>
              </a:lnSpc>
            </a:pPr>
            <a:endParaRPr lang="en-US" sz="1100">
              <a:solidFill>
                <a:schemeClr val="tx1">
                  <a:lumMod val="85000"/>
                  <a:lumOff val="15000"/>
                </a:schemeClr>
              </a:solidFill>
            </a:endParaRPr>
          </a:p>
          <a:p>
            <a:pPr>
              <a:lnSpc>
                <a:spcPct val="90000"/>
              </a:lnSpc>
            </a:pPr>
            <a:r>
              <a:rPr lang="en-US" sz="1100">
                <a:solidFill>
                  <a:schemeClr val="tx1">
                    <a:lumMod val="85000"/>
                    <a:lumOff val="15000"/>
                  </a:schemeClr>
                </a:solidFill>
              </a:rPr>
              <a:t>Let’s live fear free</a:t>
            </a:r>
          </a:p>
        </p:txBody>
      </p:sp>
      <p:sp>
        <p:nvSpPr>
          <p:cNvPr id="2" name="Title 1">
            <a:extLst>
              <a:ext uri="{FF2B5EF4-FFF2-40B4-BE49-F238E27FC236}">
                <a16:creationId xmlns:a16="http://schemas.microsoft.com/office/drawing/2014/main" id="{CB2A25E1-E725-4F28-B3F7-DCA3A270B36A}"/>
              </a:ext>
            </a:extLst>
          </p:cNvPr>
          <p:cNvSpPr>
            <a:spLocks noGrp="1"/>
          </p:cNvSpPr>
          <p:nvPr>
            <p:ph type="ctrTitle"/>
          </p:nvPr>
        </p:nvSpPr>
        <p:spPr>
          <a:xfrm>
            <a:off x="1154955" y="1447800"/>
            <a:ext cx="6974915" cy="3329581"/>
          </a:xfrm>
        </p:spPr>
        <p:txBody>
          <a:bodyPr>
            <a:normAutofit/>
          </a:bodyPr>
          <a:lstStyle/>
          <a:p>
            <a:pPr>
              <a:lnSpc>
                <a:spcPct val="90000"/>
              </a:lnSpc>
            </a:pPr>
            <a:r>
              <a:rPr lang="en-US" sz="6100"/>
              <a:t>Covid-19 Vaccine Distribution System </a:t>
            </a:r>
          </a:p>
        </p:txBody>
      </p:sp>
      <p:sp>
        <p:nvSpPr>
          <p:cNvPr id="14" name="Rectangle 13">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8746194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38004A-ED42-4EDE-A6A9-184FA080F07F}"/>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3800" b="0" i="0" kern="1200">
                <a:solidFill>
                  <a:srgbClr val="EBEBEB"/>
                </a:solidFill>
                <a:latin typeface="+mj-lt"/>
                <a:ea typeface="+mj-ea"/>
                <a:cs typeface="+mj-cs"/>
              </a:rPr>
              <a:t>Book Appointment </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E64AD8E0-84A8-4A65-91C9-B68C2489AB24}"/>
              </a:ext>
            </a:extLst>
          </p:cNvPr>
          <p:cNvPicPr>
            <a:picLocks noGrp="1" noChangeAspect="1"/>
          </p:cNvPicPr>
          <p:nvPr>
            <p:ph idx="1"/>
          </p:nvPr>
        </p:nvPicPr>
        <p:blipFill>
          <a:blip r:embed="rId6"/>
          <a:stretch>
            <a:fillRect/>
          </a:stretch>
        </p:blipFill>
        <p:spPr>
          <a:xfrm>
            <a:off x="2423414" y="647698"/>
            <a:ext cx="2711542" cy="5562139"/>
          </a:xfrm>
          <a:prstGeom prst="rect">
            <a:avLst/>
          </a:prstGeom>
          <a:effectLst/>
        </p:spPr>
      </p:pic>
    </p:spTree>
    <p:extLst>
      <p:ext uri="{BB962C8B-B14F-4D97-AF65-F5344CB8AC3E}">
        <p14:creationId xmlns:p14="http://schemas.microsoft.com/office/powerpoint/2010/main" val="112801603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91C08F-1C2F-43AC-8A48-7F46D8EBA5C7}"/>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3800" b="0" i="0" kern="1200">
                <a:solidFill>
                  <a:srgbClr val="EBEBEB"/>
                </a:solidFill>
                <a:latin typeface="+mj-lt"/>
                <a:ea typeface="+mj-ea"/>
                <a:cs typeface="+mj-cs"/>
              </a:rPr>
              <a:t>Booking  Confirmation </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9F2D014E-FB13-49D9-B8E0-5F77403848CA}"/>
              </a:ext>
            </a:extLst>
          </p:cNvPr>
          <p:cNvPicPr>
            <a:picLocks noGrp="1" noChangeAspect="1"/>
          </p:cNvPicPr>
          <p:nvPr>
            <p:ph idx="1"/>
          </p:nvPr>
        </p:nvPicPr>
        <p:blipFill>
          <a:blip r:embed="rId6"/>
          <a:stretch>
            <a:fillRect/>
          </a:stretch>
        </p:blipFill>
        <p:spPr>
          <a:xfrm>
            <a:off x="2499893" y="647698"/>
            <a:ext cx="2558584" cy="5562139"/>
          </a:xfrm>
          <a:prstGeom prst="rect">
            <a:avLst/>
          </a:prstGeom>
          <a:effectLst/>
        </p:spPr>
      </p:pic>
    </p:spTree>
    <p:extLst>
      <p:ext uri="{BB962C8B-B14F-4D97-AF65-F5344CB8AC3E}">
        <p14:creationId xmlns:p14="http://schemas.microsoft.com/office/powerpoint/2010/main" val="258497719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0"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1"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2"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3"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4"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1B6F7A-5365-4F7B-B533-236746FC4E15}"/>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a:solidFill>
                  <a:srgbClr val="EBEBEB"/>
                </a:solidFill>
                <a:latin typeface="+mj-lt"/>
                <a:ea typeface="+mj-ea"/>
                <a:cs typeface="+mj-cs"/>
              </a:rPr>
              <a:t>Provider Menu</a:t>
            </a:r>
          </a:p>
        </p:txBody>
      </p:sp>
      <p:sp>
        <p:nvSpPr>
          <p:cNvPr id="36"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7"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F0F0587A-0EFC-4565-AA86-33D409EB8C69}"/>
              </a:ext>
            </a:extLst>
          </p:cNvPr>
          <p:cNvPicPr>
            <a:picLocks noGrp="1" noChangeAspect="1"/>
          </p:cNvPicPr>
          <p:nvPr>
            <p:ph idx="1"/>
          </p:nvPr>
        </p:nvPicPr>
        <p:blipFill>
          <a:blip r:embed="rId6"/>
          <a:stretch>
            <a:fillRect/>
          </a:stretch>
        </p:blipFill>
        <p:spPr>
          <a:xfrm>
            <a:off x="2357425" y="533861"/>
            <a:ext cx="2419529" cy="5562139"/>
          </a:xfrm>
          <a:prstGeom prst="rect">
            <a:avLst/>
          </a:prstGeom>
          <a:effectLst/>
        </p:spPr>
      </p:pic>
    </p:spTree>
    <p:extLst>
      <p:ext uri="{BB962C8B-B14F-4D97-AF65-F5344CB8AC3E}">
        <p14:creationId xmlns:p14="http://schemas.microsoft.com/office/powerpoint/2010/main" val="422642714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68DB0-6DD7-4F09-9465-13868E0228A3}"/>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a:solidFill>
                  <a:srgbClr val="EBEBEB"/>
                </a:solidFill>
                <a:latin typeface="+mj-lt"/>
                <a:ea typeface="+mj-ea"/>
                <a:cs typeface="+mj-cs"/>
              </a:rPr>
              <a:t>Provider Account</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CB370AC8-C7CA-4C2E-A6C7-6FC89AB1AD53}"/>
              </a:ext>
            </a:extLst>
          </p:cNvPr>
          <p:cNvPicPr>
            <a:picLocks noGrp="1" noChangeAspect="1"/>
          </p:cNvPicPr>
          <p:nvPr>
            <p:ph idx="1"/>
          </p:nvPr>
        </p:nvPicPr>
        <p:blipFill>
          <a:blip r:embed="rId6"/>
          <a:stretch>
            <a:fillRect/>
          </a:stretch>
        </p:blipFill>
        <p:spPr>
          <a:xfrm>
            <a:off x="2541609" y="647698"/>
            <a:ext cx="2475152" cy="5562139"/>
          </a:xfrm>
          <a:prstGeom prst="rect">
            <a:avLst/>
          </a:prstGeom>
          <a:effectLst/>
        </p:spPr>
      </p:pic>
    </p:spTree>
    <p:extLst>
      <p:ext uri="{BB962C8B-B14F-4D97-AF65-F5344CB8AC3E}">
        <p14:creationId xmlns:p14="http://schemas.microsoft.com/office/powerpoint/2010/main" val="3017093541"/>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4153E8-523A-4492-806D-20B651191767}"/>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a:solidFill>
                  <a:srgbClr val="EBEBEB"/>
                </a:solidFill>
                <a:latin typeface="+mj-lt"/>
                <a:ea typeface="+mj-ea"/>
                <a:cs typeface="+mj-cs"/>
              </a:rPr>
              <a:t>Inventory item request</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63039F9B-555A-4E23-8414-367796646528}"/>
              </a:ext>
            </a:extLst>
          </p:cNvPr>
          <p:cNvPicPr>
            <a:picLocks noGrp="1" noChangeAspect="1"/>
          </p:cNvPicPr>
          <p:nvPr>
            <p:ph idx="1"/>
          </p:nvPr>
        </p:nvPicPr>
        <p:blipFill>
          <a:blip r:embed="rId6"/>
          <a:stretch>
            <a:fillRect/>
          </a:stretch>
        </p:blipFill>
        <p:spPr>
          <a:xfrm>
            <a:off x="2569420" y="647698"/>
            <a:ext cx="2419529" cy="5562139"/>
          </a:xfrm>
          <a:prstGeom prst="rect">
            <a:avLst/>
          </a:prstGeom>
          <a:effectLst/>
        </p:spPr>
      </p:pic>
    </p:spTree>
    <p:extLst>
      <p:ext uri="{BB962C8B-B14F-4D97-AF65-F5344CB8AC3E}">
        <p14:creationId xmlns:p14="http://schemas.microsoft.com/office/powerpoint/2010/main" val="1022436537"/>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1B41F1-CF64-4B39-864B-67D63B21F591}"/>
              </a:ext>
            </a:extLst>
          </p:cNvPr>
          <p:cNvSpPr>
            <a:spLocks noGrp="1"/>
          </p:cNvSpPr>
          <p:nvPr>
            <p:ph type="title"/>
          </p:nvPr>
        </p:nvSpPr>
        <p:spPr>
          <a:xfrm>
            <a:off x="7385967" y="1325880"/>
            <a:ext cx="4158334" cy="3066507"/>
          </a:xfrm>
        </p:spPr>
        <p:txBody>
          <a:bodyPr vert="horz" lIns="91440" tIns="45720" rIns="91440" bIns="45720" rtlCol="0" anchor="b">
            <a:normAutofit/>
          </a:bodyPr>
          <a:lstStyle/>
          <a:p>
            <a:r>
              <a:rPr lang="en-US" sz="5400" b="0" i="0" kern="1200">
                <a:solidFill>
                  <a:srgbClr val="EBEBEB"/>
                </a:solidFill>
                <a:latin typeface="+mj-lt"/>
                <a:ea typeface="+mj-ea"/>
                <a:cs typeface="+mj-cs"/>
              </a:rPr>
              <a:t>Check Inventory </a:t>
            </a:r>
          </a:p>
        </p:txBody>
      </p:sp>
      <p:sp>
        <p:nvSpPr>
          <p:cNvPr id="23"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964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D8B22DE2-C518-4F77-BE90-E1B6B1909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68960" y="-68960"/>
            <a:ext cx="6858001" cy="6995918"/>
          </a:xfrm>
          <a:custGeom>
            <a:avLst/>
            <a:gdLst>
              <a:gd name="connsiteX0" fmla="*/ 6858001 w 6858001"/>
              <a:gd name="connsiteY0" fmla="*/ 1344715 h 6995918"/>
              <a:gd name="connsiteX1" fmla="*/ 6858001 w 6858001"/>
              <a:gd name="connsiteY1" fmla="*/ 1177 h 6995918"/>
              <a:gd name="connsiteX2" fmla="*/ 6702324 w 6858001"/>
              <a:gd name="connsiteY2" fmla="*/ 26222 h 6995918"/>
              <a:gd name="connsiteX3" fmla="*/ 6547333 w 6858001"/>
              <a:gd name="connsiteY3" fmla="*/ 50091 h 6995918"/>
              <a:gd name="connsiteX4" fmla="*/ 6391657 w 6858001"/>
              <a:gd name="connsiteY4" fmla="*/ 73455 h 6995918"/>
              <a:gd name="connsiteX5" fmla="*/ 6235294 w 6858001"/>
              <a:gd name="connsiteY5" fmla="*/ 93458 h 6995918"/>
              <a:gd name="connsiteX6" fmla="*/ 6079618 w 6858001"/>
              <a:gd name="connsiteY6" fmla="*/ 113629 h 6995918"/>
              <a:gd name="connsiteX7" fmla="*/ 5923255 w 6858001"/>
              <a:gd name="connsiteY7" fmla="*/ 132455 h 6995918"/>
              <a:gd name="connsiteX8" fmla="*/ 5768950 w 6858001"/>
              <a:gd name="connsiteY8" fmla="*/ 148591 h 6995918"/>
              <a:gd name="connsiteX9" fmla="*/ 5612588 w 6858001"/>
              <a:gd name="connsiteY9" fmla="*/ 163887 h 6995918"/>
              <a:gd name="connsiteX10" fmla="*/ 5456911 w 6858001"/>
              <a:gd name="connsiteY10" fmla="*/ 177839 h 6995918"/>
              <a:gd name="connsiteX11" fmla="*/ 5303978 w 6858001"/>
              <a:gd name="connsiteY11" fmla="*/ 189941 h 6995918"/>
              <a:gd name="connsiteX12" fmla="*/ 5148987 w 6858001"/>
              <a:gd name="connsiteY12" fmla="*/ 202044 h 6995918"/>
              <a:gd name="connsiteX13" fmla="*/ 4996054 w 6858001"/>
              <a:gd name="connsiteY13" fmla="*/ 212129 h 6995918"/>
              <a:gd name="connsiteX14" fmla="*/ 4843120 w 6858001"/>
              <a:gd name="connsiteY14" fmla="*/ 220029 h 6995918"/>
              <a:gd name="connsiteX15" fmla="*/ 4690873 w 6858001"/>
              <a:gd name="connsiteY15" fmla="*/ 228266 h 6995918"/>
              <a:gd name="connsiteX16" fmla="*/ 4539997 w 6858001"/>
              <a:gd name="connsiteY16" fmla="*/ 235157 h 6995918"/>
              <a:gd name="connsiteX17" fmla="*/ 4390492 w 6858001"/>
              <a:gd name="connsiteY17" fmla="*/ 240032 h 6995918"/>
              <a:gd name="connsiteX18" fmla="*/ 4240988 w 6858001"/>
              <a:gd name="connsiteY18" fmla="*/ 244234 h 6995918"/>
              <a:gd name="connsiteX19" fmla="*/ 4092855 w 6858001"/>
              <a:gd name="connsiteY19" fmla="*/ 248268 h 6995918"/>
              <a:gd name="connsiteX20" fmla="*/ 3946780 w 6858001"/>
              <a:gd name="connsiteY20" fmla="*/ 250117 h 6995918"/>
              <a:gd name="connsiteX21" fmla="*/ 3800704 w 6858001"/>
              <a:gd name="connsiteY21" fmla="*/ 252134 h 6995918"/>
              <a:gd name="connsiteX22" fmla="*/ 3656686 w 6858001"/>
              <a:gd name="connsiteY22" fmla="*/ 253143 h 6995918"/>
              <a:gd name="connsiteX23" fmla="*/ 3514040 w 6858001"/>
              <a:gd name="connsiteY23" fmla="*/ 252134 h 6995918"/>
              <a:gd name="connsiteX24" fmla="*/ 3372765 w 6858001"/>
              <a:gd name="connsiteY24" fmla="*/ 252134 h 6995918"/>
              <a:gd name="connsiteX25" fmla="*/ 3232862 w 6858001"/>
              <a:gd name="connsiteY25" fmla="*/ 250117 h 6995918"/>
              <a:gd name="connsiteX26" fmla="*/ 3095702 w 6858001"/>
              <a:gd name="connsiteY26" fmla="*/ 247092 h 6995918"/>
              <a:gd name="connsiteX27" fmla="*/ 2959914 w 6858001"/>
              <a:gd name="connsiteY27" fmla="*/ 244234 h 6995918"/>
              <a:gd name="connsiteX28" fmla="*/ 2826868 w 6858001"/>
              <a:gd name="connsiteY28" fmla="*/ 241040 h 6995918"/>
              <a:gd name="connsiteX29" fmla="*/ 2694509 w 6858001"/>
              <a:gd name="connsiteY29" fmla="*/ 236166 h 6995918"/>
              <a:gd name="connsiteX30" fmla="*/ 2564208 w 6858001"/>
              <a:gd name="connsiteY30" fmla="*/ 230955 h 6995918"/>
              <a:gd name="connsiteX31" fmla="*/ 2436649 w 6858001"/>
              <a:gd name="connsiteY31" fmla="*/ 226249 h 6995918"/>
              <a:gd name="connsiteX32" fmla="*/ 2187703 w 6858001"/>
              <a:gd name="connsiteY32" fmla="*/ 212969 h 6995918"/>
              <a:gd name="connsiteX33" fmla="*/ 1949045 w 6858001"/>
              <a:gd name="connsiteY33" fmla="*/ 198850 h 6995918"/>
              <a:gd name="connsiteX34" fmla="*/ 1719988 w 6858001"/>
              <a:gd name="connsiteY34" fmla="*/ 184058 h 6995918"/>
              <a:gd name="connsiteX35" fmla="*/ 1503275 w 6858001"/>
              <a:gd name="connsiteY35" fmla="*/ 167753 h 6995918"/>
              <a:gd name="connsiteX36" fmla="*/ 1296163 w 6858001"/>
              <a:gd name="connsiteY36" fmla="*/ 150776 h 6995918"/>
              <a:gd name="connsiteX37" fmla="*/ 1104139 w 6858001"/>
              <a:gd name="connsiteY37" fmla="*/ 132455 h 6995918"/>
              <a:gd name="connsiteX38" fmla="*/ 923774 w 6858001"/>
              <a:gd name="connsiteY38" fmla="*/ 114469 h 6995918"/>
              <a:gd name="connsiteX39" fmla="*/ 757810 w 6858001"/>
              <a:gd name="connsiteY39" fmla="*/ 96484 h 6995918"/>
              <a:gd name="connsiteX40" fmla="*/ 605563 w 6858001"/>
              <a:gd name="connsiteY40" fmla="*/ 79507 h 6995918"/>
              <a:gd name="connsiteX41" fmla="*/ 470460 w 6858001"/>
              <a:gd name="connsiteY41" fmla="*/ 63370 h 6995918"/>
              <a:gd name="connsiteX42" fmla="*/ 348388 w 6858001"/>
              <a:gd name="connsiteY42" fmla="*/ 48074 h 6995918"/>
              <a:gd name="connsiteX43" fmla="*/ 245518 w 6858001"/>
              <a:gd name="connsiteY43" fmla="*/ 35299 h 6995918"/>
              <a:gd name="connsiteX44" fmla="*/ 159107 w 6858001"/>
              <a:gd name="connsiteY44" fmla="*/ 23197 h 6995918"/>
              <a:gd name="connsiteX45" fmla="*/ 40463 w 6858001"/>
              <a:gd name="connsiteY45" fmla="*/ 5883 h 6995918"/>
              <a:gd name="connsiteX46" fmla="*/ 1 w 6858001"/>
              <a:gd name="connsiteY46" fmla="*/ 0 h 6995918"/>
              <a:gd name="connsiteX47" fmla="*/ 1 w 6858001"/>
              <a:gd name="connsiteY47" fmla="*/ 905354 h 6995918"/>
              <a:gd name="connsiteX48" fmla="*/ 0 w 6858001"/>
              <a:gd name="connsiteY48" fmla="*/ 905354 h 6995918"/>
              <a:gd name="connsiteX49" fmla="*/ 0 w 6858001"/>
              <a:gd name="connsiteY49" fmla="*/ 6995918 h 6995918"/>
              <a:gd name="connsiteX50" fmla="*/ 6858000 w 6858001"/>
              <a:gd name="connsiteY50" fmla="*/ 6995918 h 6995918"/>
              <a:gd name="connsiteX51" fmla="*/ 6858000 w 6858001"/>
              <a:gd name="connsiteY51" fmla="*/ 1344715 h 6995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95918">
                <a:moveTo>
                  <a:pt x="6858001" y="1344715"/>
                </a:moveTo>
                <a:lnTo>
                  <a:pt x="6858001" y="1177"/>
                </a:lnTo>
                <a:lnTo>
                  <a:pt x="6702324" y="26222"/>
                </a:lnTo>
                <a:lnTo>
                  <a:pt x="6547333" y="50091"/>
                </a:lnTo>
                <a:lnTo>
                  <a:pt x="6391657" y="73455"/>
                </a:lnTo>
                <a:lnTo>
                  <a:pt x="6235294" y="93458"/>
                </a:lnTo>
                <a:lnTo>
                  <a:pt x="6079618" y="113629"/>
                </a:lnTo>
                <a:lnTo>
                  <a:pt x="5923255" y="132455"/>
                </a:lnTo>
                <a:lnTo>
                  <a:pt x="5768950" y="148591"/>
                </a:lnTo>
                <a:lnTo>
                  <a:pt x="5612588" y="163887"/>
                </a:lnTo>
                <a:lnTo>
                  <a:pt x="5456911" y="177839"/>
                </a:lnTo>
                <a:lnTo>
                  <a:pt x="5303978" y="189941"/>
                </a:lnTo>
                <a:lnTo>
                  <a:pt x="5148987" y="202044"/>
                </a:lnTo>
                <a:lnTo>
                  <a:pt x="4996054" y="212129"/>
                </a:lnTo>
                <a:lnTo>
                  <a:pt x="4843120" y="220029"/>
                </a:lnTo>
                <a:lnTo>
                  <a:pt x="4690873" y="228266"/>
                </a:lnTo>
                <a:lnTo>
                  <a:pt x="4539997" y="235157"/>
                </a:lnTo>
                <a:lnTo>
                  <a:pt x="4390492" y="240032"/>
                </a:lnTo>
                <a:lnTo>
                  <a:pt x="4240988" y="244234"/>
                </a:lnTo>
                <a:lnTo>
                  <a:pt x="4092855" y="248268"/>
                </a:lnTo>
                <a:lnTo>
                  <a:pt x="3946780" y="250117"/>
                </a:lnTo>
                <a:lnTo>
                  <a:pt x="3800704" y="252134"/>
                </a:lnTo>
                <a:lnTo>
                  <a:pt x="3656686" y="253143"/>
                </a:lnTo>
                <a:lnTo>
                  <a:pt x="3514040" y="252134"/>
                </a:lnTo>
                <a:lnTo>
                  <a:pt x="3372765" y="252134"/>
                </a:lnTo>
                <a:lnTo>
                  <a:pt x="3232862" y="250117"/>
                </a:lnTo>
                <a:lnTo>
                  <a:pt x="3095702" y="247092"/>
                </a:lnTo>
                <a:lnTo>
                  <a:pt x="2959914" y="244234"/>
                </a:lnTo>
                <a:lnTo>
                  <a:pt x="2826868" y="241040"/>
                </a:lnTo>
                <a:lnTo>
                  <a:pt x="2694509" y="236166"/>
                </a:lnTo>
                <a:lnTo>
                  <a:pt x="2564208" y="230955"/>
                </a:lnTo>
                <a:lnTo>
                  <a:pt x="2436649" y="226249"/>
                </a:lnTo>
                <a:lnTo>
                  <a:pt x="2187703" y="212969"/>
                </a:lnTo>
                <a:lnTo>
                  <a:pt x="1949045" y="198850"/>
                </a:lnTo>
                <a:lnTo>
                  <a:pt x="1719988" y="184058"/>
                </a:lnTo>
                <a:lnTo>
                  <a:pt x="1503275" y="167753"/>
                </a:lnTo>
                <a:lnTo>
                  <a:pt x="1296163" y="150776"/>
                </a:lnTo>
                <a:lnTo>
                  <a:pt x="1104139" y="132455"/>
                </a:lnTo>
                <a:lnTo>
                  <a:pt x="923774" y="114469"/>
                </a:lnTo>
                <a:lnTo>
                  <a:pt x="757810" y="96484"/>
                </a:lnTo>
                <a:lnTo>
                  <a:pt x="605563" y="79507"/>
                </a:lnTo>
                <a:lnTo>
                  <a:pt x="470460" y="63370"/>
                </a:lnTo>
                <a:lnTo>
                  <a:pt x="348388" y="48074"/>
                </a:lnTo>
                <a:lnTo>
                  <a:pt x="245518" y="35299"/>
                </a:lnTo>
                <a:lnTo>
                  <a:pt x="159107" y="23197"/>
                </a:lnTo>
                <a:lnTo>
                  <a:pt x="40463" y="5883"/>
                </a:lnTo>
                <a:lnTo>
                  <a:pt x="1" y="0"/>
                </a:lnTo>
                <a:lnTo>
                  <a:pt x="1" y="905354"/>
                </a:lnTo>
                <a:lnTo>
                  <a:pt x="0" y="905354"/>
                </a:lnTo>
                <a:lnTo>
                  <a:pt x="0" y="6995918"/>
                </a:lnTo>
                <a:lnTo>
                  <a:pt x="6858000" y="6995918"/>
                </a:lnTo>
                <a:lnTo>
                  <a:pt x="6858000" y="1344715"/>
                </a:lnTo>
                <a:close/>
              </a:path>
            </a:pathLst>
          </a:custGeom>
          <a:ln>
            <a:noFill/>
          </a:ln>
        </p:spPr>
      </p:sp>
      <p:sp>
        <p:nvSpPr>
          <p:cNvPr id="27" name="Rectangle 26">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C8A6BCDC-88C9-4CA8-9382-238377669D82}"/>
              </a:ext>
            </a:extLst>
          </p:cNvPr>
          <p:cNvPicPr>
            <a:picLocks noGrp="1" noChangeAspect="1"/>
          </p:cNvPicPr>
          <p:nvPr>
            <p:ph idx="1"/>
          </p:nvPr>
        </p:nvPicPr>
        <p:blipFill>
          <a:blip r:embed="rId6"/>
          <a:stretch>
            <a:fillRect/>
          </a:stretch>
        </p:blipFill>
        <p:spPr>
          <a:xfrm>
            <a:off x="2096793" y="647698"/>
            <a:ext cx="2544678" cy="5562139"/>
          </a:xfrm>
          <a:prstGeom prst="rect">
            <a:avLst/>
          </a:prstGeom>
          <a:effectLst/>
        </p:spPr>
      </p:pic>
    </p:spTree>
    <p:extLst>
      <p:ext uri="{BB962C8B-B14F-4D97-AF65-F5344CB8AC3E}">
        <p14:creationId xmlns:p14="http://schemas.microsoft.com/office/powerpoint/2010/main" val="68991751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713CF5-EFA0-4AE2-9272-93EA7B73F599}"/>
              </a:ext>
            </a:extLst>
          </p:cNvPr>
          <p:cNvSpPr>
            <a:spLocks noGrp="1"/>
          </p:cNvSpPr>
          <p:nvPr>
            <p:ph type="title"/>
          </p:nvPr>
        </p:nvSpPr>
        <p:spPr>
          <a:xfrm>
            <a:off x="7385967" y="1325880"/>
            <a:ext cx="4158334" cy="3066507"/>
          </a:xfrm>
        </p:spPr>
        <p:txBody>
          <a:bodyPr vert="horz" lIns="91440" tIns="45720" rIns="91440" bIns="45720" rtlCol="0" anchor="b">
            <a:normAutofit/>
          </a:bodyPr>
          <a:lstStyle/>
          <a:p>
            <a:r>
              <a:rPr lang="en-US" b="0" i="0" kern="1200">
                <a:solidFill>
                  <a:srgbClr val="EBEBEB"/>
                </a:solidFill>
                <a:latin typeface="+mj-lt"/>
                <a:ea typeface="+mj-ea"/>
                <a:cs typeface="+mj-cs"/>
              </a:rPr>
              <a:t>Upcoming Appointments </a:t>
            </a:r>
          </a:p>
        </p:txBody>
      </p:sp>
      <p:sp>
        <p:nvSpPr>
          <p:cNvPr id="23"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964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D8B22DE2-C518-4F77-BE90-E1B6B1909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68960" y="-68960"/>
            <a:ext cx="6858001" cy="6995918"/>
          </a:xfrm>
          <a:custGeom>
            <a:avLst/>
            <a:gdLst>
              <a:gd name="connsiteX0" fmla="*/ 6858001 w 6858001"/>
              <a:gd name="connsiteY0" fmla="*/ 1344715 h 6995918"/>
              <a:gd name="connsiteX1" fmla="*/ 6858001 w 6858001"/>
              <a:gd name="connsiteY1" fmla="*/ 1177 h 6995918"/>
              <a:gd name="connsiteX2" fmla="*/ 6702324 w 6858001"/>
              <a:gd name="connsiteY2" fmla="*/ 26222 h 6995918"/>
              <a:gd name="connsiteX3" fmla="*/ 6547333 w 6858001"/>
              <a:gd name="connsiteY3" fmla="*/ 50091 h 6995918"/>
              <a:gd name="connsiteX4" fmla="*/ 6391657 w 6858001"/>
              <a:gd name="connsiteY4" fmla="*/ 73455 h 6995918"/>
              <a:gd name="connsiteX5" fmla="*/ 6235294 w 6858001"/>
              <a:gd name="connsiteY5" fmla="*/ 93458 h 6995918"/>
              <a:gd name="connsiteX6" fmla="*/ 6079618 w 6858001"/>
              <a:gd name="connsiteY6" fmla="*/ 113629 h 6995918"/>
              <a:gd name="connsiteX7" fmla="*/ 5923255 w 6858001"/>
              <a:gd name="connsiteY7" fmla="*/ 132455 h 6995918"/>
              <a:gd name="connsiteX8" fmla="*/ 5768950 w 6858001"/>
              <a:gd name="connsiteY8" fmla="*/ 148591 h 6995918"/>
              <a:gd name="connsiteX9" fmla="*/ 5612588 w 6858001"/>
              <a:gd name="connsiteY9" fmla="*/ 163887 h 6995918"/>
              <a:gd name="connsiteX10" fmla="*/ 5456911 w 6858001"/>
              <a:gd name="connsiteY10" fmla="*/ 177839 h 6995918"/>
              <a:gd name="connsiteX11" fmla="*/ 5303978 w 6858001"/>
              <a:gd name="connsiteY11" fmla="*/ 189941 h 6995918"/>
              <a:gd name="connsiteX12" fmla="*/ 5148987 w 6858001"/>
              <a:gd name="connsiteY12" fmla="*/ 202044 h 6995918"/>
              <a:gd name="connsiteX13" fmla="*/ 4996054 w 6858001"/>
              <a:gd name="connsiteY13" fmla="*/ 212129 h 6995918"/>
              <a:gd name="connsiteX14" fmla="*/ 4843120 w 6858001"/>
              <a:gd name="connsiteY14" fmla="*/ 220029 h 6995918"/>
              <a:gd name="connsiteX15" fmla="*/ 4690873 w 6858001"/>
              <a:gd name="connsiteY15" fmla="*/ 228266 h 6995918"/>
              <a:gd name="connsiteX16" fmla="*/ 4539997 w 6858001"/>
              <a:gd name="connsiteY16" fmla="*/ 235157 h 6995918"/>
              <a:gd name="connsiteX17" fmla="*/ 4390492 w 6858001"/>
              <a:gd name="connsiteY17" fmla="*/ 240032 h 6995918"/>
              <a:gd name="connsiteX18" fmla="*/ 4240988 w 6858001"/>
              <a:gd name="connsiteY18" fmla="*/ 244234 h 6995918"/>
              <a:gd name="connsiteX19" fmla="*/ 4092855 w 6858001"/>
              <a:gd name="connsiteY19" fmla="*/ 248268 h 6995918"/>
              <a:gd name="connsiteX20" fmla="*/ 3946780 w 6858001"/>
              <a:gd name="connsiteY20" fmla="*/ 250117 h 6995918"/>
              <a:gd name="connsiteX21" fmla="*/ 3800704 w 6858001"/>
              <a:gd name="connsiteY21" fmla="*/ 252134 h 6995918"/>
              <a:gd name="connsiteX22" fmla="*/ 3656686 w 6858001"/>
              <a:gd name="connsiteY22" fmla="*/ 253143 h 6995918"/>
              <a:gd name="connsiteX23" fmla="*/ 3514040 w 6858001"/>
              <a:gd name="connsiteY23" fmla="*/ 252134 h 6995918"/>
              <a:gd name="connsiteX24" fmla="*/ 3372765 w 6858001"/>
              <a:gd name="connsiteY24" fmla="*/ 252134 h 6995918"/>
              <a:gd name="connsiteX25" fmla="*/ 3232862 w 6858001"/>
              <a:gd name="connsiteY25" fmla="*/ 250117 h 6995918"/>
              <a:gd name="connsiteX26" fmla="*/ 3095702 w 6858001"/>
              <a:gd name="connsiteY26" fmla="*/ 247092 h 6995918"/>
              <a:gd name="connsiteX27" fmla="*/ 2959914 w 6858001"/>
              <a:gd name="connsiteY27" fmla="*/ 244234 h 6995918"/>
              <a:gd name="connsiteX28" fmla="*/ 2826868 w 6858001"/>
              <a:gd name="connsiteY28" fmla="*/ 241040 h 6995918"/>
              <a:gd name="connsiteX29" fmla="*/ 2694509 w 6858001"/>
              <a:gd name="connsiteY29" fmla="*/ 236166 h 6995918"/>
              <a:gd name="connsiteX30" fmla="*/ 2564208 w 6858001"/>
              <a:gd name="connsiteY30" fmla="*/ 230955 h 6995918"/>
              <a:gd name="connsiteX31" fmla="*/ 2436649 w 6858001"/>
              <a:gd name="connsiteY31" fmla="*/ 226249 h 6995918"/>
              <a:gd name="connsiteX32" fmla="*/ 2187703 w 6858001"/>
              <a:gd name="connsiteY32" fmla="*/ 212969 h 6995918"/>
              <a:gd name="connsiteX33" fmla="*/ 1949045 w 6858001"/>
              <a:gd name="connsiteY33" fmla="*/ 198850 h 6995918"/>
              <a:gd name="connsiteX34" fmla="*/ 1719988 w 6858001"/>
              <a:gd name="connsiteY34" fmla="*/ 184058 h 6995918"/>
              <a:gd name="connsiteX35" fmla="*/ 1503275 w 6858001"/>
              <a:gd name="connsiteY35" fmla="*/ 167753 h 6995918"/>
              <a:gd name="connsiteX36" fmla="*/ 1296163 w 6858001"/>
              <a:gd name="connsiteY36" fmla="*/ 150776 h 6995918"/>
              <a:gd name="connsiteX37" fmla="*/ 1104139 w 6858001"/>
              <a:gd name="connsiteY37" fmla="*/ 132455 h 6995918"/>
              <a:gd name="connsiteX38" fmla="*/ 923774 w 6858001"/>
              <a:gd name="connsiteY38" fmla="*/ 114469 h 6995918"/>
              <a:gd name="connsiteX39" fmla="*/ 757810 w 6858001"/>
              <a:gd name="connsiteY39" fmla="*/ 96484 h 6995918"/>
              <a:gd name="connsiteX40" fmla="*/ 605563 w 6858001"/>
              <a:gd name="connsiteY40" fmla="*/ 79507 h 6995918"/>
              <a:gd name="connsiteX41" fmla="*/ 470460 w 6858001"/>
              <a:gd name="connsiteY41" fmla="*/ 63370 h 6995918"/>
              <a:gd name="connsiteX42" fmla="*/ 348388 w 6858001"/>
              <a:gd name="connsiteY42" fmla="*/ 48074 h 6995918"/>
              <a:gd name="connsiteX43" fmla="*/ 245518 w 6858001"/>
              <a:gd name="connsiteY43" fmla="*/ 35299 h 6995918"/>
              <a:gd name="connsiteX44" fmla="*/ 159107 w 6858001"/>
              <a:gd name="connsiteY44" fmla="*/ 23197 h 6995918"/>
              <a:gd name="connsiteX45" fmla="*/ 40463 w 6858001"/>
              <a:gd name="connsiteY45" fmla="*/ 5883 h 6995918"/>
              <a:gd name="connsiteX46" fmla="*/ 1 w 6858001"/>
              <a:gd name="connsiteY46" fmla="*/ 0 h 6995918"/>
              <a:gd name="connsiteX47" fmla="*/ 1 w 6858001"/>
              <a:gd name="connsiteY47" fmla="*/ 905354 h 6995918"/>
              <a:gd name="connsiteX48" fmla="*/ 0 w 6858001"/>
              <a:gd name="connsiteY48" fmla="*/ 905354 h 6995918"/>
              <a:gd name="connsiteX49" fmla="*/ 0 w 6858001"/>
              <a:gd name="connsiteY49" fmla="*/ 6995918 h 6995918"/>
              <a:gd name="connsiteX50" fmla="*/ 6858000 w 6858001"/>
              <a:gd name="connsiteY50" fmla="*/ 6995918 h 6995918"/>
              <a:gd name="connsiteX51" fmla="*/ 6858000 w 6858001"/>
              <a:gd name="connsiteY51" fmla="*/ 1344715 h 6995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95918">
                <a:moveTo>
                  <a:pt x="6858001" y="1344715"/>
                </a:moveTo>
                <a:lnTo>
                  <a:pt x="6858001" y="1177"/>
                </a:lnTo>
                <a:lnTo>
                  <a:pt x="6702324" y="26222"/>
                </a:lnTo>
                <a:lnTo>
                  <a:pt x="6547333" y="50091"/>
                </a:lnTo>
                <a:lnTo>
                  <a:pt x="6391657" y="73455"/>
                </a:lnTo>
                <a:lnTo>
                  <a:pt x="6235294" y="93458"/>
                </a:lnTo>
                <a:lnTo>
                  <a:pt x="6079618" y="113629"/>
                </a:lnTo>
                <a:lnTo>
                  <a:pt x="5923255" y="132455"/>
                </a:lnTo>
                <a:lnTo>
                  <a:pt x="5768950" y="148591"/>
                </a:lnTo>
                <a:lnTo>
                  <a:pt x="5612588" y="163887"/>
                </a:lnTo>
                <a:lnTo>
                  <a:pt x="5456911" y="177839"/>
                </a:lnTo>
                <a:lnTo>
                  <a:pt x="5303978" y="189941"/>
                </a:lnTo>
                <a:lnTo>
                  <a:pt x="5148987" y="202044"/>
                </a:lnTo>
                <a:lnTo>
                  <a:pt x="4996054" y="212129"/>
                </a:lnTo>
                <a:lnTo>
                  <a:pt x="4843120" y="220029"/>
                </a:lnTo>
                <a:lnTo>
                  <a:pt x="4690873" y="228266"/>
                </a:lnTo>
                <a:lnTo>
                  <a:pt x="4539997" y="235157"/>
                </a:lnTo>
                <a:lnTo>
                  <a:pt x="4390492" y="240032"/>
                </a:lnTo>
                <a:lnTo>
                  <a:pt x="4240988" y="244234"/>
                </a:lnTo>
                <a:lnTo>
                  <a:pt x="4092855" y="248268"/>
                </a:lnTo>
                <a:lnTo>
                  <a:pt x="3946780" y="250117"/>
                </a:lnTo>
                <a:lnTo>
                  <a:pt x="3800704" y="252134"/>
                </a:lnTo>
                <a:lnTo>
                  <a:pt x="3656686" y="253143"/>
                </a:lnTo>
                <a:lnTo>
                  <a:pt x="3514040" y="252134"/>
                </a:lnTo>
                <a:lnTo>
                  <a:pt x="3372765" y="252134"/>
                </a:lnTo>
                <a:lnTo>
                  <a:pt x="3232862" y="250117"/>
                </a:lnTo>
                <a:lnTo>
                  <a:pt x="3095702" y="247092"/>
                </a:lnTo>
                <a:lnTo>
                  <a:pt x="2959914" y="244234"/>
                </a:lnTo>
                <a:lnTo>
                  <a:pt x="2826868" y="241040"/>
                </a:lnTo>
                <a:lnTo>
                  <a:pt x="2694509" y="236166"/>
                </a:lnTo>
                <a:lnTo>
                  <a:pt x="2564208" y="230955"/>
                </a:lnTo>
                <a:lnTo>
                  <a:pt x="2436649" y="226249"/>
                </a:lnTo>
                <a:lnTo>
                  <a:pt x="2187703" y="212969"/>
                </a:lnTo>
                <a:lnTo>
                  <a:pt x="1949045" y="198850"/>
                </a:lnTo>
                <a:lnTo>
                  <a:pt x="1719988" y="184058"/>
                </a:lnTo>
                <a:lnTo>
                  <a:pt x="1503275" y="167753"/>
                </a:lnTo>
                <a:lnTo>
                  <a:pt x="1296163" y="150776"/>
                </a:lnTo>
                <a:lnTo>
                  <a:pt x="1104139" y="132455"/>
                </a:lnTo>
                <a:lnTo>
                  <a:pt x="923774" y="114469"/>
                </a:lnTo>
                <a:lnTo>
                  <a:pt x="757810" y="96484"/>
                </a:lnTo>
                <a:lnTo>
                  <a:pt x="605563" y="79507"/>
                </a:lnTo>
                <a:lnTo>
                  <a:pt x="470460" y="63370"/>
                </a:lnTo>
                <a:lnTo>
                  <a:pt x="348388" y="48074"/>
                </a:lnTo>
                <a:lnTo>
                  <a:pt x="245518" y="35299"/>
                </a:lnTo>
                <a:lnTo>
                  <a:pt x="159107" y="23197"/>
                </a:lnTo>
                <a:lnTo>
                  <a:pt x="40463" y="5883"/>
                </a:lnTo>
                <a:lnTo>
                  <a:pt x="1" y="0"/>
                </a:lnTo>
                <a:lnTo>
                  <a:pt x="1" y="905354"/>
                </a:lnTo>
                <a:lnTo>
                  <a:pt x="0" y="905354"/>
                </a:lnTo>
                <a:lnTo>
                  <a:pt x="0" y="6995918"/>
                </a:lnTo>
                <a:lnTo>
                  <a:pt x="6858000" y="6995918"/>
                </a:lnTo>
                <a:lnTo>
                  <a:pt x="6858000" y="1344715"/>
                </a:lnTo>
                <a:close/>
              </a:path>
            </a:pathLst>
          </a:custGeom>
          <a:ln>
            <a:noFill/>
          </a:ln>
        </p:spPr>
      </p:sp>
      <p:sp>
        <p:nvSpPr>
          <p:cNvPr id="27" name="Rectangle 26">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00037EDB-1E5C-40FC-A65B-22041D9D2618}"/>
              </a:ext>
            </a:extLst>
          </p:cNvPr>
          <p:cNvPicPr>
            <a:picLocks noGrp="1" noChangeAspect="1"/>
          </p:cNvPicPr>
          <p:nvPr>
            <p:ph idx="1"/>
          </p:nvPr>
        </p:nvPicPr>
        <p:blipFill>
          <a:blip r:embed="rId6"/>
          <a:stretch>
            <a:fillRect/>
          </a:stretch>
        </p:blipFill>
        <p:spPr>
          <a:xfrm>
            <a:off x="2103746" y="647698"/>
            <a:ext cx="2530773" cy="5562139"/>
          </a:xfrm>
          <a:prstGeom prst="rect">
            <a:avLst/>
          </a:prstGeom>
          <a:effectLst/>
        </p:spPr>
      </p:pic>
    </p:spTree>
    <p:extLst>
      <p:ext uri="{BB962C8B-B14F-4D97-AF65-F5344CB8AC3E}">
        <p14:creationId xmlns:p14="http://schemas.microsoft.com/office/powerpoint/2010/main" val="163782349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7F546B-15AE-45DD-A86A-D3F605C6BCC5}"/>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a:solidFill>
                  <a:srgbClr val="EBEBEB"/>
                </a:solidFill>
                <a:latin typeface="+mj-lt"/>
                <a:ea typeface="+mj-ea"/>
                <a:cs typeface="+mj-cs"/>
              </a:rPr>
              <a:t>List of providers</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080D5E8F-A0D0-4726-98C4-4B802778EF85}"/>
              </a:ext>
            </a:extLst>
          </p:cNvPr>
          <p:cNvPicPr>
            <a:picLocks noGrp="1" noChangeAspect="1"/>
          </p:cNvPicPr>
          <p:nvPr>
            <p:ph idx="1"/>
          </p:nvPr>
        </p:nvPicPr>
        <p:blipFill>
          <a:blip r:embed="rId6"/>
          <a:stretch>
            <a:fillRect/>
          </a:stretch>
        </p:blipFill>
        <p:spPr>
          <a:xfrm>
            <a:off x="2458177" y="647698"/>
            <a:ext cx="2642016" cy="5562139"/>
          </a:xfrm>
          <a:prstGeom prst="rect">
            <a:avLst/>
          </a:prstGeom>
          <a:effectLst/>
        </p:spPr>
      </p:pic>
    </p:spTree>
    <p:extLst>
      <p:ext uri="{BB962C8B-B14F-4D97-AF65-F5344CB8AC3E}">
        <p14:creationId xmlns:p14="http://schemas.microsoft.com/office/powerpoint/2010/main" val="1318067248"/>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DE8DFF-9715-4007-99B6-A6811922368C}"/>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000" b="0" i="0" kern="1200">
                <a:solidFill>
                  <a:srgbClr val="EBEBEB"/>
                </a:solidFill>
                <a:latin typeface="+mj-lt"/>
                <a:ea typeface="+mj-ea"/>
                <a:cs typeface="+mj-cs"/>
              </a:rPr>
              <a:t>Pending Approvals</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8C3EC89B-7AEC-4DB4-ACAA-CD1F9B7A9FE6}"/>
              </a:ext>
            </a:extLst>
          </p:cNvPr>
          <p:cNvPicPr>
            <a:picLocks noGrp="1" noChangeAspect="1"/>
          </p:cNvPicPr>
          <p:nvPr>
            <p:ph idx="1"/>
          </p:nvPr>
        </p:nvPicPr>
        <p:blipFill>
          <a:blip r:embed="rId6"/>
          <a:stretch>
            <a:fillRect/>
          </a:stretch>
        </p:blipFill>
        <p:spPr>
          <a:xfrm>
            <a:off x="2534656" y="647698"/>
            <a:ext cx="2489057" cy="5562139"/>
          </a:xfrm>
          <a:prstGeom prst="rect">
            <a:avLst/>
          </a:prstGeom>
          <a:effectLst/>
        </p:spPr>
      </p:pic>
    </p:spTree>
    <p:extLst>
      <p:ext uri="{BB962C8B-B14F-4D97-AF65-F5344CB8AC3E}">
        <p14:creationId xmlns:p14="http://schemas.microsoft.com/office/powerpoint/2010/main" val="208620628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8A187-7667-46D1-92F4-9A170CE5DF91}"/>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A1E51D53-4A54-45D3-B1B3-665584237508}"/>
              </a:ext>
            </a:extLst>
          </p:cNvPr>
          <p:cNvSpPr>
            <a:spLocks noGrp="1"/>
          </p:cNvSpPr>
          <p:nvPr>
            <p:ph idx="1"/>
          </p:nvPr>
        </p:nvSpPr>
        <p:spPr>
          <a:xfrm>
            <a:off x="1103312" y="1853248"/>
            <a:ext cx="8946541" cy="4395151"/>
          </a:xfrm>
        </p:spPr>
        <p:txBody>
          <a:bodyPr/>
          <a:lstStyle/>
          <a:p>
            <a:r>
              <a:rPr lang="en-US" dirty="0"/>
              <a:t>In the upcoming months, everyone would like to get vaccinated asap. </a:t>
            </a:r>
          </a:p>
          <a:p>
            <a:r>
              <a:rPr lang="en-US" dirty="0"/>
              <a:t>This app will help patients book appointments, Hospitals manage their  inventory and governing body approve vaccination supplies to the hospitals. </a:t>
            </a:r>
          </a:p>
          <a:p>
            <a:r>
              <a:rPr lang="en-US" dirty="0"/>
              <a:t>Not only this, the app has also a unique feature which would let patients book appointments using the app based on their location </a:t>
            </a:r>
          </a:p>
          <a:p>
            <a:r>
              <a:rPr lang="en-US" dirty="0"/>
              <a:t> The governing body will  be able to see the current inventory of the hospitals to make sure that they are not running out of the vaccination.</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618181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7A854-C17A-4773-AA71-7991A3E73852}"/>
              </a:ext>
            </a:extLst>
          </p:cNvPr>
          <p:cNvSpPr>
            <a:spLocks noGrp="1"/>
          </p:cNvSpPr>
          <p:nvPr>
            <p:ph type="title"/>
          </p:nvPr>
        </p:nvSpPr>
        <p:spPr/>
        <p:txBody>
          <a:bodyPr/>
          <a:lstStyle/>
          <a:p>
            <a:pPr algn="ctr"/>
            <a:r>
              <a:rPr lang="en-US" dirty="0"/>
              <a:t> Design </a:t>
            </a:r>
          </a:p>
        </p:txBody>
      </p:sp>
      <p:sp>
        <p:nvSpPr>
          <p:cNvPr id="3" name="Content Placeholder 2">
            <a:extLst>
              <a:ext uri="{FF2B5EF4-FFF2-40B4-BE49-F238E27FC236}">
                <a16:creationId xmlns:a16="http://schemas.microsoft.com/office/drawing/2014/main" id="{022623CC-31A5-4ABF-AEDD-590761697520}"/>
              </a:ext>
            </a:extLst>
          </p:cNvPr>
          <p:cNvSpPr>
            <a:spLocks noGrp="1"/>
          </p:cNvSpPr>
          <p:nvPr>
            <p:ph idx="1"/>
          </p:nvPr>
        </p:nvSpPr>
        <p:spPr/>
        <p:txBody>
          <a:bodyPr/>
          <a:lstStyle/>
          <a:p>
            <a:r>
              <a:rPr lang="en-US" dirty="0"/>
              <a:t>The application has three entities, provider, controller and patient. </a:t>
            </a:r>
          </a:p>
          <a:p>
            <a:endParaRPr lang="en-US" dirty="0"/>
          </a:p>
          <a:p>
            <a:r>
              <a:rPr lang="en-US" dirty="0"/>
              <a:t>The covid vaccine distribution system enables patient to book appointments based on their location. For finding out the latitude and longitude of the patient . The app uses inbuilt component of Xcode called core location.</a:t>
            </a:r>
          </a:p>
          <a:p>
            <a:endParaRPr lang="en-US" dirty="0"/>
          </a:p>
          <a:p>
            <a:r>
              <a:rPr lang="en-US" dirty="0"/>
              <a:t>The patient also has an option to choose hospital based on their location. App sorts all the hospital which are closer to patient’s location in an ascending order.  The functionality has been implemented by using MapKit, Core location and  CL geocoder</a:t>
            </a:r>
          </a:p>
          <a:p>
            <a:endParaRPr lang="en-US" dirty="0"/>
          </a:p>
        </p:txBody>
      </p:sp>
    </p:spTree>
    <p:extLst>
      <p:ext uri="{BB962C8B-B14F-4D97-AF65-F5344CB8AC3E}">
        <p14:creationId xmlns:p14="http://schemas.microsoft.com/office/powerpoint/2010/main" val="1518231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05F0B-3717-4FAE-BF8C-07F7E5009DC7}"/>
              </a:ext>
            </a:extLst>
          </p:cNvPr>
          <p:cNvSpPr>
            <a:spLocks noGrp="1"/>
          </p:cNvSpPr>
          <p:nvPr>
            <p:ph type="title"/>
          </p:nvPr>
        </p:nvSpPr>
        <p:spPr/>
        <p:txBody>
          <a:bodyPr/>
          <a:lstStyle/>
          <a:p>
            <a:pPr algn="ctr"/>
            <a:r>
              <a:rPr lang="en-US" dirty="0"/>
              <a:t>Design (Cont.)</a:t>
            </a:r>
          </a:p>
        </p:txBody>
      </p:sp>
      <p:sp>
        <p:nvSpPr>
          <p:cNvPr id="3" name="Content Placeholder 2">
            <a:extLst>
              <a:ext uri="{FF2B5EF4-FFF2-40B4-BE49-F238E27FC236}">
                <a16:creationId xmlns:a16="http://schemas.microsoft.com/office/drawing/2014/main" id="{832BE95D-EA9B-4CE3-B78E-DC029F05600E}"/>
              </a:ext>
            </a:extLst>
          </p:cNvPr>
          <p:cNvSpPr>
            <a:spLocks noGrp="1"/>
          </p:cNvSpPr>
          <p:nvPr>
            <p:ph idx="1"/>
          </p:nvPr>
        </p:nvSpPr>
        <p:spPr/>
        <p:txBody>
          <a:bodyPr/>
          <a:lstStyle/>
          <a:p>
            <a:r>
              <a:rPr lang="en-US" dirty="0"/>
              <a:t>The app is designed to reduce the tedious task of hospital employees to manage the inventory. To display the entities and other components. The components used are table view, date picker, picker view, text boxes  and buttons, image view. </a:t>
            </a:r>
          </a:p>
          <a:p>
            <a:endParaRPr lang="en-US" dirty="0"/>
          </a:p>
          <a:p>
            <a:r>
              <a:rPr lang="en-US" dirty="0"/>
              <a:t>The date to get the covid vaccine can be selected by the patient. This functionality has been used by Picker view, date picker.</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79302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4862AC-02AA-4BC9-976C-0CA7D6D16CC7}"/>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a:solidFill>
                  <a:srgbClr val="EBEBEB"/>
                </a:solidFill>
                <a:latin typeface="+mj-lt"/>
                <a:ea typeface="+mj-ea"/>
                <a:cs typeface="+mj-cs"/>
              </a:rPr>
              <a:t>Landing screen</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02E6DAB9-882C-4710-968F-3198952EF1DB}"/>
              </a:ext>
            </a:extLst>
          </p:cNvPr>
          <p:cNvPicPr>
            <a:picLocks noGrp="1" noChangeAspect="1"/>
          </p:cNvPicPr>
          <p:nvPr>
            <p:ph idx="1"/>
          </p:nvPr>
        </p:nvPicPr>
        <p:blipFill>
          <a:blip r:embed="rId6"/>
          <a:stretch>
            <a:fillRect/>
          </a:stretch>
        </p:blipFill>
        <p:spPr>
          <a:xfrm>
            <a:off x="2430366" y="647698"/>
            <a:ext cx="2697637" cy="5562139"/>
          </a:xfrm>
          <a:prstGeom prst="rect">
            <a:avLst/>
          </a:prstGeom>
          <a:effectLst/>
        </p:spPr>
      </p:pic>
    </p:spTree>
    <p:extLst>
      <p:ext uri="{BB962C8B-B14F-4D97-AF65-F5344CB8AC3E}">
        <p14:creationId xmlns:p14="http://schemas.microsoft.com/office/powerpoint/2010/main" val="241682076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A162D8-6D44-42BF-ABE5-EBC5896317F7}"/>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a:solidFill>
                  <a:srgbClr val="EBEBEB"/>
                </a:solidFill>
                <a:latin typeface="+mj-lt"/>
                <a:ea typeface="+mj-ea"/>
                <a:cs typeface="+mj-cs"/>
              </a:rPr>
              <a:t>Login screen</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FE952766-1A77-46EA-80AE-EBC0091579CE}"/>
              </a:ext>
            </a:extLst>
          </p:cNvPr>
          <p:cNvPicPr>
            <a:picLocks noGrp="1" noChangeAspect="1"/>
          </p:cNvPicPr>
          <p:nvPr>
            <p:ph idx="1"/>
          </p:nvPr>
        </p:nvPicPr>
        <p:blipFill>
          <a:blip r:embed="rId6"/>
          <a:stretch>
            <a:fillRect/>
          </a:stretch>
        </p:blipFill>
        <p:spPr>
          <a:xfrm>
            <a:off x="2395603" y="647698"/>
            <a:ext cx="2767164" cy="5562139"/>
          </a:xfrm>
          <a:prstGeom prst="rect">
            <a:avLst/>
          </a:prstGeom>
          <a:effectLst/>
        </p:spPr>
      </p:pic>
    </p:spTree>
    <p:extLst>
      <p:ext uri="{BB962C8B-B14F-4D97-AF65-F5344CB8AC3E}">
        <p14:creationId xmlns:p14="http://schemas.microsoft.com/office/powerpoint/2010/main" val="120152120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260B31-1C99-4387-8D4C-8E6C348D4088}"/>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a:solidFill>
                  <a:srgbClr val="EBEBEB"/>
                </a:solidFill>
                <a:latin typeface="+mj-lt"/>
                <a:ea typeface="+mj-ea"/>
                <a:cs typeface="+mj-cs"/>
              </a:rPr>
              <a:t>Patient Home – Page </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DF73CF1F-893F-4BC6-9835-80C673E9E0A4}"/>
              </a:ext>
            </a:extLst>
          </p:cNvPr>
          <p:cNvPicPr>
            <a:picLocks noGrp="1" noChangeAspect="1"/>
          </p:cNvPicPr>
          <p:nvPr>
            <p:ph idx="1"/>
          </p:nvPr>
        </p:nvPicPr>
        <p:blipFill>
          <a:blip r:embed="rId6"/>
          <a:stretch>
            <a:fillRect/>
          </a:stretch>
        </p:blipFill>
        <p:spPr>
          <a:xfrm>
            <a:off x="2360840" y="647698"/>
            <a:ext cx="2836690" cy="5562139"/>
          </a:xfrm>
          <a:prstGeom prst="rect">
            <a:avLst/>
          </a:prstGeom>
          <a:effectLst/>
        </p:spPr>
      </p:pic>
    </p:spTree>
    <p:extLst>
      <p:ext uri="{BB962C8B-B14F-4D97-AF65-F5344CB8AC3E}">
        <p14:creationId xmlns:p14="http://schemas.microsoft.com/office/powerpoint/2010/main" val="17739822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5102AD-8A66-43FA-A8DB-AA3DA4D9B764}"/>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a:solidFill>
                  <a:srgbClr val="EBEBEB"/>
                </a:solidFill>
                <a:latin typeface="+mj-lt"/>
                <a:ea typeface="+mj-ea"/>
                <a:cs typeface="+mj-cs"/>
              </a:rPr>
              <a:t>Patient profile</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4908784D-080E-44DB-84BC-ED06BFA99B2D}"/>
              </a:ext>
            </a:extLst>
          </p:cNvPr>
          <p:cNvPicPr>
            <a:picLocks noGrp="1" noChangeAspect="1"/>
          </p:cNvPicPr>
          <p:nvPr>
            <p:ph idx="1"/>
          </p:nvPr>
        </p:nvPicPr>
        <p:blipFill>
          <a:blip r:embed="rId6"/>
          <a:stretch>
            <a:fillRect/>
          </a:stretch>
        </p:blipFill>
        <p:spPr>
          <a:xfrm>
            <a:off x="2374745" y="647698"/>
            <a:ext cx="2808880" cy="5562139"/>
          </a:xfrm>
          <a:prstGeom prst="rect">
            <a:avLst/>
          </a:prstGeom>
          <a:effectLst/>
        </p:spPr>
      </p:pic>
    </p:spTree>
    <p:extLst>
      <p:ext uri="{BB962C8B-B14F-4D97-AF65-F5344CB8AC3E}">
        <p14:creationId xmlns:p14="http://schemas.microsoft.com/office/powerpoint/2010/main" val="375213371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67FF7A-62A8-4C76-8807-B7F8C5AB481D}"/>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a:solidFill>
                  <a:srgbClr val="EBEBEB"/>
                </a:solidFill>
                <a:latin typeface="+mj-lt"/>
                <a:ea typeface="+mj-ea"/>
                <a:cs typeface="+mj-cs"/>
              </a:rPr>
              <a:t>Hospital search Screen</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A58FE92C-0D96-4C7E-8D18-D60E5B25B37D}"/>
              </a:ext>
            </a:extLst>
          </p:cNvPr>
          <p:cNvPicPr>
            <a:picLocks noGrp="1" noChangeAspect="1"/>
          </p:cNvPicPr>
          <p:nvPr>
            <p:ph idx="1"/>
          </p:nvPr>
        </p:nvPicPr>
        <p:blipFill>
          <a:blip r:embed="rId6"/>
          <a:stretch>
            <a:fillRect/>
          </a:stretch>
        </p:blipFill>
        <p:spPr>
          <a:xfrm>
            <a:off x="2472082" y="647698"/>
            <a:ext cx="2614205" cy="5562139"/>
          </a:xfrm>
          <a:prstGeom prst="rect">
            <a:avLst/>
          </a:prstGeom>
          <a:effectLst/>
        </p:spPr>
      </p:pic>
    </p:spTree>
    <p:extLst>
      <p:ext uri="{BB962C8B-B14F-4D97-AF65-F5344CB8AC3E}">
        <p14:creationId xmlns:p14="http://schemas.microsoft.com/office/powerpoint/2010/main" val="1268726208"/>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0</TotalTime>
  <Words>300</Words>
  <Application>Microsoft Office PowerPoint</Application>
  <PresentationFormat>Widescreen</PresentationFormat>
  <Paragraphs>37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Ion</vt:lpstr>
      <vt:lpstr>Covid-19 Vaccine Distribution System </vt:lpstr>
      <vt:lpstr>Introduction</vt:lpstr>
      <vt:lpstr> Design </vt:lpstr>
      <vt:lpstr>Design (Cont.)</vt:lpstr>
      <vt:lpstr>Landing screen</vt:lpstr>
      <vt:lpstr>Login screen</vt:lpstr>
      <vt:lpstr>Patient Home – Page </vt:lpstr>
      <vt:lpstr>Patient profile</vt:lpstr>
      <vt:lpstr>Hospital search Screen</vt:lpstr>
      <vt:lpstr>Book Appointment </vt:lpstr>
      <vt:lpstr>Booking  Confirmation </vt:lpstr>
      <vt:lpstr>Provider Menu</vt:lpstr>
      <vt:lpstr>Provider Account</vt:lpstr>
      <vt:lpstr>Inventory item request</vt:lpstr>
      <vt:lpstr>Check Inventory </vt:lpstr>
      <vt:lpstr>Upcoming Appointments </vt:lpstr>
      <vt:lpstr>List of providers</vt:lpstr>
      <vt:lpstr>Pending Approvals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Vaccine Distribution System </dc:title>
  <dc:creator>Samarth Chaturvedi</dc:creator>
  <cp:lastModifiedBy>Samarth Chaturvedi</cp:lastModifiedBy>
  <cp:revision>1</cp:revision>
  <dcterms:created xsi:type="dcterms:W3CDTF">2020-12-19T19:59:42Z</dcterms:created>
  <dcterms:modified xsi:type="dcterms:W3CDTF">2020-12-19T19:59:46Z</dcterms:modified>
</cp:coreProperties>
</file>