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aven Pro" pitchFamily="2" charset="77"/>
      <p:regular r:id="rId19"/>
      <p:bold r:id="rId20"/>
    </p:embeddedFon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953C60-74D2-46DB-9FD7-F6E1EFA46D2E}">
  <a:tblStyle styleId="{14953C60-74D2-46DB-9FD7-F6E1EFA46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25"/>
  </p:normalViewPr>
  <p:slideViewPr>
    <p:cSldViewPr snapToGrid="0">
      <p:cViewPr varScale="1">
        <p:scale>
          <a:sx n="155" d="100"/>
          <a:sy n="155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ede7ecfb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ede7ecfb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ede7ecfbe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ede7ecfbe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ee86ff11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ee86ff11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ee86ff11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ee86ff11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ee86ff11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6ee86ff11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ede7ecfbe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ede7ecfbe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ede00a31e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ede00a31e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ede00a31e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ede00a31e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ede00a31e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ede00a31e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ede7eeb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ede7eeb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ede7eeb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ede7eeb8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ede7eeb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ede7eeb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ede7eeb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ede7eeb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ede7eeb8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ede7eeb8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default-of-credit-card-client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505700"/>
            <a:ext cx="8520600" cy="14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CreditWatch: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Predicting Credit Default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61275" y="3006950"/>
            <a:ext cx="72078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Members: </a:t>
            </a: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Aarthi Padmanabhan, Madhurya Shankar, Sandhya Kilari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Approaches Used</a:t>
            </a: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body" idx="1"/>
          </p:nvPr>
        </p:nvSpPr>
        <p:spPr>
          <a:xfrm>
            <a:off x="1078150" y="1259100"/>
            <a:ext cx="71769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Linear Models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Logistic Regression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Gaussian Naive Bayes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Non-linear Models</a:t>
            </a:r>
            <a:endParaRPr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Random Forest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XGBoost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Non-Linear Support Vector Machine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Multilayer Perceptron (MLP) Neural Network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351275"/>
            <a:ext cx="70305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Classification Model Evaluation</a:t>
            </a:r>
            <a:endParaRPr/>
          </a:p>
        </p:txBody>
      </p:sp>
      <p:graphicFrame>
        <p:nvGraphicFramePr>
          <p:cNvPr id="350" name="Google Shape;350;p23"/>
          <p:cNvGraphicFramePr/>
          <p:nvPr>
            <p:extLst>
              <p:ext uri="{D42A27DB-BD31-4B8C-83A1-F6EECF244321}">
                <p14:modId xmlns:p14="http://schemas.microsoft.com/office/powerpoint/2010/main" val="1299382533"/>
              </p:ext>
            </p:extLst>
          </p:nvPr>
        </p:nvGraphicFramePr>
        <p:xfrm>
          <a:off x="1303788" y="1058375"/>
          <a:ext cx="7239025" cy="3877638"/>
        </p:xfrm>
        <a:graphic>
          <a:graphicData uri="http://schemas.openxmlformats.org/drawingml/2006/table">
            <a:tbl>
              <a:tblPr>
                <a:noFill/>
                <a:tableStyleId>{14953C60-74D2-46DB-9FD7-F6E1EFA46D2E}</a:tableStyleId>
              </a:tblPr>
              <a:tblGrid>
                <a:gridCol w="20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Models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Precision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Recall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Confusion Matrix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0.7115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0.7846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0.5832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0.669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[[3805  725]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[1888 2642]]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Gaussian Naive Bayes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0.884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[[4461   69]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[4002  528]]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0.966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[[4108  422]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[ 154 4376]]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highlight>
                            <a:srgbClr val="FFFFFF"/>
                          </a:highlight>
                        </a:rPr>
                        <a:t>XGBoost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0.8025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0.8028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0.801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0.8024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[[3638  892]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[ 897 3633]]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</a:rPr>
                        <a:t>Non-Linear Support Vector Machine</a:t>
                      </a:r>
                      <a:endParaRPr sz="105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0.714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0.777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0.6002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0.677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[[3750  780]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 [1811 2719]]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highlight>
                            <a:srgbClr val="FFFFFF"/>
                          </a:highlight>
                        </a:rPr>
                        <a:t>Multilayer Perceptron (MLP) Neural Network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0.79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0.56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0.66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[[3881  649]</a:t>
                      </a:r>
                      <a:endParaRPr sz="1050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 [1957 2573]]</a:t>
                      </a:r>
                      <a:endParaRPr sz="105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Evaluation Metrics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00" y="1384400"/>
            <a:ext cx="7527326" cy="32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5687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</a:t>
            </a:r>
            <a:r>
              <a:rPr lang="en" dirty="0"/>
              <a:t>of Implemented Algorithms</a:t>
            </a:r>
            <a:endParaRPr dirty="0"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50" y="1394675"/>
            <a:ext cx="5032449" cy="3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 txBox="1"/>
          <p:nvPr/>
        </p:nvSpPr>
        <p:spPr>
          <a:xfrm>
            <a:off x="1273250" y="1465250"/>
            <a:ext cx="25668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 outperforms with the highest AUC of 0.94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Gaussian Naive Bayes shows the lowest performance with AUC of 0.55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Logistic Regression and SVM have equal AUCs of 0.71, indicating similar performance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Precision-Recall Curve - Random Forest</a:t>
            </a:r>
            <a:endParaRPr dirty="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00" y="1246325"/>
            <a:ext cx="5234450" cy="35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929675" y="1586500"/>
            <a:ext cx="2816100" cy="30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curve suggests that as the threshold for predicting a credit default increases, precision improves, but recall decreases.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1303800" y="1273250"/>
            <a:ext cx="7030500" cy="3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Random Forest algorithm yielded the most accurate predictions for credit default, suggesting it is well-suited for this application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Investigate ensemble methods or advanced neural networks to further improve prediction accuracy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Evaluation of model performance on a larger and more diverse dataset to ensure scalability and robustness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Plan to integrate model predictions into a decision support system for financial institutions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1761-E2F8-F818-9ED8-B314CC41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0043"/>
            <a:ext cx="8902711" cy="4399845"/>
          </a:xfrm>
        </p:spPr>
        <p:txBody>
          <a:bodyPr anchor="ctr">
            <a:noAutofit/>
          </a:bodyPr>
          <a:lstStyle/>
          <a:p>
            <a:pPr marL="146050" indent="0" algn="ctr">
              <a:buNone/>
            </a:pPr>
            <a:r>
              <a:rPr lang="en-US" sz="5400" b="1" dirty="0">
                <a:latin typeface="Maven Pro"/>
                <a:sym typeface="Maven Pr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08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94025" y="687600"/>
            <a:ext cx="70305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dirty="0"/>
              <a:t>Introduction</a:t>
            </a:r>
            <a:endParaRPr sz="3022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91475" y="1583300"/>
            <a:ext cx="8235600" cy="31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Credit default occurs when a borrower fails </a:t>
            </a:r>
            <a:br>
              <a:rPr lang="en" dirty="0"/>
            </a:br>
            <a:r>
              <a:rPr lang="en" dirty="0"/>
              <a:t>to meet the required debt payments on a </a:t>
            </a:r>
            <a:br>
              <a:rPr lang="en" dirty="0"/>
            </a:br>
            <a:r>
              <a:rPr lang="en" dirty="0"/>
              <a:t>loan or credit agreement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Long-term: Impact on credit score, potential </a:t>
            </a:r>
            <a:br>
              <a:rPr lang="en" dirty="0"/>
            </a:br>
            <a:r>
              <a:rPr lang="en" dirty="0"/>
              <a:t>legal actions, and restricted access to future </a:t>
            </a:r>
            <a:br>
              <a:rPr lang="en" dirty="0"/>
            </a:br>
            <a:r>
              <a:rPr lang="en" dirty="0"/>
              <a:t>credit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Risk reduction: Enhances decision-making </a:t>
            </a:r>
            <a:br>
              <a:rPr lang="en" dirty="0"/>
            </a:br>
            <a:r>
              <a:rPr lang="en" dirty="0"/>
              <a:t>processes by forecasting potential defaults</a:t>
            </a: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550" y="1711675"/>
            <a:ext cx="4003325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77941" y="710800"/>
            <a:ext cx="703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Data Description</a:t>
            </a:r>
            <a:endParaRPr sz="2700"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246112" y="1211982"/>
            <a:ext cx="74481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/>
              <a:t>Scope of the Dataset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 dirty="0"/>
              <a:t>Comprehensive data comprising 30,000 customer records.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 dirty="0"/>
              <a:t>Aimed at predicting default payments among credit card users in Taiwan, from April 2005 to September 2005.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/>
              <a:t>Key features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 dirty="0"/>
              <a:t>Identity and Credit Info: Includes customer ID, credit limits, and demographics such as gender, education, marital status, and age.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 dirty="0"/>
              <a:t>Payment History: Tracks monthly payment status and bill amounts for the past six months.</a:t>
            </a:r>
            <a:endParaRPr sz="1300" dirty="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 dirty="0"/>
              <a:t>Payment Outcomes: Documents payment amounts and flags potential defaults in the following month.	</a:t>
            </a:r>
            <a:endParaRPr sz="13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predictive binary label (Default: Yes = 1, No = 0)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/>
              <a:t>No missing values in the dataset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Dataset: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https://www.kaggle.com/datasets/uciml/default-of-credit-card-clients-dataset/data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294150" y="756825"/>
            <a:ext cx="70305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Data Preprocessing</a:t>
            </a:r>
            <a:endParaRPr sz="272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856600" y="1207500"/>
            <a:ext cx="79056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75" y="1541025"/>
            <a:ext cx="8550551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univariate variables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269550" y="1242975"/>
            <a:ext cx="70305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  <a:latin typeface="Maven Pro"/>
                <a:ea typeface="Maven Pro"/>
                <a:cs typeface="Maven Pro"/>
                <a:sym typeface="Maven Pro"/>
              </a:rPr>
              <a:t>Analysis on categorical variables:</a:t>
            </a:r>
            <a:endParaRPr sz="1200" b="1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Dataset contains a higher number of female customers.</a:t>
            </a:r>
            <a:endParaRPr sz="1200"/>
          </a:p>
          <a:p>
            <a:pPr marL="45720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Customers having university education are relatively higher followed by graduates.</a:t>
            </a:r>
            <a:endParaRPr sz="1200"/>
          </a:p>
          <a:p>
            <a:pPr marL="45720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There are more single customers as compared to married.</a:t>
            </a:r>
            <a:endParaRPr sz="1200"/>
          </a:p>
          <a:p>
            <a:pPr marL="45720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Relatively higher number of customers have duly paid bill amount each month.</a:t>
            </a:r>
            <a:endParaRPr sz="1200"/>
          </a:p>
          <a:p>
            <a:pPr marL="45720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Approximately 30% customers are defaulters.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D0D0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75" y="3118621"/>
            <a:ext cx="1684651" cy="185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800" y="3118625"/>
            <a:ext cx="1684649" cy="193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300" y="3335339"/>
            <a:ext cx="1813924" cy="15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1303800" y="795925"/>
            <a:ext cx="7220100" cy="3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Analysis on continuous variables:</a:t>
            </a:r>
            <a:endParaRPr sz="12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Most customers are aged between 25 to 45.</a:t>
            </a:r>
            <a:endParaRPr sz="1200"/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Balance limits mostly range from 50,000 to 250,000.</a:t>
            </a:r>
            <a:endParaRPr sz="1200"/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Bill amounts usually span from -9,500 to 260,000, predominantly clustering between 1,000 to 55,000.</a:t>
            </a:r>
            <a:endParaRPr sz="1200"/>
          </a:p>
          <a:p>
            <a:pPr marL="45720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Arial"/>
              <a:buChar char="●"/>
            </a:pPr>
            <a:r>
              <a:rPr lang="en" sz="1200"/>
              <a:t>Payments over the last six months typically range from 0 to 70,000, with most under 10,000.</a:t>
            </a:r>
            <a:endParaRPr sz="1000">
              <a:solidFill>
                <a:srgbClr val="0D0D0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0D0D0D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376" y="2755263"/>
            <a:ext cx="2312061" cy="20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 r="17321" b="17321"/>
          <a:stretch/>
        </p:blipFill>
        <p:spPr>
          <a:xfrm>
            <a:off x="1415875" y="2732724"/>
            <a:ext cx="2207927" cy="210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5">
            <a:alphaModFix/>
          </a:blip>
          <a:srcRect r="15023" b="15023"/>
          <a:stretch/>
        </p:blipFill>
        <p:spPr>
          <a:xfrm>
            <a:off x="6502500" y="2782038"/>
            <a:ext cx="2145400" cy="20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pair of variables  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150875" y="1460950"/>
            <a:ext cx="75870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having a delay in previous payment                          Do married people spend more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chances of default?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"/>
              <a:t>  than others?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250" y="2218288"/>
            <a:ext cx="3813176" cy="233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650" y="2316875"/>
            <a:ext cx="3894126" cy="24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187175" y="725375"/>
            <a:ext cx="7030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Pearson’s Correlation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503625" y="3060750"/>
            <a:ext cx="387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C4043"/>
                </a:solidFill>
                <a:highlight>
                  <a:srgbClr val="FFFFFF"/>
                </a:highlight>
              </a:rPr>
              <a:t>Repayment status of customers (PAY_1 - PAY_6) have the higher correlation towards the label.</a:t>
            </a:r>
            <a:endParaRPr sz="1600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50" y="1226002"/>
            <a:ext cx="4075874" cy="385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563" y="1834687"/>
            <a:ext cx="1903025" cy="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284025" y="377600"/>
            <a:ext cx="7714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Selection/Dimensionality Reduction</a:t>
            </a:r>
            <a:endParaRPr sz="2700">
              <a:highlight>
                <a:srgbClr val="0D0D0D"/>
              </a:highlight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51" y="1018700"/>
            <a:ext cx="4347574" cy="386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2" y="1900530"/>
            <a:ext cx="3359498" cy="209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640</Words>
  <Application>Microsoft Macintosh PowerPoint</Application>
  <PresentationFormat>On-screen Show (16:9)</PresentationFormat>
  <Paragraphs>124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Maven Pro</vt:lpstr>
      <vt:lpstr>Arial</vt:lpstr>
      <vt:lpstr>Nunito</vt:lpstr>
      <vt:lpstr>Momentum</vt:lpstr>
      <vt:lpstr>CreditWatch:  Predicting Credit Default </vt:lpstr>
      <vt:lpstr>Introduction</vt:lpstr>
      <vt:lpstr>Data Description</vt:lpstr>
      <vt:lpstr>Data Preprocessing</vt:lpstr>
      <vt:lpstr>Exploration of univariate variables</vt:lpstr>
      <vt:lpstr>PowerPoint Presentation</vt:lpstr>
      <vt:lpstr>Exploration of pair of variables  </vt:lpstr>
      <vt:lpstr>Pearson’s Correlation</vt:lpstr>
      <vt:lpstr>Feature Selection/Dimensionality Reduction</vt:lpstr>
      <vt:lpstr>Modeling Approaches Used</vt:lpstr>
      <vt:lpstr>Exploring Classification Model Evaluation</vt:lpstr>
      <vt:lpstr>Comparison of Evaluation Metrics</vt:lpstr>
      <vt:lpstr>ROC Curve of Implemented Algorithms</vt:lpstr>
      <vt:lpstr>Precision-Recall Curve - Random Forest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CreditWatch:  Predicting Credit Default </dc:title>
  <cp:lastModifiedBy>Kilari, Sandhya</cp:lastModifiedBy>
  <cp:revision>7</cp:revision>
  <dcterms:modified xsi:type="dcterms:W3CDTF">2024-04-25T22:09:20Z</dcterms:modified>
</cp:coreProperties>
</file>