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67" r:id="rId27"/>
    <p:sldId id="268" r:id="rId28"/>
    <p:sldId id="270" r:id="rId29"/>
    <p:sldId id="271" r:id="rId30"/>
    <p:sldId id="272" r:id="rId31"/>
    <p:sldId id="276" r:id="rId32"/>
    <p:sldId id="27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585" autoAdjust="0"/>
  </p:normalViewPr>
  <p:slideViewPr>
    <p:cSldViewPr>
      <p:cViewPr>
        <p:scale>
          <a:sx n="80" d="100"/>
          <a:sy n="80" d="100"/>
        </p:scale>
        <p:origin x="-852" y="3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95CD2-F079-41F2-946C-7DF996D921AD}" type="datetimeFigureOut">
              <a:rPr lang="en-IN" smtClean="0"/>
              <a:t>03-11-2023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EB282-3384-4E5D-9E9B-A6001828FB24}" type="slidenum">
              <a:rPr lang="en-IN" smtClean="0"/>
              <a:t>‹#›</a:t>
            </a:fld>
            <a:endParaRPr lang="en-IN"/>
          </a:p>
        </p:txBody>
      </p:sp>
    </p:spTree>
    <p:extLst>
      <p:ext uri="{BB962C8B-B14F-4D97-AF65-F5344CB8AC3E}">
        <p14:creationId xmlns:p14="http://schemas.microsoft.com/office/powerpoint/2010/main" val="419858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Adarsh</a:t>
            </a:r>
            <a:endParaRPr lang="en-IN" smtClean="0"/>
          </a:p>
          <a:p>
            <a:endParaRPr lang="en-IN"/>
          </a:p>
        </p:txBody>
      </p:sp>
      <p:sp>
        <p:nvSpPr>
          <p:cNvPr id="4" name="Slide Number Placeholder 3"/>
          <p:cNvSpPr>
            <a:spLocks noGrp="1"/>
          </p:cNvSpPr>
          <p:nvPr>
            <p:ph type="sldNum" sz="quarter" idx="10"/>
          </p:nvPr>
        </p:nvSpPr>
        <p:spPr/>
        <p:txBody>
          <a:bodyPr/>
          <a:lstStyle/>
          <a:p>
            <a:fld id="{D7BEB282-3384-4E5D-9E9B-A6001828FB24}" type="slidenum">
              <a:rPr lang="en-IN" smtClean="0"/>
              <a:t>2</a:t>
            </a:fld>
            <a:endParaRPr lang="en-IN"/>
          </a:p>
        </p:txBody>
      </p:sp>
    </p:spTree>
    <p:extLst>
      <p:ext uri="{BB962C8B-B14F-4D97-AF65-F5344CB8AC3E}">
        <p14:creationId xmlns:p14="http://schemas.microsoft.com/office/powerpoint/2010/main" val="322648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7BBEC8-8D51-4331-9F95-E4EFE80C176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1D40F-143F-4FF8-98BD-D8C1C7D4E77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BBEC8-8D51-4331-9F95-E4EFE80C176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1D40F-143F-4FF8-98BD-D8C1C7D4E77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47BBEC8-8D51-4331-9F95-E4EFE80C176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1D40F-143F-4FF8-98BD-D8C1C7D4E77A}"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BBEC8-8D51-4331-9F95-E4EFE80C176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1D40F-143F-4FF8-98BD-D8C1C7D4E77A}"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BBEC8-8D51-4331-9F95-E4EFE80C1760}"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1D40F-143F-4FF8-98BD-D8C1C7D4E77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47BBEC8-8D51-4331-9F95-E4EFE80C1760}"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1D40F-143F-4FF8-98BD-D8C1C7D4E77A}"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7BBEC8-8D51-4331-9F95-E4EFE80C1760}"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D1D40F-143F-4FF8-98BD-D8C1C7D4E77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7BBEC8-8D51-4331-9F95-E4EFE80C1760}"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D1D40F-143F-4FF8-98BD-D8C1C7D4E77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47BBEC8-8D51-4331-9F95-E4EFE80C1760}" type="datetimeFigureOut">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D1D40F-143F-4FF8-98BD-D8C1C7D4E77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47BBEC8-8D51-4331-9F95-E4EFE80C1760}"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1D40F-143F-4FF8-98BD-D8C1C7D4E77A}"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BBEC8-8D51-4331-9F95-E4EFE80C1760}"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1D40F-143F-4FF8-98BD-D8C1C7D4E77A}"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47BBEC8-8D51-4331-9F95-E4EFE80C1760}" type="datetimeFigureOut">
              <a:rPr lang="en-IN" smtClean="0"/>
              <a:t>03-11-2023</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1D1D40F-143F-4FF8-98BD-D8C1C7D4E77A}"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of Control</a:t>
            </a:r>
            <a:endParaRPr lang="en-IN" dirty="0"/>
          </a:p>
        </p:txBody>
      </p:sp>
      <p:sp>
        <p:nvSpPr>
          <p:cNvPr id="3" name="Subtitle 2"/>
          <p:cNvSpPr>
            <a:spLocks noGrp="1"/>
          </p:cNvSpPr>
          <p:nvPr>
            <p:ph type="subTitle" idx="1"/>
          </p:nvPr>
        </p:nvSpPr>
        <p:spPr>
          <a:xfrm>
            <a:off x="4572000" y="5157192"/>
            <a:ext cx="3240360" cy="481608"/>
          </a:xfrm>
        </p:spPr>
        <p:txBody>
          <a:bodyPr>
            <a:normAutofit/>
          </a:bodyPr>
          <a:lstStyle/>
          <a:p>
            <a:r>
              <a:rPr lang="en-US" dirty="0" smtClean="0"/>
              <a:t>By Sandhya</a:t>
            </a:r>
            <a:endParaRPr lang="en-IN" dirty="0"/>
          </a:p>
        </p:txBody>
      </p:sp>
    </p:spTree>
    <p:extLst>
      <p:ext uri="{BB962C8B-B14F-4D97-AF65-F5344CB8AC3E}">
        <p14:creationId xmlns:p14="http://schemas.microsoft.com/office/powerpoint/2010/main" val="2935240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Operators</a:t>
            </a:r>
            <a:endParaRPr lang="en-IN" dirty="0"/>
          </a:p>
        </p:txBody>
      </p:sp>
      <p:pic>
        <p:nvPicPr>
          <p:cNvPr id="5122" name="Picture 2" descr="http://www.advancecomputing.co.in/wp-content/uploads/2019/06/AssignmentsOpera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1412776"/>
            <a:ext cx="7704856"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307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Increment  and Decrement Operators</a:t>
            </a:r>
            <a:endParaRPr lang="en-IN" dirty="0"/>
          </a:p>
        </p:txBody>
      </p:sp>
      <p:pic>
        <p:nvPicPr>
          <p:cNvPr id="6146" name="Picture 2" descr="http://www.advancecomputing.co.in/wp-content/uploads/2019/06/IncrDecrOpera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992888"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109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Operators</a:t>
            </a:r>
            <a:endParaRPr lang="en-IN" dirty="0"/>
          </a:p>
        </p:txBody>
      </p:sp>
      <p:pic>
        <p:nvPicPr>
          <p:cNvPr id="7170" name="Picture 2" descr="Ternary or Conditional Op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6912768" cy="25202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2655" y="4509120"/>
            <a:ext cx="7416824"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=if(marks&gt;33,”Pass”,”fail”</a:t>
            </a:r>
            <a:endParaRPr lang="en-IN" dirty="0">
              <a:solidFill>
                <a:schemeClr val="tx1"/>
              </a:solidFill>
            </a:endParaRPr>
          </a:p>
        </p:txBody>
      </p:sp>
    </p:spTree>
    <p:extLst>
      <p:ext uri="{BB962C8B-B14F-4D97-AF65-F5344CB8AC3E}">
        <p14:creationId xmlns:p14="http://schemas.microsoft.com/office/powerpoint/2010/main" val="3355306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16223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976789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1157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31514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468303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85266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73045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vs Information: What's the Difference | Bloomfire"/>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08213" y="2674938"/>
            <a:ext cx="6135511" cy="34512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What is Data and Information</a:t>
            </a:r>
            <a:endParaRPr lang="en-IN" dirty="0"/>
          </a:p>
        </p:txBody>
      </p:sp>
    </p:spTree>
    <p:extLst>
      <p:ext uri="{BB962C8B-B14F-4D97-AF65-F5344CB8AC3E}">
        <p14:creationId xmlns:p14="http://schemas.microsoft.com/office/powerpoint/2010/main" val="423834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220816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287465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11039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868358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659329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44871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a:t>
            </a:r>
            <a:endParaRPr lang="en-IN" dirty="0"/>
          </a:p>
        </p:txBody>
      </p:sp>
      <p:pic>
        <p:nvPicPr>
          <p:cNvPr id="8194" name="Picture 2" descr="Bitwise Operators in a Nutshell. A friend of mine sent me a link to an… |  by Amirata Khodaparast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12776"/>
            <a:ext cx="6120680"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94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Operators-computer programming and utilzation | P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988840"/>
            <a:ext cx="7416824" cy="44644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Special Operators</a:t>
            </a:r>
            <a:endParaRPr lang="en-IN" dirty="0"/>
          </a:p>
        </p:txBody>
      </p:sp>
    </p:spTree>
    <p:extLst>
      <p:ext uri="{BB962C8B-B14F-4D97-AF65-F5344CB8AC3E}">
        <p14:creationId xmlns:p14="http://schemas.microsoft.com/office/powerpoint/2010/main" val="2132504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script interpreter processes statements sequentially starting with the first statement of the program block. This sequential flow can be controlled with conditional statements that perform branching and iteration. Branching is controlled with an IF statement that directs execution along a given path. Iteration is controlled with loop statements that execute one or more statements repeatedly. </a:t>
            </a:r>
            <a:endParaRPr lang="en-IN" dirty="0"/>
          </a:p>
        </p:txBody>
      </p:sp>
      <p:sp>
        <p:nvSpPr>
          <p:cNvPr id="2" name="Title 1"/>
          <p:cNvSpPr>
            <a:spLocks noGrp="1"/>
          </p:cNvSpPr>
          <p:nvPr>
            <p:ph type="title"/>
          </p:nvPr>
        </p:nvSpPr>
        <p:spPr/>
        <p:txBody>
          <a:bodyPr>
            <a:normAutofit fontScale="90000"/>
          </a:bodyPr>
          <a:lstStyle/>
          <a:p>
            <a:r>
              <a:rPr lang="en-US" dirty="0" smtClean="0"/>
              <a:t>Statements and Statement Flow Control</a:t>
            </a:r>
            <a:endParaRPr lang="en-IN" dirty="0"/>
          </a:p>
        </p:txBody>
      </p:sp>
    </p:spTree>
    <p:extLst>
      <p:ext uri="{BB962C8B-B14F-4D97-AF65-F5344CB8AC3E}">
        <p14:creationId xmlns:p14="http://schemas.microsoft.com/office/powerpoint/2010/main" val="587463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014" y="1227138"/>
            <a:ext cx="7975772" cy="1769815"/>
          </a:xfrm>
        </p:spPr>
        <p:txBody>
          <a:bodyPr>
            <a:normAutofit/>
          </a:bodyPr>
          <a:lstStyle/>
          <a:p>
            <a:pPr marL="0" indent="0">
              <a:buNone/>
            </a:pPr>
            <a:r>
              <a:rPr lang="en-US" dirty="0"/>
              <a:t>Selection statements are also known as branching statements or conditional or decision-making statements. It is used to select part of a program to be executed based on condition</a:t>
            </a:r>
            <a:r>
              <a:rPr lang="en-US" dirty="0" smtClean="0"/>
              <a:t>.</a:t>
            </a:r>
          </a:p>
        </p:txBody>
      </p:sp>
      <p:sp>
        <p:nvSpPr>
          <p:cNvPr id="2" name="Title 1"/>
          <p:cNvSpPr>
            <a:spLocks noGrp="1"/>
          </p:cNvSpPr>
          <p:nvPr>
            <p:ph type="title"/>
          </p:nvPr>
        </p:nvSpPr>
        <p:spPr/>
        <p:txBody>
          <a:bodyPr/>
          <a:lstStyle/>
          <a:p>
            <a:r>
              <a:rPr lang="en-US" dirty="0" smtClean="0"/>
              <a:t>Selection Statements</a:t>
            </a:r>
            <a:endParaRPr lang="en-IN" dirty="0"/>
          </a:p>
        </p:txBody>
      </p:sp>
      <p:sp>
        <p:nvSpPr>
          <p:cNvPr id="4" name="AutoShape 2" descr="if-else-statement-syntax-and-execu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f-else-statement-syntax-and-execu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f-else-statement-syntax-and-execu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if-else-statement-syntax-and-executi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if-else-statement-syntax-and-executio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if-else-statement-syntax-and-executio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if-else-statement-syntax-and-executio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6" descr="if-else-statement-syntax-and-execution"/>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8" descr="if-else-statement-syntax-and-execution"/>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20" descr="if-else-statement-syntax-and-execution"/>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22" descr="if-else-statement-syntax-and-execution"/>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if-else-statement-syntax-and-execution"/>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26" descr="if-else-statement-syntax-and-execution"/>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28" descr="if-else-statement-syntax-and-execution"/>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53" name="Picture 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75" y="2924944"/>
            <a:ext cx="7695257" cy="339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528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software programming, data type refers to the type of value a variable has and what type of mathematical, relational or logical operations can be applied without causing an error. For example, many programming languages use the data type </a:t>
            </a:r>
            <a:r>
              <a:rPr lang="en-US" i="1" dirty="0"/>
              <a:t>string</a:t>
            </a:r>
            <a:r>
              <a:rPr lang="en-US" dirty="0"/>
              <a:t> to classify text, </a:t>
            </a:r>
            <a:r>
              <a:rPr lang="en-US" i="1" dirty="0"/>
              <a:t>integer</a:t>
            </a:r>
            <a:r>
              <a:rPr lang="en-US" dirty="0"/>
              <a:t> to identify whole numbers and </a:t>
            </a:r>
            <a:r>
              <a:rPr lang="en-US" i="1" dirty="0"/>
              <a:t>floating point</a:t>
            </a:r>
            <a:r>
              <a:rPr lang="en-US" dirty="0"/>
              <a:t> to designate numbers with decimal points.</a:t>
            </a:r>
            <a:endParaRPr lang="en-IN" dirty="0"/>
          </a:p>
        </p:txBody>
      </p:sp>
      <p:sp>
        <p:nvSpPr>
          <p:cNvPr id="2" name="Title 1"/>
          <p:cNvSpPr>
            <a:spLocks noGrp="1"/>
          </p:cNvSpPr>
          <p:nvPr>
            <p:ph type="title"/>
          </p:nvPr>
        </p:nvSpPr>
        <p:spPr/>
        <p:txBody>
          <a:bodyPr/>
          <a:lstStyle/>
          <a:p>
            <a:r>
              <a:rPr lang="en-US" dirty="0" smtClean="0"/>
              <a:t>What are Data types</a:t>
            </a:r>
            <a:endParaRPr lang="en-IN" dirty="0"/>
          </a:p>
        </p:txBody>
      </p:sp>
    </p:spTree>
    <p:extLst>
      <p:ext uri="{BB962C8B-B14F-4D97-AF65-F5344CB8AC3E}">
        <p14:creationId xmlns:p14="http://schemas.microsoft.com/office/powerpoint/2010/main" val="4282489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Statements</a:t>
            </a:r>
            <a:endParaRPr lang="en-IN" dirty="0"/>
          </a:p>
        </p:txBody>
      </p:sp>
      <p:pic>
        <p:nvPicPr>
          <p:cNvPr id="2050" name="Picture 2" descr="What Is The Use Of Iteration Stat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83" y="1340768"/>
            <a:ext cx="8208912"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574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Jump Statement</a:t>
            </a:r>
            <a:endParaRPr lang="en-IN" dirty="0"/>
          </a:p>
        </p:txBody>
      </p:sp>
      <p:pic>
        <p:nvPicPr>
          <p:cNvPr id="4" name="Picture 2" descr="Jump statements in C++ | Switch statement, Array methods,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7488832" cy="492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384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2492896"/>
            <a:ext cx="7488832"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chemeClr val="tx1"/>
                </a:solidFill>
              </a:rPr>
              <a:t>Thank You</a:t>
            </a:r>
            <a:endParaRPr lang="en-IN" sz="7200" dirty="0">
              <a:solidFill>
                <a:schemeClr val="tx1"/>
              </a:solidFill>
            </a:endParaRPr>
          </a:p>
        </p:txBody>
      </p:sp>
    </p:spTree>
    <p:extLst>
      <p:ext uri="{BB962C8B-B14F-4D97-AF65-F5344CB8AC3E}">
        <p14:creationId xmlns:p14="http://schemas.microsoft.com/office/powerpoint/2010/main" val="4048127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String</a:t>
            </a:r>
            <a:r>
              <a:rPr lang="en-US" dirty="0"/>
              <a:t> (or </a:t>
            </a:r>
            <a:r>
              <a:rPr lang="en-US" b="1" dirty="0"/>
              <a:t>str</a:t>
            </a:r>
            <a:r>
              <a:rPr lang="en-US" dirty="0"/>
              <a:t> or </a:t>
            </a:r>
            <a:r>
              <a:rPr lang="en-US" b="1" dirty="0"/>
              <a:t>text</a:t>
            </a:r>
            <a:r>
              <a:rPr lang="en-US" dirty="0"/>
              <a:t>). Used for a </a:t>
            </a:r>
            <a:r>
              <a:rPr lang="en-US" b="1" dirty="0"/>
              <a:t>combination of any characters that appear on a keyboard</a:t>
            </a:r>
            <a:r>
              <a:rPr lang="en-US" dirty="0"/>
              <a:t>, such as letters, numbers and symbols.</a:t>
            </a:r>
          </a:p>
          <a:p>
            <a:r>
              <a:rPr lang="en-US" b="1" dirty="0"/>
              <a:t>Character</a:t>
            </a:r>
            <a:r>
              <a:rPr lang="en-US" dirty="0"/>
              <a:t> (or </a:t>
            </a:r>
            <a:r>
              <a:rPr lang="en-US" b="1" dirty="0"/>
              <a:t>char</a:t>
            </a:r>
            <a:r>
              <a:rPr lang="en-US" dirty="0"/>
              <a:t>). Used for </a:t>
            </a:r>
            <a:r>
              <a:rPr lang="en-US" b="1" dirty="0"/>
              <a:t>single letters</a:t>
            </a:r>
            <a:r>
              <a:rPr lang="en-US" dirty="0"/>
              <a:t>.</a:t>
            </a:r>
          </a:p>
          <a:p>
            <a:r>
              <a:rPr lang="en-US" b="1" dirty="0"/>
              <a:t>Integer</a:t>
            </a:r>
            <a:r>
              <a:rPr lang="en-US" dirty="0"/>
              <a:t> (or </a:t>
            </a:r>
            <a:r>
              <a:rPr lang="en-US" b="1" dirty="0"/>
              <a:t>int</a:t>
            </a:r>
            <a:r>
              <a:rPr lang="en-US" dirty="0"/>
              <a:t>). Used for </a:t>
            </a:r>
            <a:r>
              <a:rPr lang="en-US" b="1" dirty="0"/>
              <a:t>whole numbers</a:t>
            </a:r>
            <a:r>
              <a:rPr lang="en-US" dirty="0"/>
              <a:t>.</a:t>
            </a:r>
          </a:p>
          <a:p>
            <a:r>
              <a:rPr lang="en-US" b="1" dirty="0"/>
              <a:t>Float</a:t>
            </a:r>
            <a:r>
              <a:rPr lang="en-US" dirty="0"/>
              <a:t> (or </a:t>
            </a:r>
            <a:r>
              <a:rPr lang="en-US" b="1" dirty="0"/>
              <a:t>Real</a:t>
            </a:r>
            <a:r>
              <a:rPr lang="en-US" dirty="0"/>
              <a:t>). Used for </a:t>
            </a:r>
            <a:r>
              <a:rPr lang="en-US" b="1" dirty="0"/>
              <a:t>numbers that contain decimal points</a:t>
            </a:r>
            <a:r>
              <a:rPr lang="en-US" dirty="0"/>
              <a:t>, or for </a:t>
            </a:r>
            <a:r>
              <a:rPr lang="en-US" b="1" dirty="0"/>
              <a:t>fractions</a:t>
            </a:r>
            <a:r>
              <a:rPr lang="en-US" dirty="0"/>
              <a:t>.</a:t>
            </a:r>
          </a:p>
          <a:p>
            <a:r>
              <a:rPr lang="en-US" b="1" dirty="0"/>
              <a:t>Boolean</a:t>
            </a:r>
            <a:r>
              <a:rPr lang="en-US" dirty="0"/>
              <a:t> (or </a:t>
            </a:r>
            <a:r>
              <a:rPr lang="en-US" b="1" dirty="0"/>
              <a:t>bool</a:t>
            </a:r>
            <a:r>
              <a:rPr lang="en-US" dirty="0"/>
              <a:t>). Used where data is restricted to </a:t>
            </a:r>
            <a:r>
              <a:rPr lang="en-US" b="1" dirty="0"/>
              <a:t>True/False</a:t>
            </a:r>
            <a:r>
              <a:rPr lang="en-US" dirty="0"/>
              <a:t> or </a:t>
            </a:r>
            <a:r>
              <a:rPr lang="en-US" b="1" dirty="0"/>
              <a:t>yes/no</a:t>
            </a:r>
            <a:r>
              <a:rPr lang="en-US" dirty="0"/>
              <a:t> options.</a:t>
            </a:r>
          </a:p>
          <a:p>
            <a:endParaRPr lang="en-IN" dirty="0"/>
          </a:p>
        </p:txBody>
      </p:sp>
      <p:sp>
        <p:nvSpPr>
          <p:cNvPr id="2" name="Title 1"/>
          <p:cNvSpPr>
            <a:spLocks noGrp="1"/>
          </p:cNvSpPr>
          <p:nvPr>
            <p:ph type="title"/>
          </p:nvPr>
        </p:nvSpPr>
        <p:spPr/>
        <p:txBody>
          <a:bodyPr/>
          <a:lstStyle/>
          <a:p>
            <a:r>
              <a:rPr lang="en-US" dirty="0" smtClean="0"/>
              <a:t>Different data types</a:t>
            </a:r>
            <a:endParaRPr lang="en-IN" dirty="0"/>
          </a:p>
        </p:txBody>
      </p:sp>
    </p:spTree>
    <p:extLst>
      <p:ext uri="{BB962C8B-B14F-4D97-AF65-F5344CB8AC3E}">
        <p14:creationId xmlns:p14="http://schemas.microsoft.com/office/powerpoint/2010/main" val="1665172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Expressions perform specific actions, based on an operator, with one or two operands. An operand can be a constant, a variable or a function result. Operators are arithmetic, logical, and relational. As with C, some operators vary in functionality according to the data type of the operands specified in the expression.</a:t>
            </a:r>
            <a:endParaRPr lang="en-IN" dirty="0"/>
          </a:p>
        </p:txBody>
      </p:sp>
      <p:sp>
        <p:nvSpPr>
          <p:cNvPr id="2" name="Title 1"/>
          <p:cNvSpPr>
            <a:spLocks noGrp="1"/>
          </p:cNvSpPr>
          <p:nvPr>
            <p:ph type="title"/>
          </p:nvPr>
        </p:nvSpPr>
        <p:spPr/>
        <p:txBody>
          <a:bodyPr/>
          <a:lstStyle/>
          <a:p>
            <a:r>
              <a:rPr lang="en-US" dirty="0" smtClean="0"/>
              <a:t>Operators and Expressions</a:t>
            </a:r>
            <a:endParaRPr lang="en-IN" dirty="0"/>
          </a:p>
        </p:txBody>
      </p:sp>
    </p:spTree>
    <p:extLst>
      <p:ext uri="{BB962C8B-B14F-4D97-AF65-F5344CB8AC3E}">
        <p14:creationId xmlns:p14="http://schemas.microsoft.com/office/powerpoint/2010/main" val="3010936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OLUTION: Operators operands expressions - Studyp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8565803" cy="6424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088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9131206"/>
                  </p:ext>
                </p:extLst>
              </p:nvPr>
            </p:nvGraphicFramePr>
            <p:xfrm>
              <a:off x="700431" y="1340767"/>
              <a:ext cx="7832009" cy="4957080"/>
            </p:xfrm>
            <a:graphic>
              <a:graphicData uri="http://schemas.openxmlformats.org/drawingml/2006/table">
                <a:tbl>
                  <a:tblPr/>
                  <a:tblGrid>
                    <a:gridCol w="2538662"/>
                    <a:gridCol w="2538662"/>
                    <a:gridCol w="2754685"/>
                  </a:tblGrid>
                  <a:tr h="660099">
                    <a:tc>
                      <a:txBody>
                        <a:bodyPr/>
                        <a:lstStyle/>
                        <a:p>
                          <a:pPr algn="l" fontAlgn="ctr"/>
                          <a:r>
                            <a:rPr lang="en-IN" sz="1800" b="1" dirty="0">
                              <a:solidFill>
                                <a:srgbClr val="000000"/>
                              </a:solidFill>
                              <a:effectLst/>
                            </a:rPr>
                            <a:t>Addition</a:t>
                          </a:r>
                        </a:p>
                      </a:txBody>
                      <a:tcPr marL="37415" marR="37415" marT="49887" marB="4988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EEEEEE"/>
                          </a:solidFill>
                          <a:prstDash val="solid"/>
                          <a:round/>
                          <a:headEnd type="none" w="med" len="med"/>
                          <a:tailEnd type="none" w="med" len="med"/>
                        </a:lnB>
                        <a:solidFill>
                          <a:srgbClr val="F2F6F7"/>
                        </a:solidFill>
                      </a:tcPr>
                    </a:tc>
                    <a:tc>
                      <a:txBody>
                        <a:bodyPr/>
                        <a:lstStyle/>
                        <a:p>
                          <a:pPr algn="l" fontAlgn="ctr"/>
                          <a:r>
                            <a:rPr lang="en-IN" sz="1800" b="1" dirty="0" smtClean="0">
                              <a:solidFill>
                                <a:srgbClr val="000000"/>
                              </a:solidFill>
                              <a:effectLst/>
                            </a:rPr>
                            <a:t>+</a:t>
                          </a:r>
                          <a:r>
                            <a:rPr lang="en-IN" sz="1800" b="1" baseline="0" dirty="0" smtClean="0">
                              <a:solidFill>
                                <a:srgbClr val="000000"/>
                              </a:solidFill>
                              <a:effectLst/>
                            </a:rPr>
                            <a:t> (Ex - 2+2 =4)</a:t>
                          </a:r>
                          <a:endParaRPr lang="en-IN" sz="1800" b="1" dirty="0">
                            <a:solidFill>
                              <a:srgbClr val="000000"/>
                            </a:solidFill>
                            <a:effectLst/>
                          </a:endParaRPr>
                        </a:p>
                      </a:txBody>
                      <a:tcPr marL="37415" marR="37415" marT="49887" marB="4988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EEEEEE"/>
                          </a:solidFill>
                          <a:prstDash val="solid"/>
                          <a:round/>
                          <a:headEnd type="none" w="med" len="med"/>
                          <a:tailEnd type="none" w="med" len="med"/>
                        </a:lnB>
                        <a:solidFill>
                          <a:srgbClr val="F4F7F8"/>
                        </a:solidFill>
                      </a:tcPr>
                    </a:tc>
                    <a:tc>
                      <a:txBody>
                        <a:bodyPr/>
                        <a:lstStyle/>
                        <a:p>
                          <a:pPr algn="l" fontAlgn="ctr"/>
                          <a:r>
                            <a:rPr lang="en-US" sz="1800" b="1">
                              <a:solidFill>
                                <a:srgbClr val="000000"/>
                              </a:solidFill>
                              <a:effectLst/>
                            </a:rPr>
                            <a:t>Adds one operand to the other</a:t>
                          </a:r>
                        </a:p>
                      </a:txBody>
                      <a:tcPr marL="37415" marR="37415" marT="49887" marB="4988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EEEEEE"/>
                          </a:solidFill>
                          <a:prstDash val="solid"/>
                          <a:round/>
                          <a:headEnd type="none" w="med" len="med"/>
                          <a:tailEnd type="none" w="med" len="med"/>
                        </a:lnB>
                        <a:solidFill>
                          <a:srgbClr val="F2F6F7"/>
                        </a:solidFill>
                      </a:tcPr>
                    </a:tc>
                  </a:tr>
                  <a:tr h="691838">
                    <a:tc>
                      <a:txBody>
                        <a:bodyPr/>
                        <a:lstStyle/>
                        <a:p>
                          <a:pPr fontAlgn="t"/>
                          <a:r>
                            <a:rPr lang="en-IN" sz="1800">
                              <a:effectLst/>
                            </a:rPr>
                            <a:t>Subtraction</a:t>
                          </a:r>
                        </a:p>
                      </a:txBody>
                      <a:tcPr marL="65476" marR="65476" marT="65476" marB="65476">
                        <a:lnL>
                          <a:noFill/>
                        </a:lnL>
                        <a:lnR>
                          <a:noFill/>
                        </a:lnR>
                        <a:lnT w="28575" cap="flat" cmpd="sng" algn="ctr">
                          <a:solidFill>
                            <a:srgbClr val="EEEEEE"/>
                          </a:solidFill>
                          <a:prstDash val="solid"/>
                          <a:round/>
                          <a:headEnd type="none" w="med" len="med"/>
                          <a:tailEnd type="none" w="med" len="med"/>
                        </a:lnT>
                        <a:lnB>
                          <a:noFill/>
                        </a:lnB>
                      </a:tcPr>
                    </a:tc>
                    <a:tc>
                      <a:txBody>
                        <a:bodyPr/>
                        <a:lstStyle/>
                        <a:p>
                          <a:pPr fontAlgn="t"/>
                          <a:r>
                            <a:rPr lang="en-IN" sz="1800" dirty="0" smtClean="0">
                              <a:effectLst/>
                            </a:rPr>
                            <a:t>-  ( Ex – 2-2</a:t>
                          </a:r>
                          <a:r>
                            <a:rPr lang="en-IN" sz="1800" baseline="0" dirty="0" smtClean="0">
                              <a:effectLst/>
                            </a:rPr>
                            <a:t> = 0)</a:t>
                          </a:r>
                          <a:endParaRPr lang="en-IN" sz="1800" dirty="0">
                            <a:effectLst/>
                          </a:endParaRPr>
                        </a:p>
                      </a:txBody>
                      <a:tcPr marL="65476" marR="65476" marT="65476" marB="65476">
                        <a:lnL>
                          <a:noFill/>
                        </a:lnL>
                        <a:lnR>
                          <a:noFill/>
                        </a:lnR>
                        <a:lnT w="28575" cap="flat" cmpd="sng" algn="ctr">
                          <a:solidFill>
                            <a:srgbClr val="EEEEEE"/>
                          </a:solidFill>
                          <a:prstDash val="solid"/>
                          <a:round/>
                          <a:headEnd type="none" w="med" len="med"/>
                          <a:tailEnd type="none" w="med" len="med"/>
                        </a:lnT>
                        <a:lnB>
                          <a:noFill/>
                        </a:lnB>
                        <a:solidFill>
                          <a:srgbClr val="F4F7F8"/>
                        </a:solidFill>
                      </a:tcPr>
                    </a:tc>
                    <a:tc>
                      <a:txBody>
                        <a:bodyPr/>
                        <a:lstStyle/>
                        <a:p>
                          <a:pPr fontAlgn="t"/>
                          <a:r>
                            <a:rPr lang="en-US" sz="1800">
                              <a:effectLst/>
                            </a:rPr>
                            <a:t>Subtracts the second operand from the first</a:t>
                          </a:r>
                        </a:p>
                      </a:txBody>
                      <a:tcPr marL="65476" marR="65476" marT="65476" marB="65476">
                        <a:lnL>
                          <a:noFill/>
                        </a:lnL>
                        <a:lnR>
                          <a:noFill/>
                        </a:lnR>
                        <a:lnT w="28575" cap="flat" cmpd="sng" algn="ctr">
                          <a:solidFill>
                            <a:srgbClr val="EEEEEE"/>
                          </a:solidFill>
                          <a:prstDash val="solid"/>
                          <a:round/>
                          <a:headEnd type="none" w="med" len="med"/>
                          <a:tailEnd type="none" w="med" len="med"/>
                        </a:lnT>
                        <a:lnB>
                          <a:noFill/>
                        </a:lnB>
                      </a:tcPr>
                    </a:tc>
                  </a:tr>
                  <a:tr h="691838">
                    <a:tc>
                      <a:txBody>
                        <a:bodyPr/>
                        <a:lstStyle/>
                        <a:p>
                          <a:pPr fontAlgn="t"/>
                          <a:r>
                            <a:rPr lang="en-IN" sz="1800">
                              <a:effectLst/>
                            </a:rPr>
                            <a:t>Multiplication</a:t>
                          </a:r>
                        </a:p>
                      </a:txBody>
                      <a:tcPr marL="65476" marR="65476" marT="65476" marB="65476">
                        <a:lnL>
                          <a:noFill/>
                        </a:lnL>
                        <a:lnR>
                          <a:noFill/>
                        </a:lnR>
                        <a:lnT>
                          <a:noFill/>
                        </a:lnT>
                        <a:lnB>
                          <a:noFill/>
                        </a:lnB>
                      </a:tcPr>
                    </a:tc>
                    <a:tc>
                      <a:txBody>
                        <a:bodyPr/>
                        <a:lstStyle/>
                        <a:p>
                          <a:pPr fontAlgn="t"/>
                          <a:r>
                            <a:rPr lang="en-IN" sz="1800" dirty="0" smtClean="0">
                              <a:effectLst/>
                            </a:rPr>
                            <a:t>* ( Ex</a:t>
                          </a:r>
                          <a:r>
                            <a:rPr lang="en-IN" sz="1800" baseline="0" dirty="0" smtClean="0">
                              <a:effectLst/>
                            </a:rPr>
                            <a:t> – 2*2 = 4)</a:t>
                          </a:r>
                          <a:endParaRPr lang="en-IN" sz="1800" dirty="0">
                            <a:effectLst/>
                          </a:endParaRPr>
                        </a:p>
                      </a:txBody>
                      <a:tcPr marL="65476" marR="65476" marT="65476" marB="65476">
                        <a:lnL>
                          <a:noFill/>
                        </a:lnL>
                        <a:lnR>
                          <a:noFill/>
                        </a:lnR>
                        <a:lnT>
                          <a:noFill/>
                        </a:lnT>
                        <a:lnB>
                          <a:noFill/>
                        </a:lnB>
                        <a:solidFill>
                          <a:srgbClr val="F4F7F8"/>
                        </a:solidFill>
                      </a:tcPr>
                    </a:tc>
                    <a:tc>
                      <a:txBody>
                        <a:bodyPr/>
                        <a:lstStyle/>
                        <a:p>
                          <a:pPr fontAlgn="t"/>
                          <a:r>
                            <a:rPr lang="en-US" sz="1800" dirty="0">
                              <a:effectLst/>
                            </a:rPr>
                            <a:t>Multiplies one operand by the other</a:t>
                          </a:r>
                        </a:p>
                      </a:txBody>
                      <a:tcPr marL="65476" marR="65476" marT="65476" marB="65476">
                        <a:lnL>
                          <a:noFill/>
                        </a:lnL>
                        <a:lnR>
                          <a:noFill/>
                        </a:lnR>
                        <a:lnT>
                          <a:noFill/>
                        </a:lnT>
                        <a:lnB>
                          <a:noFill/>
                        </a:lnB>
                      </a:tcPr>
                    </a:tc>
                  </a:tr>
                  <a:tr h="691838">
                    <a:tc>
                      <a:txBody>
                        <a:bodyPr/>
                        <a:lstStyle/>
                        <a:p>
                          <a:pPr fontAlgn="t"/>
                          <a:r>
                            <a:rPr lang="en-IN" sz="1800" dirty="0">
                              <a:effectLst/>
                            </a:rPr>
                            <a:t>Division</a:t>
                          </a:r>
                        </a:p>
                      </a:txBody>
                      <a:tcPr marL="65476" marR="65476" marT="65476" marB="65476">
                        <a:lnL>
                          <a:noFill/>
                        </a:lnL>
                        <a:lnR>
                          <a:noFill/>
                        </a:lnR>
                        <a:lnT>
                          <a:noFill/>
                        </a:lnT>
                        <a:lnB>
                          <a:noFill/>
                        </a:lnB>
                      </a:tcPr>
                    </a:tc>
                    <a:tc>
                      <a:txBody>
                        <a:bodyPr/>
                        <a:lstStyle/>
                        <a:p>
                          <a:pPr fontAlgn="t"/>
                          <a:r>
                            <a:rPr lang="en-IN" sz="1800" dirty="0" smtClean="0">
                              <a:effectLst/>
                            </a:rPr>
                            <a:t>/</a:t>
                          </a:r>
                          <a:r>
                            <a:rPr lang="en-IN" sz="1800" baseline="0" dirty="0" smtClean="0">
                              <a:effectLst/>
                            </a:rPr>
                            <a:t> </a:t>
                          </a:r>
                          <a:r>
                            <a:rPr lang="en-IN" sz="1800" dirty="0" smtClean="0">
                              <a:effectLst/>
                            </a:rPr>
                            <a:t> (  Ex-</a:t>
                          </a:r>
                          <a:r>
                            <a:rPr lang="en-IN" sz="1800" baseline="0" dirty="0" smtClean="0">
                              <a:effectLst/>
                            </a:rPr>
                            <a:t> 2/5=2)</a:t>
                          </a:r>
                          <a:endParaRPr lang="en-IN" sz="1800" dirty="0">
                            <a:effectLst/>
                          </a:endParaRPr>
                        </a:p>
                      </a:txBody>
                      <a:tcPr marL="65476" marR="65476" marT="65476" marB="65476">
                        <a:lnL>
                          <a:noFill/>
                        </a:lnL>
                        <a:lnR>
                          <a:noFill/>
                        </a:lnR>
                        <a:lnT>
                          <a:noFill/>
                        </a:lnT>
                        <a:lnB>
                          <a:noFill/>
                        </a:lnB>
                        <a:solidFill>
                          <a:srgbClr val="F4F7F8"/>
                        </a:solidFill>
                      </a:tcPr>
                    </a:tc>
                    <a:tc>
                      <a:txBody>
                        <a:bodyPr/>
                        <a:lstStyle/>
                        <a:p>
                          <a:pPr fontAlgn="t"/>
                          <a:r>
                            <a:rPr lang="en-US" sz="1800">
                              <a:effectLst/>
                            </a:rPr>
                            <a:t>Divides the first operand by the second</a:t>
                          </a:r>
                        </a:p>
                      </a:txBody>
                      <a:tcPr marL="65476" marR="65476" marT="65476" marB="65476">
                        <a:lnL>
                          <a:noFill/>
                        </a:lnL>
                        <a:lnR>
                          <a:noFill/>
                        </a:lnR>
                        <a:lnT>
                          <a:noFill/>
                        </a:lnT>
                        <a:lnB>
                          <a:noFill/>
                        </a:lnB>
                      </a:tcPr>
                    </a:tc>
                  </a:tr>
                  <a:tr h="1250365">
                    <a:tc>
                      <a:txBody>
                        <a:bodyPr/>
                        <a:lstStyle/>
                        <a:p>
                          <a:pPr fontAlgn="t"/>
                          <a:r>
                            <a:rPr lang="en-IN" sz="1800">
                              <a:effectLst/>
                            </a:rPr>
                            <a:t>Modulo</a:t>
                          </a:r>
                        </a:p>
                      </a:txBody>
                      <a:tcPr marL="65476" marR="65476" marT="65476" marB="65476">
                        <a:lnL>
                          <a:noFill/>
                        </a:lnL>
                        <a:lnR>
                          <a:noFill/>
                        </a:lnR>
                        <a:lnT>
                          <a:noFill/>
                        </a:lnT>
                        <a:lnB>
                          <a:noFill/>
                        </a:lnB>
                      </a:tcPr>
                    </a:tc>
                    <a:tc>
                      <a:txBody>
                        <a:bodyPr/>
                        <a:lstStyle/>
                        <a:p>
                          <a:pPr fontAlgn="t"/>
                          <a:r>
                            <a:rPr lang="en-IN" sz="1800" dirty="0" smtClean="0">
                              <a:effectLst/>
                            </a:rPr>
                            <a:t>%  ( Ex- 2/5=1)</a:t>
                          </a:r>
                          <a:endParaRPr lang="en-IN" sz="1800" dirty="0">
                            <a:effectLst/>
                          </a:endParaRPr>
                        </a:p>
                      </a:txBody>
                      <a:tcPr marL="65476" marR="65476" marT="65476" marB="65476">
                        <a:lnL>
                          <a:noFill/>
                        </a:lnL>
                        <a:lnR>
                          <a:noFill/>
                        </a:lnR>
                        <a:lnT>
                          <a:noFill/>
                        </a:lnT>
                        <a:lnB>
                          <a:noFill/>
                        </a:lnB>
                        <a:solidFill>
                          <a:srgbClr val="F4F7F8"/>
                        </a:solidFill>
                      </a:tcPr>
                    </a:tc>
                    <a:tc>
                      <a:txBody>
                        <a:bodyPr/>
                        <a:lstStyle/>
                        <a:p>
                          <a:pPr fontAlgn="t"/>
                          <a:r>
                            <a:rPr lang="en-US" sz="1800">
                              <a:effectLst/>
                            </a:rPr>
                            <a:t>Divides the first INTEGER operand by the second, and returns the remainder</a:t>
                          </a:r>
                        </a:p>
                      </a:txBody>
                      <a:tcPr marL="65476" marR="65476" marT="65476" marB="65476">
                        <a:lnL>
                          <a:noFill/>
                        </a:lnL>
                        <a:lnR>
                          <a:noFill/>
                        </a:lnR>
                        <a:lnT>
                          <a:noFill/>
                        </a:lnT>
                        <a:lnB>
                          <a:noFill/>
                        </a:lnB>
                      </a:tcPr>
                    </a:tc>
                  </a:tr>
                  <a:tr h="971102">
                    <a:tc>
                      <a:txBody>
                        <a:bodyPr/>
                        <a:lstStyle/>
                        <a:p>
                          <a:pPr fontAlgn="t"/>
                          <a:r>
                            <a:rPr lang="en-IN" sz="1800">
                              <a:effectLst/>
                            </a:rPr>
                            <a:t>Exponentiation</a:t>
                          </a:r>
                        </a:p>
                      </a:txBody>
                      <a:tcPr marL="65476" marR="65476" marT="65476" marB="65476">
                        <a:lnL>
                          <a:noFill/>
                        </a:lnL>
                        <a:lnR>
                          <a:noFill/>
                        </a:lnR>
                        <a:lnT>
                          <a:noFill/>
                        </a:lnT>
                        <a:lnB>
                          <a:noFill/>
                        </a:lnB>
                      </a:tcPr>
                    </a:tc>
                    <a:tc>
                      <a:txBody>
                        <a:bodyPr/>
                        <a:lstStyle/>
                        <a:p>
                          <a:pPr fontAlgn="t"/>
                          <a:r>
                            <a:rPr lang="en-IN" sz="1800" dirty="0" smtClean="0">
                              <a:effectLst/>
                            </a:rPr>
                            <a:t>**  ( Ex- </a:t>
                          </a:r>
                          <a14:m>
                            <m:oMath xmlns:m="http://schemas.openxmlformats.org/officeDocument/2006/math">
                              <m:sSup>
                                <m:sSupPr>
                                  <m:ctrlPr>
                                    <a:rPr lang="en-IN" sz="1800" i="1" smtClean="0">
                                      <a:effectLst/>
                                      <a:latin typeface="Cambria Math"/>
                                    </a:rPr>
                                  </m:ctrlPr>
                                </m:sSupPr>
                                <m:e>
                                  <m:r>
                                    <a:rPr lang="en-IN" sz="1800" b="0" i="1" smtClean="0">
                                      <a:effectLst/>
                                      <a:latin typeface="Cambria Math"/>
                                    </a:rPr>
                                    <m:t>2</m:t>
                                  </m:r>
                                </m:e>
                                <m:sup>
                                  <m:r>
                                    <a:rPr lang="en-IN" sz="1800" b="0" i="1" smtClean="0">
                                      <a:effectLst/>
                                      <a:latin typeface="Cambria Math"/>
                                    </a:rPr>
                                    <m:t>2</m:t>
                                  </m:r>
                                </m:sup>
                              </m:sSup>
                            </m:oMath>
                          </a14:m>
                          <a:r>
                            <a:rPr lang="en-IN" sz="1800" dirty="0" smtClean="0">
                              <a:effectLst/>
                            </a:rPr>
                            <a:t>=4)</a:t>
                          </a:r>
                          <a:endParaRPr lang="en-IN" sz="1800" dirty="0">
                            <a:effectLst/>
                          </a:endParaRPr>
                        </a:p>
                      </a:txBody>
                      <a:tcPr marL="65476" marR="65476" marT="65476" marB="65476">
                        <a:lnL>
                          <a:noFill/>
                        </a:lnL>
                        <a:lnR>
                          <a:noFill/>
                        </a:lnR>
                        <a:lnT>
                          <a:noFill/>
                        </a:lnT>
                        <a:lnB>
                          <a:noFill/>
                        </a:lnB>
                        <a:solidFill>
                          <a:srgbClr val="F4F7F8"/>
                        </a:solidFill>
                      </a:tcPr>
                    </a:tc>
                    <a:tc>
                      <a:txBody>
                        <a:bodyPr/>
                        <a:lstStyle/>
                        <a:p>
                          <a:pPr fontAlgn="t"/>
                          <a:r>
                            <a:rPr lang="en-US" sz="1800" dirty="0">
                              <a:effectLst/>
                            </a:rPr>
                            <a:t>Lets you refer to a number in terms of a base value and an exponent</a:t>
                          </a:r>
                        </a:p>
                      </a:txBody>
                      <a:tcPr marL="65476" marR="65476" marT="65476" marB="65476">
                        <a:lnL>
                          <a:noFill/>
                        </a:lnL>
                        <a:lnR>
                          <a:noFill/>
                        </a:lnR>
                        <a:lnT>
                          <a:noFill/>
                        </a:lnT>
                        <a:lnB>
                          <a:noFill/>
                        </a:lnB>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9131206"/>
                  </p:ext>
                </p:extLst>
              </p:nvPr>
            </p:nvGraphicFramePr>
            <p:xfrm>
              <a:off x="700431" y="1340767"/>
              <a:ext cx="7832009" cy="4957080"/>
            </p:xfrm>
            <a:graphic>
              <a:graphicData uri="http://schemas.openxmlformats.org/drawingml/2006/table">
                <a:tbl>
                  <a:tblPr/>
                  <a:tblGrid>
                    <a:gridCol w="2538662"/>
                    <a:gridCol w="2538662"/>
                    <a:gridCol w="2754685"/>
                  </a:tblGrid>
                  <a:tr h="660099">
                    <a:tc>
                      <a:txBody>
                        <a:bodyPr/>
                        <a:lstStyle/>
                        <a:p>
                          <a:pPr algn="l" fontAlgn="ctr"/>
                          <a:r>
                            <a:rPr lang="en-IN" sz="1800" b="1" dirty="0">
                              <a:solidFill>
                                <a:srgbClr val="000000"/>
                              </a:solidFill>
                              <a:effectLst/>
                            </a:rPr>
                            <a:t>Addition</a:t>
                          </a:r>
                        </a:p>
                      </a:txBody>
                      <a:tcPr marL="37415" marR="37415" marT="49887" marB="4988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EEEEEE"/>
                          </a:solidFill>
                          <a:prstDash val="solid"/>
                          <a:round/>
                          <a:headEnd type="none" w="med" len="med"/>
                          <a:tailEnd type="none" w="med" len="med"/>
                        </a:lnB>
                        <a:solidFill>
                          <a:srgbClr val="F2F6F7"/>
                        </a:solidFill>
                      </a:tcPr>
                    </a:tc>
                    <a:tc>
                      <a:txBody>
                        <a:bodyPr/>
                        <a:lstStyle/>
                        <a:p>
                          <a:pPr algn="l" fontAlgn="ctr"/>
                          <a:r>
                            <a:rPr lang="en-IN" sz="1800" b="1" dirty="0" smtClean="0">
                              <a:solidFill>
                                <a:srgbClr val="000000"/>
                              </a:solidFill>
                              <a:effectLst/>
                            </a:rPr>
                            <a:t>+</a:t>
                          </a:r>
                          <a:r>
                            <a:rPr lang="en-IN" sz="1800" b="1" baseline="0" dirty="0" smtClean="0">
                              <a:solidFill>
                                <a:srgbClr val="000000"/>
                              </a:solidFill>
                              <a:effectLst/>
                            </a:rPr>
                            <a:t> (Ex - 2+2 =4)</a:t>
                          </a:r>
                          <a:endParaRPr lang="en-IN" sz="1800" b="1" dirty="0">
                            <a:solidFill>
                              <a:srgbClr val="000000"/>
                            </a:solidFill>
                            <a:effectLst/>
                          </a:endParaRPr>
                        </a:p>
                      </a:txBody>
                      <a:tcPr marL="37415" marR="37415" marT="49887" marB="4988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EEEEEE"/>
                          </a:solidFill>
                          <a:prstDash val="solid"/>
                          <a:round/>
                          <a:headEnd type="none" w="med" len="med"/>
                          <a:tailEnd type="none" w="med" len="med"/>
                        </a:lnB>
                        <a:solidFill>
                          <a:srgbClr val="F4F7F8"/>
                        </a:solidFill>
                      </a:tcPr>
                    </a:tc>
                    <a:tc>
                      <a:txBody>
                        <a:bodyPr/>
                        <a:lstStyle/>
                        <a:p>
                          <a:pPr algn="l" fontAlgn="ctr"/>
                          <a:r>
                            <a:rPr lang="en-US" sz="1800" b="1">
                              <a:solidFill>
                                <a:srgbClr val="000000"/>
                              </a:solidFill>
                              <a:effectLst/>
                            </a:rPr>
                            <a:t>Adds one operand to the other</a:t>
                          </a:r>
                        </a:p>
                      </a:txBody>
                      <a:tcPr marL="37415" marR="37415" marT="49887" marB="4988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EEEEEE"/>
                          </a:solidFill>
                          <a:prstDash val="solid"/>
                          <a:round/>
                          <a:headEnd type="none" w="med" len="med"/>
                          <a:tailEnd type="none" w="med" len="med"/>
                        </a:lnB>
                        <a:solidFill>
                          <a:srgbClr val="F2F6F7"/>
                        </a:solidFill>
                      </a:tcPr>
                    </a:tc>
                  </a:tr>
                  <a:tr h="691838">
                    <a:tc>
                      <a:txBody>
                        <a:bodyPr/>
                        <a:lstStyle/>
                        <a:p>
                          <a:pPr fontAlgn="t"/>
                          <a:r>
                            <a:rPr lang="en-IN" sz="1800">
                              <a:effectLst/>
                            </a:rPr>
                            <a:t>Subtraction</a:t>
                          </a:r>
                        </a:p>
                      </a:txBody>
                      <a:tcPr marL="65476" marR="65476" marT="65476" marB="65476">
                        <a:lnL>
                          <a:noFill/>
                        </a:lnL>
                        <a:lnR>
                          <a:noFill/>
                        </a:lnR>
                        <a:lnT w="28575" cap="flat" cmpd="sng" algn="ctr">
                          <a:solidFill>
                            <a:srgbClr val="EEEEEE"/>
                          </a:solidFill>
                          <a:prstDash val="solid"/>
                          <a:round/>
                          <a:headEnd type="none" w="med" len="med"/>
                          <a:tailEnd type="none" w="med" len="med"/>
                        </a:lnT>
                        <a:lnB>
                          <a:noFill/>
                        </a:lnB>
                      </a:tcPr>
                    </a:tc>
                    <a:tc>
                      <a:txBody>
                        <a:bodyPr/>
                        <a:lstStyle/>
                        <a:p>
                          <a:pPr fontAlgn="t"/>
                          <a:r>
                            <a:rPr lang="en-IN" sz="1800" dirty="0" smtClean="0">
                              <a:effectLst/>
                            </a:rPr>
                            <a:t>-  ( Ex – 2-2</a:t>
                          </a:r>
                          <a:r>
                            <a:rPr lang="en-IN" sz="1800" baseline="0" dirty="0" smtClean="0">
                              <a:effectLst/>
                            </a:rPr>
                            <a:t> = 0)</a:t>
                          </a:r>
                          <a:endParaRPr lang="en-IN" sz="1800" dirty="0">
                            <a:effectLst/>
                          </a:endParaRPr>
                        </a:p>
                      </a:txBody>
                      <a:tcPr marL="65476" marR="65476" marT="65476" marB="65476">
                        <a:lnL>
                          <a:noFill/>
                        </a:lnL>
                        <a:lnR>
                          <a:noFill/>
                        </a:lnR>
                        <a:lnT w="28575" cap="flat" cmpd="sng" algn="ctr">
                          <a:solidFill>
                            <a:srgbClr val="EEEEEE"/>
                          </a:solidFill>
                          <a:prstDash val="solid"/>
                          <a:round/>
                          <a:headEnd type="none" w="med" len="med"/>
                          <a:tailEnd type="none" w="med" len="med"/>
                        </a:lnT>
                        <a:lnB>
                          <a:noFill/>
                        </a:lnB>
                        <a:solidFill>
                          <a:srgbClr val="F4F7F8"/>
                        </a:solidFill>
                      </a:tcPr>
                    </a:tc>
                    <a:tc>
                      <a:txBody>
                        <a:bodyPr/>
                        <a:lstStyle/>
                        <a:p>
                          <a:pPr fontAlgn="t"/>
                          <a:r>
                            <a:rPr lang="en-US" sz="1800">
                              <a:effectLst/>
                            </a:rPr>
                            <a:t>Subtracts the second operand from the first</a:t>
                          </a:r>
                        </a:p>
                      </a:txBody>
                      <a:tcPr marL="65476" marR="65476" marT="65476" marB="65476">
                        <a:lnL>
                          <a:noFill/>
                        </a:lnL>
                        <a:lnR>
                          <a:noFill/>
                        </a:lnR>
                        <a:lnT w="28575" cap="flat" cmpd="sng" algn="ctr">
                          <a:solidFill>
                            <a:srgbClr val="EEEEEE"/>
                          </a:solidFill>
                          <a:prstDash val="solid"/>
                          <a:round/>
                          <a:headEnd type="none" w="med" len="med"/>
                          <a:tailEnd type="none" w="med" len="med"/>
                        </a:lnT>
                        <a:lnB>
                          <a:noFill/>
                        </a:lnB>
                      </a:tcPr>
                    </a:tc>
                  </a:tr>
                  <a:tr h="691838">
                    <a:tc>
                      <a:txBody>
                        <a:bodyPr/>
                        <a:lstStyle/>
                        <a:p>
                          <a:pPr fontAlgn="t"/>
                          <a:r>
                            <a:rPr lang="en-IN" sz="1800">
                              <a:effectLst/>
                            </a:rPr>
                            <a:t>Multiplication</a:t>
                          </a:r>
                        </a:p>
                      </a:txBody>
                      <a:tcPr marL="65476" marR="65476" marT="65476" marB="65476">
                        <a:lnL>
                          <a:noFill/>
                        </a:lnL>
                        <a:lnR>
                          <a:noFill/>
                        </a:lnR>
                        <a:lnT>
                          <a:noFill/>
                        </a:lnT>
                        <a:lnB>
                          <a:noFill/>
                        </a:lnB>
                      </a:tcPr>
                    </a:tc>
                    <a:tc>
                      <a:txBody>
                        <a:bodyPr/>
                        <a:lstStyle/>
                        <a:p>
                          <a:pPr fontAlgn="t"/>
                          <a:r>
                            <a:rPr lang="en-IN" sz="1800" dirty="0" smtClean="0">
                              <a:effectLst/>
                            </a:rPr>
                            <a:t>* ( Ex</a:t>
                          </a:r>
                          <a:r>
                            <a:rPr lang="en-IN" sz="1800" baseline="0" dirty="0" smtClean="0">
                              <a:effectLst/>
                            </a:rPr>
                            <a:t> – 2*2 = 4)</a:t>
                          </a:r>
                          <a:endParaRPr lang="en-IN" sz="1800" dirty="0">
                            <a:effectLst/>
                          </a:endParaRPr>
                        </a:p>
                      </a:txBody>
                      <a:tcPr marL="65476" marR="65476" marT="65476" marB="65476">
                        <a:lnL>
                          <a:noFill/>
                        </a:lnL>
                        <a:lnR>
                          <a:noFill/>
                        </a:lnR>
                        <a:lnT>
                          <a:noFill/>
                        </a:lnT>
                        <a:lnB>
                          <a:noFill/>
                        </a:lnB>
                        <a:solidFill>
                          <a:srgbClr val="F4F7F8"/>
                        </a:solidFill>
                      </a:tcPr>
                    </a:tc>
                    <a:tc>
                      <a:txBody>
                        <a:bodyPr/>
                        <a:lstStyle/>
                        <a:p>
                          <a:pPr fontAlgn="t"/>
                          <a:r>
                            <a:rPr lang="en-US" sz="1800" dirty="0">
                              <a:effectLst/>
                            </a:rPr>
                            <a:t>Multiplies one operand by the other</a:t>
                          </a:r>
                        </a:p>
                      </a:txBody>
                      <a:tcPr marL="65476" marR="65476" marT="65476" marB="65476">
                        <a:lnL>
                          <a:noFill/>
                        </a:lnL>
                        <a:lnR>
                          <a:noFill/>
                        </a:lnR>
                        <a:lnT>
                          <a:noFill/>
                        </a:lnT>
                        <a:lnB>
                          <a:noFill/>
                        </a:lnB>
                      </a:tcPr>
                    </a:tc>
                  </a:tr>
                  <a:tr h="691838">
                    <a:tc>
                      <a:txBody>
                        <a:bodyPr/>
                        <a:lstStyle/>
                        <a:p>
                          <a:pPr fontAlgn="t"/>
                          <a:r>
                            <a:rPr lang="en-IN" sz="1800" dirty="0">
                              <a:effectLst/>
                            </a:rPr>
                            <a:t>Division</a:t>
                          </a:r>
                        </a:p>
                      </a:txBody>
                      <a:tcPr marL="65476" marR="65476" marT="65476" marB="65476">
                        <a:lnL>
                          <a:noFill/>
                        </a:lnL>
                        <a:lnR>
                          <a:noFill/>
                        </a:lnR>
                        <a:lnT>
                          <a:noFill/>
                        </a:lnT>
                        <a:lnB>
                          <a:noFill/>
                        </a:lnB>
                      </a:tcPr>
                    </a:tc>
                    <a:tc>
                      <a:txBody>
                        <a:bodyPr/>
                        <a:lstStyle/>
                        <a:p>
                          <a:pPr fontAlgn="t"/>
                          <a:r>
                            <a:rPr lang="en-IN" sz="1800" dirty="0" smtClean="0">
                              <a:effectLst/>
                            </a:rPr>
                            <a:t>/</a:t>
                          </a:r>
                          <a:r>
                            <a:rPr lang="en-IN" sz="1800" baseline="0" dirty="0" smtClean="0">
                              <a:effectLst/>
                            </a:rPr>
                            <a:t> </a:t>
                          </a:r>
                          <a:r>
                            <a:rPr lang="en-IN" sz="1800" dirty="0" smtClean="0">
                              <a:effectLst/>
                            </a:rPr>
                            <a:t> (  Ex-</a:t>
                          </a:r>
                          <a:r>
                            <a:rPr lang="en-IN" sz="1800" baseline="0" dirty="0" smtClean="0">
                              <a:effectLst/>
                            </a:rPr>
                            <a:t> 2/5=2)</a:t>
                          </a:r>
                          <a:endParaRPr lang="en-IN" sz="1800" dirty="0">
                            <a:effectLst/>
                          </a:endParaRPr>
                        </a:p>
                      </a:txBody>
                      <a:tcPr marL="65476" marR="65476" marT="65476" marB="65476">
                        <a:lnL>
                          <a:noFill/>
                        </a:lnL>
                        <a:lnR>
                          <a:noFill/>
                        </a:lnR>
                        <a:lnT>
                          <a:noFill/>
                        </a:lnT>
                        <a:lnB>
                          <a:noFill/>
                        </a:lnB>
                        <a:solidFill>
                          <a:srgbClr val="F4F7F8"/>
                        </a:solidFill>
                      </a:tcPr>
                    </a:tc>
                    <a:tc>
                      <a:txBody>
                        <a:bodyPr/>
                        <a:lstStyle/>
                        <a:p>
                          <a:pPr fontAlgn="t"/>
                          <a:r>
                            <a:rPr lang="en-US" sz="1800">
                              <a:effectLst/>
                            </a:rPr>
                            <a:t>Divides the first operand by the second</a:t>
                          </a:r>
                        </a:p>
                      </a:txBody>
                      <a:tcPr marL="65476" marR="65476" marT="65476" marB="65476">
                        <a:lnL>
                          <a:noFill/>
                        </a:lnL>
                        <a:lnR>
                          <a:noFill/>
                        </a:lnR>
                        <a:lnT>
                          <a:noFill/>
                        </a:lnT>
                        <a:lnB>
                          <a:noFill/>
                        </a:lnB>
                      </a:tcPr>
                    </a:tc>
                  </a:tr>
                  <a:tr h="1250365">
                    <a:tc>
                      <a:txBody>
                        <a:bodyPr/>
                        <a:lstStyle/>
                        <a:p>
                          <a:pPr fontAlgn="t"/>
                          <a:r>
                            <a:rPr lang="en-IN" sz="1800">
                              <a:effectLst/>
                            </a:rPr>
                            <a:t>Modulo</a:t>
                          </a:r>
                        </a:p>
                      </a:txBody>
                      <a:tcPr marL="65476" marR="65476" marT="65476" marB="65476">
                        <a:lnL>
                          <a:noFill/>
                        </a:lnL>
                        <a:lnR>
                          <a:noFill/>
                        </a:lnR>
                        <a:lnT>
                          <a:noFill/>
                        </a:lnT>
                        <a:lnB>
                          <a:noFill/>
                        </a:lnB>
                      </a:tcPr>
                    </a:tc>
                    <a:tc>
                      <a:txBody>
                        <a:bodyPr/>
                        <a:lstStyle/>
                        <a:p>
                          <a:pPr fontAlgn="t"/>
                          <a:r>
                            <a:rPr lang="en-IN" sz="1800" dirty="0" smtClean="0">
                              <a:effectLst/>
                            </a:rPr>
                            <a:t>%  ( Ex- 2/5=1)</a:t>
                          </a:r>
                          <a:endParaRPr lang="en-IN" sz="1800" dirty="0">
                            <a:effectLst/>
                          </a:endParaRPr>
                        </a:p>
                      </a:txBody>
                      <a:tcPr marL="65476" marR="65476" marT="65476" marB="65476">
                        <a:lnL>
                          <a:noFill/>
                        </a:lnL>
                        <a:lnR>
                          <a:noFill/>
                        </a:lnR>
                        <a:lnT>
                          <a:noFill/>
                        </a:lnT>
                        <a:lnB>
                          <a:noFill/>
                        </a:lnB>
                        <a:solidFill>
                          <a:srgbClr val="F4F7F8"/>
                        </a:solidFill>
                      </a:tcPr>
                    </a:tc>
                    <a:tc>
                      <a:txBody>
                        <a:bodyPr/>
                        <a:lstStyle/>
                        <a:p>
                          <a:pPr fontAlgn="t"/>
                          <a:r>
                            <a:rPr lang="en-US" sz="1800">
                              <a:effectLst/>
                            </a:rPr>
                            <a:t>Divides the first INTEGER operand by the second, and returns the remainder</a:t>
                          </a:r>
                        </a:p>
                      </a:txBody>
                      <a:tcPr marL="65476" marR="65476" marT="65476" marB="65476">
                        <a:lnL>
                          <a:noFill/>
                        </a:lnL>
                        <a:lnR>
                          <a:noFill/>
                        </a:lnR>
                        <a:lnT>
                          <a:noFill/>
                        </a:lnT>
                        <a:lnB>
                          <a:noFill/>
                        </a:lnB>
                      </a:tcPr>
                    </a:tc>
                  </a:tr>
                  <a:tr h="971102">
                    <a:tc>
                      <a:txBody>
                        <a:bodyPr/>
                        <a:lstStyle/>
                        <a:p>
                          <a:pPr fontAlgn="t"/>
                          <a:r>
                            <a:rPr lang="en-IN" sz="1800">
                              <a:effectLst/>
                            </a:rPr>
                            <a:t>Exponentiation</a:t>
                          </a:r>
                        </a:p>
                      </a:txBody>
                      <a:tcPr marL="65476" marR="65476" marT="65476" marB="65476">
                        <a:lnL>
                          <a:noFill/>
                        </a:lnL>
                        <a:lnR>
                          <a:noFill/>
                        </a:lnR>
                        <a:lnT>
                          <a:noFill/>
                        </a:lnT>
                        <a:lnB>
                          <a:noFill/>
                        </a:lnB>
                      </a:tcPr>
                    </a:tc>
                    <a:tc>
                      <a:txBody>
                        <a:bodyPr/>
                        <a:lstStyle/>
                        <a:p>
                          <a:endParaRPr lang="en-US"/>
                        </a:p>
                      </a:txBody>
                      <a:tcPr marL="65476" marR="65476" marT="65476" marB="65476">
                        <a:lnL>
                          <a:noFill/>
                        </a:lnL>
                        <a:lnR>
                          <a:noFill/>
                        </a:lnR>
                        <a:lnT>
                          <a:noFill/>
                        </a:lnT>
                        <a:lnB>
                          <a:noFill/>
                        </a:lnB>
                        <a:blipFill rotWithShape="1">
                          <a:blip r:embed="rId2"/>
                          <a:stretch>
                            <a:fillRect l="-100481" t="-412579" r="-108654" b="-6918"/>
                          </a:stretch>
                        </a:blipFill>
                      </a:tcPr>
                    </a:tc>
                    <a:tc>
                      <a:txBody>
                        <a:bodyPr/>
                        <a:lstStyle/>
                        <a:p>
                          <a:pPr fontAlgn="t"/>
                          <a:r>
                            <a:rPr lang="en-US" sz="1800" dirty="0">
                              <a:effectLst/>
                            </a:rPr>
                            <a:t>Lets you refer to a number in terms of a base value and an exponent</a:t>
                          </a:r>
                        </a:p>
                      </a:txBody>
                      <a:tcPr marL="65476" marR="65476" marT="65476" marB="65476">
                        <a:lnL>
                          <a:noFill/>
                        </a:lnL>
                        <a:lnR>
                          <a:noFill/>
                        </a:lnR>
                        <a:lnT>
                          <a:noFill/>
                        </a:lnT>
                        <a:lnB>
                          <a:noFill/>
                        </a:lnB>
                      </a:tcPr>
                    </a:tc>
                  </a:tr>
                </a:tbl>
              </a:graphicData>
            </a:graphic>
          </p:graphicFrame>
        </mc:Fallback>
      </mc:AlternateContent>
      <p:sp>
        <p:nvSpPr>
          <p:cNvPr id="2" name="Title 1"/>
          <p:cNvSpPr>
            <a:spLocks noGrp="1"/>
          </p:cNvSpPr>
          <p:nvPr>
            <p:ph type="title"/>
          </p:nvPr>
        </p:nvSpPr>
        <p:spPr/>
        <p:txBody>
          <a:bodyPr/>
          <a:lstStyle/>
          <a:p>
            <a:r>
              <a:rPr lang="en-US" dirty="0" smtClean="0"/>
              <a:t>Arithmetic Operators</a:t>
            </a:r>
            <a:endParaRPr lang="en-IN" dirty="0"/>
          </a:p>
        </p:txBody>
      </p:sp>
    </p:spTree>
    <p:extLst>
      <p:ext uri="{BB962C8B-B14F-4D97-AF65-F5344CB8AC3E}">
        <p14:creationId xmlns:p14="http://schemas.microsoft.com/office/powerpoint/2010/main" val="563049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IN" dirty="0"/>
          </a:p>
        </p:txBody>
      </p:sp>
      <p:pic>
        <p:nvPicPr>
          <p:cNvPr id="3074" name="Picture 2" descr="C - Relational Operators - onlinetutorials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21792"/>
            <a:ext cx="3456384" cy="28536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34299231"/>
              </p:ext>
            </p:extLst>
          </p:nvPr>
        </p:nvGraphicFramePr>
        <p:xfrm>
          <a:off x="6732149" y="2121795"/>
          <a:ext cx="1823864" cy="2853690"/>
        </p:xfrm>
        <a:graphic>
          <a:graphicData uri="http://schemas.openxmlformats.org/drawingml/2006/table">
            <a:tbl>
              <a:tblPr firstRow="1" bandRow="1">
                <a:tableStyleId>{5C22544A-7EE6-4342-B048-85BDC9FD1C3A}</a:tableStyleId>
              </a:tblPr>
              <a:tblGrid>
                <a:gridCol w="1823864"/>
              </a:tblGrid>
              <a:tr h="407670">
                <a:tc>
                  <a:txBody>
                    <a:bodyPr/>
                    <a:lstStyle/>
                    <a:p>
                      <a:r>
                        <a:rPr lang="en-IN" dirty="0" smtClean="0"/>
                        <a:t>Example</a:t>
                      </a:r>
                      <a:endParaRPr lang="en-IN" dirty="0"/>
                    </a:p>
                  </a:txBody>
                  <a:tcPr/>
                </a:tc>
              </a:tr>
              <a:tr h="407670">
                <a:tc>
                  <a:txBody>
                    <a:bodyPr/>
                    <a:lstStyle/>
                    <a:p>
                      <a:r>
                        <a:rPr lang="en-IN" dirty="0" smtClean="0"/>
                        <a:t>5&gt;2= True</a:t>
                      </a:r>
                      <a:endParaRPr lang="en-IN" dirty="0"/>
                    </a:p>
                  </a:txBody>
                  <a:tcPr/>
                </a:tc>
              </a:tr>
              <a:tr h="407670">
                <a:tc>
                  <a:txBody>
                    <a:bodyPr/>
                    <a:lstStyle/>
                    <a:p>
                      <a:r>
                        <a:rPr lang="en-IN" dirty="0" smtClean="0"/>
                        <a:t>5&gt;=2=True</a:t>
                      </a:r>
                      <a:endParaRPr lang="en-IN" dirty="0"/>
                    </a:p>
                  </a:txBody>
                  <a:tcPr/>
                </a:tc>
              </a:tr>
              <a:tr h="407670">
                <a:tc>
                  <a:txBody>
                    <a:bodyPr/>
                    <a:lstStyle/>
                    <a:p>
                      <a:r>
                        <a:rPr lang="en-IN" dirty="0" smtClean="0"/>
                        <a:t>5&lt;2= False</a:t>
                      </a:r>
                      <a:endParaRPr lang="en-IN" dirty="0"/>
                    </a:p>
                  </a:txBody>
                  <a:tcPr/>
                </a:tc>
              </a:tr>
              <a:tr h="407670">
                <a:tc>
                  <a:txBody>
                    <a:bodyPr/>
                    <a:lstStyle/>
                    <a:p>
                      <a:r>
                        <a:rPr lang="en-IN" dirty="0" smtClean="0"/>
                        <a:t>5&lt;=2= False</a:t>
                      </a:r>
                      <a:endParaRPr lang="en-IN" dirty="0"/>
                    </a:p>
                  </a:txBody>
                  <a:tcPr/>
                </a:tc>
              </a:tr>
              <a:tr h="407670">
                <a:tc>
                  <a:txBody>
                    <a:bodyPr/>
                    <a:lstStyle/>
                    <a:p>
                      <a:r>
                        <a:rPr lang="en-IN" dirty="0" smtClean="0"/>
                        <a:t>5==5=</a:t>
                      </a:r>
                      <a:r>
                        <a:rPr lang="en-IN" baseline="0" dirty="0" smtClean="0"/>
                        <a:t> True</a:t>
                      </a:r>
                      <a:endParaRPr lang="en-IN" dirty="0"/>
                    </a:p>
                  </a:txBody>
                  <a:tcPr/>
                </a:tc>
              </a:tr>
              <a:tr h="407670">
                <a:tc>
                  <a:txBody>
                    <a:bodyPr/>
                    <a:lstStyle/>
                    <a:p>
                      <a:r>
                        <a:rPr lang="en-IN" dirty="0" smtClean="0"/>
                        <a:t>5!=2= True</a:t>
                      </a:r>
                      <a:endParaRPr lang="en-IN" dirty="0"/>
                    </a:p>
                  </a:txBody>
                  <a:tcPr/>
                </a:tc>
              </a:tr>
            </a:tbl>
          </a:graphicData>
        </a:graphic>
      </p:graphicFrame>
      <p:pic>
        <p:nvPicPr>
          <p:cNvPr id="1026" name="Picture 2" descr="Relational Operators in C Programming: Examples and Explanation"/>
          <p:cNvPicPr>
            <a:picLocks noChangeAspect="1" noChangeArrowheads="1"/>
          </p:cNvPicPr>
          <p:nvPr/>
        </p:nvPicPr>
        <p:blipFill rotWithShape="1">
          <a:blip r:embed="rId3">
            <a:extLst>
              <a:ext uri="{28A0092B-C50C-407E-A947-70E740481C1C}">
                <a14:useLocalDpi xmlns:a14="http://schemas.microsoft.com/office/drawing/2010/main" val="0"/>
              </a:ext>
            </a:extLst>
          </a:blip>
          <a:srcRect l="52961" t="28008" r="2477" b="26444"/>
          <a:stretch/>
        </p:blipFill>
        <p:spPr bwMode="auto">
          <a:xfrm>
            <a:off x="3635896" y="2121792"/>
            <a:ext cx="3096345" cy="285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76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Operators</a:t>
            </a:r>
            <a:endParaRPr lang="en-IN" dirty="0"/>
          </a:p>
        </p:txBody>
      </p:sp>
      <p:pic>
        <p:nvPicPr>
          <p:cNvPr id="4098" name="Picture 2" descr="Boolean Operator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76872"/>
            <a:ext cx="4896544" cy="396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137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308</TotalTime>
  <Words>370</Words>
  <Application>Microsoft Office PowerPoint</Application>
  <PresentationFormat>On-screen Show (4:3)</PresentationFormat>
  <Paragraphs>56</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Waveform</vt:lpstr>
      <vt:lpstr>Flow of Control</vt:lpstr>
      <vt:lpstr>What is Data and Information</vt:lpstr>
      <vt:lpstr>What are Data types</vt:lpstr>
      <vt:lpstr>Different data types</vt:lpstr>
      <vt:lpstr>Operators and Expressions</vt:lpstr>
      <vt:lpstr>PowerPoint Presentation</vt:lpstr>
      <vt:lpstr>Arithmetic Operators</vt:lpstr>
      <vt:lpstr>Relational Operators</vt:lpstr>
      <vt:lpstr>Logical Operators</vt:lpstr>
      <vt:lpstr>Assignment Operators</vt:lpstr>
      <vt:lpstr>Increment  and Decrement Operators</vt:lpstr>
      <vt:lpstr>Conditional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Bitwise Operators</vt:lpstr>
      <vt:lpstr>Special Operators</vt:lpstr>
      <vt:lpstr>Statements and Statement Flow Control</vt:lpstr>
      <vt:lpstr>Selection Statements</vt:lpstr>
      <vt:lpstr>Iteration Statements</vt:lpstr>
      <vt:lpstr>Jump Statement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of Control</dc:title>
  <dc:creator>Literacy</dc:creator>
  <cp:lastModifiedBy>Literacy</cp:lastModifiedBy>
  <cp:revision>18</cp:revision>
  <dcterms:created xsi:type="dcterms:W3CDTF">2023-10-25T11:35:38Z</dcterms:created>
  <dcterms:modified xsi:type="dcterms:W3CDTF">2023-11-03T05:01:13Z</dcterms:modified>
</cp:coreProperties>
</file>