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3"/>
    <p:sldId id="16140622" r:id="rId4"/>
    <p:sldId id="262" r:id="rId5"/>
    <p:sldId id="263" r:id="rId6"/>
    <p:sldId id="265" r:id="rId7"/>
    <p:sldId id="266" r:id="rId8"/>
    <p:sldId id="16140633" r:id="rId9"/>
    <p:sldId id="16140632" r:id="rId10"/>
    <p:sldId id="16140634" r:id="rId11"/>
    <p:sldId id="16140635" r:id="rId12"/>
    <p:sldId id="267" r:id="rId13"/>
    <p:sldId id="268" r:id="rId14"/>
    <p:sldId id="16140623"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1" autoAdjust="0"/>
    <p:restoredTop sz="94660"/>
  </p:normalViewPr>
  <p:slideViewPr>
    <p:cSldViewPr snapToGrid="0" showGuides="1">
      <p:cViewPr varScale="1">
        <p:scale>
          <a:sx n="73" d="100"/>
          <a:sy n="73" d="100"/>
        </p:scale>
        <p:origin x="989" y="67"/>
      </p:cViewPr>
      <p:guideLst>
        <p:guide orient="horz" pos="2160"/>
        <p:guide pos="384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ustomXml" Target="../customXml/item3.xml"/><Relationship Id="rId23" Type="http://schemas.openxmlformats.org/officeDocument/2006/relationships/customXml" Target="../customXml/item2.xml"/><Relationship Id="rId22" Type="http://schemas.openxmlformats.org/officeDocument/2006/relationships/customXml" Target="../customXml/item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SENTIMENTAL ANALYSIS</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014730"/>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 ADDANKI SANDHYA RANI-VASIREDDY VENKATADRI INSTITUTE OF TECHNOLOGY-INFORMATION TECHNOLOGY</a:t>
            </a:r>
            <a:endParaRPr 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5" name="Text Placeholder 4"/>
          <p:cNvSpPr>
            <a:spLocks noGrp="1"/>
          </p:cNvSpPr>
          <p:nvPr>
            <p:ph type="body" idx="1"/>
          </p:nvPr>
        </p:nvSpPr>
        <p:spPr/>
        <p:txBody>
          <a:bodyPr/>
          <a:p>
            <a:endParaRPr lang="en-US"/>
          </a:p>
        </p:txBody>
      </p:sp>
      <p:pic>
        <p:nvPicPr>
          <p:cNvPr id="6" name="Picture 5" descr="Screenshot (21)"/>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pPr marL="0" indent="0">
              <a:buNone/>
            </a:pPr>
            <a:r>
              <a:rPr lang="en-US" altLang="en-IN" sz="2400" dirty="0"/>
              <a:t>The implemented system successfully automates sentiment analysis of restaurant reviews ,classifyingthem as positive or negative.this unlocks valuable data for businesses,providing insights into customer satisfaction and brand perception</a:t>
            </a:r>
            <a:endParaRPr lang="en-US" alt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Restaurant review sentiment analysis, using machine learning, automatically classifies reviews as positive or negative. This unlocks valuable insights for businesses, allowing them to:</a:t>
            </a:r>
            <a:endParaRPr lang="en-IN" sz="2000" dirty="0">
              <a:solidFill>
                <a:srgbClr val="0F0F0F"/>
              </a:solidFill>
              <a:ea typeface="+mn-lt"/>
              <a:cs typeface="+mn-lt"/>
            </a:endParaRPr>
          </a:p>
          <a:p>
            <a:pPr marL="305435" indent="-305435"/>
            <a:r>
              <a:rPr lang="en-IN" sz="2000" dirty="0">
                <a:solidFill>
                  <a:srgbClr val="0F0F0F"/>
                </a:solidFill>
                <a:ea typeface="+mn-lt"/>
                <a:cs typeface="+mn-lt"/>
              </a:rPr>
              <a:t>Understand customer satisfaction</a:t>
            </a:r>
            <a:endParaRPr lang="en-IN" sz="2000" dirty="0">
              <a:solidFill>
                <a:srgbClr val="0F0F0F"/>
              </a:solidFill>
              <a:ea typeface="+mn-lt"/>
              <a:cs typeface="+mn-lt"/>
            </a:endParaRPr>
          </a:p>
          <a:p>
            <a:pPr marL="305435" indent="-305435"/>
            <a:r>
              <a:rPr lang="en-IN" sz="2000" dirty="0">
                <a:solidFill>
                  <a:srgbClr val="0F0F0F"/>
                </a:solidFill>
                <a:ea typeface="+mn-lt"/>
                <a:cs typeface="+mn-lt"/>
              </a:rPr>
              <a:t>Identify areas for improvement</a:t>
            </a:r>
            <a:endParaRPr lang="en-IN" sz="2000" dirty="0">
              <a:solidFill>
                <a:srgbClr val="0F0F0F"/>
              </a:solidFill>
              <a:ea typeface="+mn-lt"/>
              <a:cs typeface="+mn-lt"/>
            </a:endParaRPr>
          </a:p>
          <a:p>
            <a:pPr marL="305435" indent="-305435"/>
            <a:r>
              <a:rPr lang="en-IN" sz="2000" dirty="0">
                <a:solidFill>
                  <a:srgbClr val="0F0F0F"/>
                </a:solidFill>
                <a:ea typeface="+mn-lt"/>
                <a:cs typeface="+mn-lt"/>
              </a:rPr>
              <a:t>Track brand reputation</a:t>
            </a:r>
            <a:endParaRPr lang="en-IN" sz="2000" dirty="0">
              <a:solidFill>
                <a:srgbClr val="0F0F0F"/>
              </a:solidFill>
              <a:ea typeface="+mn-lt"/>
              <a:cs typeface="+mn-lt"/>
            </a:endParaRPr>
          </a:p>
          <a:p>
            <a:pPr marL="305435" indent="-305435"/>
            <a:r>
              <a:rPr lang="en-IN" sz="2000" dirty="0">
                <a:solidFill>
                  <a:srgbClr val="0F0F0F"/>
                </a:solidFill>
                <a:ea typeface="+mn-lt"/>
                <a:cs typeface="+mn-lt"/>
              </a:rPr>
              <a:t>This system automates review analysis, saving time and providing actionable data. By continuously improving the model, restaurants can leverage customer feedback to make data-driven decisions and enhance their business.</a:t>
            </a:r>
            <a:endParaRPr lang="en-IN" sz="2000" dirty="0">
              <a:solidFill>
                <a:srgbClr val="0F0F0F"/>
              </a:solidFill>
              <a:ea typeface="+mn-lt"/>
              <a:cs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The future holds exciting possibilities for this sentiment analysis system. We can explore more advanced algorithms like Recurrent Neural Networks to potentially capture a wider range of sentiment beyond just positive or negative. Additionally, integrating the model with review response systems could allow for proactive customer engagement. By analyzing sentiment trends over time, we can identify evolving customer preferences, allowing businesses to adapt and improve their offerings. These advancements can further empower restaurants to leverage customer feedback and make data-driven decisions for success.</a:t>
            </a:r>
            <a:endParaRPr lang="en-US" sz="2000" dirty="0">
              <a:ea typeface="+mn-lt"/>
              <a:cs typeface="+mn-lt"/>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fontScale="70000"/>
          </a:bodyPr>
          <a:lstStyle/>
          <a:p>
            <a:pPr marL="305435" indent="-305435"/>
            <a:r>
              <a:rPr lang="en-IN" sz="2400" dirty="0">
                <a:solidFill>
                  <a:srgbClr val="0F0F0F"/>
                </a:solidFill>
                <a:ea typeface="+mn-lt"/>
                <a:cs typeface="+mn-lt"/>
              </a:rPr>
              <a:t>A Survey of Sentiment Analysis Techniques: Evaluations, Applications and Issues (https://www.researchgate.net/publication/343022813_A_Review_of_Sentiment_Analysis_Techniques) </a:t>
            </a:r>
            <a:endParaRPr lang="en-IN" sz="2400" dirty="0">
              <a:solidFill>
                <a:srgbClr val="0F0F0F"/>
              </a:solidFill>
              <a:ea typeface="+mn-lt"/>
              <a:cs typeface="+mn-lt"/>
            </a:endParaRPr>
          </a:p>
          <a:p>
            <a:pPr marL="305435" indent="-305435"/>
            <a:r>
              <a:rPr lang="en-IN" sz="2400" dirty="0">
                <a:solidFill>
                  <a:srgbClr val="0F0F0F"/>
                </a:solidFill>
                <a:ea typeface="+mn-lt"/>
                <a:cs typeface="+mn-lt"/>
              </a:rPr>
              <a:t>    This research paper provides a comprehensive overview of sentiment analysis techniques, including evaluations, applications, and potential issues.</a:t>
            </a:r>
            <a:endParaRPr lang="en-IN" sz="2400" dirty="0">
              <a:solidFill>
                <a:srgbClr val="0F0F0F"/>
              </a:solidFill>
              <a:ea typeface="+mn-lt"/>
              <a:cs typeface="+mn-lt"/>
            </a:endParaRPr>
          </a:p>
          <a:p>
            <a:pPr marL="305435" indent="-305435"/>
            <a:r>
              <a:rPr lang="en-IN" sz="2400" dirty="0">
                <a:solidFill>
                  <a:srgbClr val="0F0F0F"/>
                </a:solidFill>
                <a:ea typeface="+mn-lt"/>
                <a:cs typeface="+mn-lt"/>
              </a:rPr>
              <a:t>    Sentiment Analysis of Restaurant Reviews: A Review (https://www.irjmets.com/uploadedfiles/paper/volume3/issue_4_april_2021/9088/1628083371.pdf) </a:t>
            </a:r>
            <a:endParaRPr lang="en-IN" sz="2400" dirty="0">
              <a:solidFill>
                <a:srgbClr val="0F0F0F"/>
              </a:solidFill>
              <a:ea typeface="+mn-lt"/>
              <a:cs typeface="+mn-lt"/>
            </a:endParaRPr>
          </a:p>
          <a:p>
            <a:pPr marL="305435" indent="-305435"/>
            <a:r>
              <a:rPr lang="en-IN" sz="2400" dirty="0">
                <a:solidFill>
                  <a:srgbClr val="0F0F0F"/>
                </a:solidFill>
                <a:ea typeface="+mn-lt"/>
                <a:cs typeface="+mn-lt"/>
              </a:rPr>
              <a:t>    This paper specifically focuses on sentiment analysis applied to restaurant reviews.State-of-the-Art in Sentiment Analysis for Social Media (https://www.sciencedirect.com/science/article/pii/S187705091931885X) </a:t>
            </a:r>
            <a:endParaRPr lang="en-IN" sz="2400" dirty="0">
              <a:solidFill>
                <a:srgbClr val="0F0F0F"/>
              </a:solidFill>
              <a:ea typeface="+mn-lt"/>
              <a:cs typeface="+mn-lt"/>
            </a:endParaRPr>
          </a:p>
          <a:p>
            <a:pPr marL="305435" indent="-305435"/>
            <a:r>
              <a:rPr lang="en-IN" sz="2400" dirty="0">
                <a:solidFill>
                  <a:srgbClr val="0F0F0F"/>
                </a:solidFill>
                <a:ea typeface="+mn-lt"/>
                <a:cs typeface="+mn-lt"/>
              </a:rPr>
              <a:t>    This paper explores sentiment analysis techniques used in the context of social media data.</a:t>
            </a:r>
            <a:endParaRPr lang="en-IN" sz="2400" dirty="0">
              <a:solidFill>
                <a:srgbClr val="0F0F0F"/>
              </a:solidFill>
              <a:ea typeface="+mn-lt"/>
              <a:cs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panose="020B0604020202020204"/>
                <a:ea typeface="+mn-lt"/>
                <a:cs typeface="Arial" panose="020B0604020202020204"/>
              </a:rPr>
              <a:t>  </a:t>
            </a:r>
            <a:endParaRPr lang="en-US">
              <a:latin typeface="Arial" panose="020B0604020202020204"/>
              <a:cs typeface="Arial" panose="020B0604020202020204"/>
            </a:endParaRPr>
          </a:p>
          <a:p>
            <a:r>
              <a:rPr lang="en-US" sz="2000" b="1">
                <a:latin typeface="Arial" panose="020B0604020202020204"/>
                <a:cs typeface="Arial" panose="020B0604020202020204"/>
              </a:rPr>
              <a:t>Problem Statement</a:t>
            </a:r>
            <a:endParaRPr lang="en-US" sz="2000" b="1">
              <a:latin typeface="Arial" panose="020B0604020202020204"/>
              <a:cs typeface="Arial" panose="020B0604020202020204"/>
            </a:endParaRPr>
          </a:p>
          <a:p>
            <a:r>
              <a:rPr lang="en-US" sz="2000" b="1">
                <a:latin typeface="Arial" panose="020B0604020202020204"/>
                <a:ea typeface="+mn-lt"/>
                <a:cs typeface="Arial" panose="020B0604020202020204"/>
              </a:rPr>
              <a:t>Proposed System/Solution</a:t>
            </a:r>
            <a:endParaRPr lang="en-US">
              <a:latin typeface="Arial" panose="020B0604020202020204"/>
              <a:cs typeface="Arial" panose="020B0604020202020204"/>
            </a:endParaRPr>
          </a:p>
          <a:p>
            <a:r>
              <a:rPr lang="en-US" sz="2000" b="1">
                <a:latin typeface="Arial" panose="020B0604020202020204"/>
                <a:ea typeface="+mn-lt"/>
                <a:cs typeface="Calibri" panose="020F0502020204030204"/>
              </a:rPr>
              <a:t>System </a:t>
            </a:r>
            <a:r>
              <a:rPr lang="en-US" sz="2000" b="1">
                <a:latin typeface="Arial" panose="020B0604020202020204"/>
                <a:ea typeface="+mn-lt"/>
                <a:cs typeface="+mn-lt"/>
              </a:rPr>
              <a:t>Development Approach </a:t>
            </a:r>
            <a:r>
              <a:rPr lang="en-US" sz="2000">
                <a:latin typeface="Arial" panose="020B0604020202020204"/>
                <a:ea typeface="+mn-lt"/>
                <a:cs typeface="+mn-lt"/>
              </a:rPr>
              <a:t>(Technology Used) </a:t>
            </a:r>
            <a:endParaRPr lang="en-US">
              <a:latin typeface="Arial" panose="020B0604020202020204"/>
              <a:ea typeface="+mn-lt"/>
              <a:cs typeface="+mn-lt"/>
            </a:endParaRPr>
          </a:p>
          <a:p>
            <a:r>
              <a:rPr lang="en-US" sz="2000" b="1">
                <a:latin typeface="Arial" panose="020B0604020202020204"/>
                <a:ea typeface="+mn-lt"/>
                <a:cs typeface="+mn-lt"/>
              </a:rPr>
              <a:t>Algorithm &amp; Deployment  </a:t>
            </a:r>
            <a:endParaRPr lang="en-US">
              <a:latin typeface="Arial" panose="020B0604020202020204"/>
              <a:cs typeface="Calibri" panose="020F0502020204030204"/>
            </a:endParaRPr>
          </a:p>
          <a:p>
            <a:r>
              <a:rPr lang="en-US" sz="2000" b="1">
                <a:latin typeface="Arial" panose="020B0604020202020204"/>
                <a:ea typeface="+mn-lt"/>
                <a:cs typeface="Arial" panose="020B0604020202020204"/>
              </a:rPr>
              <a:t>Result</a:t>
            </a:r>
            <a:endParaRPr lang="en-US" sz="2000" b="1">
              <a:latin typeface="Arial" panose="020B0604020202020204"/>
              <a:ea typeface="+mn-lt"/>
              <a:cs typeface="Arial" panose="020B0604020202020204"/>
            </a:endParaRPr>
          </a:p>
          <a:p>
            <a:r>
              <a:rPr lang="en-US" sz="2000" b="1">
                <a:latin typeface="Arial" panose="020B0604020202020204"/>
                <a:ea typeface="+mn-lt"/>
                <a:cs typeface="Arial" panose="020B0604020202020204"/>
              </a:rPr>
              <a:t>Conclusion</a:t>
            </a:r>
            <a:endParaRPr lang="en-US">
              <a:latin typeface="Arial" panose="020B0604020202020204"/>
              <a:cs typeface="Arial" panose="020B0604020202020204"/>
            </a:endParaRPr>
          </a:p>
          <a:p>
            <a:r>
              <a:rPr lang="en-US" sz="2000" b="1">
                <a:latin typeface="Arial" panose="020B0604020202020204"/>
                <a:ea typeface="+mn-lt"/>
                <a:cs typeface="Arial" panose="020B0604020202020204"/>
              </a:rPr>
              <a:t>Future Scope</a:t>
            </a:r>
            <a:endParaRPr lang="en-US" sz="2000" b="1">
              <a:latin typeface="Arial" panose="020B0604020202020204"/>
              <a:ea typeface="+mn-lt"/>
              <a:cs typeface="Arial" panose="020B0604020202020204"/>
            </a:endParaRPr>
          </a:p>
          <a:p>
            <a:r>
              <a:rPr lang="en-US" sz="2000" b="1">
                <a:latin typeface="Arial" panose="020B0604020202020204"/>
                <a:ea typeface="+mn-lt"/>
                <a:cs typeface="Arial" panose="020B0604020202020204"/>
              </a:rPr>
              <a:t>References</a:t>
            </a:r>
            <a:endParaRPr lang="en-US">
              <a:latin typeface="Arial" panose="020B0604020202020204"/>
              <a:cs typeface="Arial" panose="020B0604020202020204"/>
            </a:endParaRPr>
          </a:p>
          <a:p>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a:t>To develop a sentiment analysis model for restaurant reviews, start by collecting a dataset of reviews labeled as positive or negative. Preprocess the text by cleaning, tokenizing, removing stopwords, and converting words to their base form. Extract features using techniques like TF-IDF or word embeddings. Choose and train a suitable machine learning model such as Naive Bayes or SVM. Evaluate its performance using metrics like accuracy and F1-score, then deploy the model for real-time sentiment analysis of restaurant reviews</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249555" y="1233170"/>
            <a:ext cx="11693525" cy="5417820"/>
          </a:xfrm>
        </p:spPr>
        <p:txBody>
          <a:bodyPr vert="horz" lIns="91440" tIns="45720" rIns="91440" bIns="45720" rtlCol="0" anchor="ctr">
            <a:noAutofit/>
          </a:bodyPr>
          <a:lstStyle/>
          <a:p>
            <a:pPr marL="0" indent="0">
              <a:buNone/>
            </a:pPr>
            <a:endParaRPr lang="en-IN" sz="1200" b="1">
              <a:latin typeface="Calibri" panose="020F0502020204030204"/>
              <a:cs typeface="Calibri" panose="020F0502020204030204"/>
            </a:endParaRPr>
          </a:p>
          <a:p>
            <a:pPr marL="305435" indent="-305435"/>
            <a:endParaRPr lang="en-IN" sz="1200" b="1">
              <a:latin typeface="Calibri" panose="020F0502020204030204"/>
              <a:cs typeface="Calibri" panose="020F0502020204030204"/>
            </a:endParaRPr>
          </a:p>
          <a:p>
            <a:pPr marL="305435" indent="-305435"/>
            <a:r>
              <a:rPr lang="en-IN" sz="1400">
                <a:latin typeface="Calibri" panose="020F0502020204030204"/>
                <a:cs typeface="Calibri" panose="020F0502020204030204"/>
              </a:rPr>
              <a:t>1. Data Collection and Preparation:</a:t>
            </a:r>
            <a:endParaRPr lang="en-IN" sz="1400">
              <a:latin typeface="Calibri" panose="020F0502020204030204"/>
              <a:cs typeface="Calibri" panose="020F0502020204030204"/>
            </a:endParaRPr>
          </a:p>
          <a:p>
            <a:pPr marL="305435" indent="-305435"/>
            <a:r>
              <a:rPr lang="en-IN" sz="1200" b="1">
                <a:latin typeface="Calibri" panose="020F0502020204030204"/>
                <a:cs typeface="Calibri" panose="020F0502020204030204"/>
              </a:rPr>
              <a:t>Collecting Data: Obtain a dataset of restaurant reviews along with their corresponding sentiment labels (positive or negative). You can use web scraping tools or access datasets from online repositories.</a:t>
            </a:r>
            <a:endParaRPr lang="en-IN" sz="1200" b="1">
              <a:latin typeface="Calibri" panose="020F0502020204030204"/>
              <a:cs typeface="Calibri" panose="020F0502020204030204"/>
            </a:endParaRPr>
          </a:p>
          <a:p>
            <a:pPr marL="305435" indent="-305435"/>
            <a:r>
              <a:rPr lang="en-IN" sz="1200" b="1">
                <a:latin typeface="Calibri" panose="020F0502020204030204"/>
                <a:cs typeface="Calibri" panose="020F0502020204030204"/>
              </a:rPr>
              <a:t>Preparing Data: Clean the dataset by removing any irrelevant information, handling missing values, and ensuring each review is associated with its sentiment label.Preparing Data: Clean the dataset by removing any irrelevant information, handling missing values, and ensuring each review is associated with its sentiment label.</a:t>
            </a:r>
            <a:endParaRPr lang="en-IN" sz="1200" b="1">
              <a:latin typeface="Calibri" panose="020F0502020204030204"/>
              <a:cs typeface="Calibri" panose="020F0502020204030204"/>
            </a:endParaRPr>
          </a:p>
          <a:p>
            <a:pPr marL="305435" indent="-305435"/>
            <a:r>
              <a:rPr lang="en-IN" sz="1400" b="1">
                <a:latin typeface="Calibri" panose="020F0502020204030204"/>
                <a:cs typeface="Calibri" panose="020F0502020204030204"/>
              </a:rPr>
              <a:t>2. Text Preprocessing:</a:t>
            </a:r>
            <a:endParaRPr lang="en-IN" sz="1400" b="1">
              <a:latin typeface="Calibri" panose="020F0502020204030204"/>
              <a:cs typeface="Calibri" panose="020F0502020204030204"/>
            </a:endParaRPr>
          </a:p>
          <a:p>
            <a:pPr marL="305435" indent="-305435"/>
            <a:r>
              <a:rPr lang="en-IN" sz="1200" b="1">
                <a:latin typeface="Calibri" panose="020F0502020204030204"/>
                <a:cs typeface="Calibri" panose="020F0502020204030204"/>
              </a:rPr>
              <a:t>Tokenization: Split each review into individual words or tokens.</a:t>
            </a:r>
            <a:endParaRPr lang="en-IN" sz="1200" b="1">
              <a:latin typeface="Calibri" panose="020F0502020204030204"/>
              <a:cs typeface="Calibri" panose="020F0502020204030204"/>
            </a:endParaRPr>
          </a:p>
          <a:p>
            <a:pPr marL="305435" indent="-305435"/>
            <a:r>
              <a:rPr lang="en-IN" sz="1200" b="1">
                <a:latin typeface="Calibri" panose="020F0502020204030204"/>
                <a:cs typeface="Calibri" panose="020F0502020204030204"/>
              </a:rPr>
              <a:t>Normalization: Convert text to lowercase to ensure consistency.</a:t>
            </a:r>
            <a:endParaRPr lang="en-IN" sz="1200" b="1">
              <a:latin typeface="Calibri" panose="020F0502020204030204"/>
              <a:cs typeface="Calibri" panose="020F0502020204030204"/>
            </a:endParaRPr>
          </a:p>
          <a:p>
            <a:pPr marL="305435" indent="-305435"/>
            <a:r>
              <a:rPr lang="en-IN" sz="1200" b="1">
                <a:latin typeface="Calibri" panose="020F0502020204030204"/>
                <a:cs typeface="Calibri" panose="020F0502020204030204"/>
              </a:rPr>
              <a:t>Removing Stopwords: Eliminate common words (e.g., "the", "is", "and") that do not contribute to sentiment analysis.</a:t>
            </a:r>
            <a:endParaRPr lang="en-IN" sz="1200" b="1">
              <a:latin typeface="Calibri" panose="020F0502020204030204"/>
              <a:cs typeface="Calibri" panose="020F0502020204030204"/>
            </a:endParaRPr>
          </a:p>
          <a:p>
            <a:pPr marL="305435" indent="-305435"/>
            <a:r>
              <a:rPr lang="en-IN" sz="1200" b="1">
                <a:latin typeface="Calibri" panose="020F0502020204030204"/>
                <a:cs typeface="Calibri" panose="020F0502020204030204"/>
              </a:rPr>
              <a:t>Lemmatization or Stemming: Reduce words to their base form to handle different variations (e.g., "running" to "run").</a:t>
            </a:r>
            <a:endParaRPr lang="en-IN" sz="1200" b="1">
              <a:latin typeface="Calibri" panose="020F0502020204030204"/>
              <a:cs typeface="Calibri" panose="020F0502020204030204"/>
            </a:endParaRPr>
          </a:p>
          <a:p>
            <a:pPr marL="305435" indent="-305435"/>
            <a:r>
              <a:rPr lang="en-IN" sz="1400" b="1">
                <a:latin typeface="Calibri" panose="020F0502020204030204"/>
                <a:cs typeface="Calibri" panose="020F0502020204030204"/>
              </a:rPr>
              <a:t>3. Feature Extraction:</a:t>
            </a:r>
            <a:endParaRPr lang="en-IN" sz="1400" b="1">
              <a:latin typeface="Calibri" panose="020F0502020204030204"/>
              <a:cs typeface="Calibri" panose="020F0502020204030204"/>
            </a:endParaRPr>
          </a:p>
          <a:p>
            <a:pPr marL="305435" indent="-305435"/>
            <a:r>
              <a:rPr lang="en-IN" sz="1200" b="1">
                <a:latin typeface="Calibri" panose="020F0502020204030204"/>
                <a:cs typeface="Calibri" panose="020F0502020204030204"/>
              </a:rPr>
              <a:t>Vectorization: Convert text data into numerical feature vectors. Popular methods include TF-IDF (Term Frequency-Inverse Document Frequency) or word embeddings like Word2Vec or GloVe. These methods capture semantic meaning and relationships between words.</a:t>
            </a:r>
            <a:endParaRPr lang="en-IN" sz="1200" b="1">
              <a:latin typeface="Calibri" panose="020F0502020204030204"/>
              <a:cs typeface="Calibri" panose="020F0502020204030204"/>
            </a:endParaRPr>
          </a:p>
          <a:p>
            <a:pPr marL="305435" indent="-305435"/>
            <a:r>
              <a:rPr lang="en-IN" sz="1400" b="1">
                <a:latin typeface="Calibri" panose="020F0502020204030204"/>
                <a:cs typeface="Calibri" panose="020F0502020204030204"/>
              </a:rPr>
              <a:t>4. Model Selection:</a:t>
            </a:r>
            <a:endParaRPr lang="en-IN" sz="1400" b="1">
              <a:latin typeface="Calibri" panose="020F0502020204030204"/>
              <a:cs typeface="Calibri" panose="020F0502020204030204"/>
            </a:endParaRPr>
          </a:p>
          <a:p>
            <a:pPr marL="305435" indent="-305435"/>
            <a:r>
              <a:rPr lang="en-IN" sz="1200" b="1">
                <a:latin typeface="Calibri" panose="020F0502020204030204"/>
                <a:cs typeface="Calibri" panose="020F0502020204030204"/>
              </a:rPr>
              <a:t>Choose a suitable machine learning model for sentiment analysis. Common choices include:</a:t>
            </a:r>
            <a:endParaRPr lang="en-IN" sz="1200" b="1">
              <a:latin typeface="Calibri" panose="020F0502020204030204"/>
              <a:cs typeface="Calibri" panose="020F0502020204030204"/>
            </a:endParaRPr>
          </a:p>
          <a:p>
            <a:pPr marL="305435" indent="-305435"/>
            <a:r>
              <a:rPr lang="en-IN" sz="1200" b="1">
                <a:latin typeface="Calibri" panose="020F0502020204030204"/>
                <a:cs typeface="Calibri" panose="020F0502020204030204"/>
              </a:rPr>
              <a:t>Naive Bayes: Simple and effective for text classification tasks.</a:t>
            </a:r>
            <a:endParaRPr lang="en-IN" sz="1200" b="1">
              <a:latin typeface="Calibri" panose="020F0502020204030204"/>
              <a:cs typeface="Calibri" panose="020F0502020204030204"/>
            </a:endParaRPr>
          </a:p>
          <a:p>
            <a:pPr marL="305435" indent="-305435"/>
            <a:r>
              <a:rPr lang="en-US" altLang="en-IN" sz="1400" b="1">
                <a:latin typeface="Calibri" panose="020F0502020204030204"/>
                <a:cs typeface="Calibri" panose="020F0502020204030204"/>
              </a:rPr>
              <a:t>5.</a:t>
            </a:r>
            <a:r>
              <a:rPr lang="en-IN" sz="1400" b="1">
                <a:latin typeface="Calibri" panose="020F0502020204030204"/>
                <a:cs typeface="Calibri" panose="020F0502020204030204"/>
              </a:rPr>
              <a:t>Model Training and Evaluation</a:t>
            </a:r>
            <a:endParaRPr lang="en-IN" sz="1400" b="1">
              <a:latin typeface="Calibri" panose="020F0502020204030204"/>
              <a:cs typeface="Calibri" panose="020F0502020204030204"/>
            </a:endParaRPr>
          </a:p>
          <a:p>
            <a:pPr marL="305435" indent="-305435"/>
            <a:r>
              <a:rPr lang="en-US" altLang="en-IN" sz="1400" b="1">
                <a:latin typeface="Calibri" panose="020F0502020204030204"/>
                <a:cs typeface="Calibri" panose="020F0502020204030204"/>
              </a:rPr>
              <a:t>6.Model Deployment</a:t>
            </a:r>
            <a:endParaRPr lang="en-US" altLang="en-IN" sz="1400" b="1">
              <a:latin typeface="Calibri" panose="020F0502020204030204"/>
              <a:cs typeface="Calibri" panose="020F0502020204030204"/>
            </a:endParaRPr>
          </a:p>
          <a:p>
            <a:pPr marL="305435" indent="-305435"/>
            <a:endParaRPr lang="en-US" altLang="en-IN" sz="1400" b="1">
              <a:latin typeface="Calibri" panose="020F0502020204030204"/>
              <a:ea typeface="+mn-lt"/>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3" name="Content Placeholder 2"/>
          <p:cNvSpPr/>
          <p:nvPr>
            <p:ph idx="1"/>
          </p:nvPr>
        </p:nvSpPr>
        <p:spPr>
          <a:xfrm>
            <a:off x="581025" y="1512570"/>
            <a:ext cx="11029315" cy="4462780"/>
          </a:xfrm>
        </p:spPr>
        <p:txBody>
          <a:bodyPr>
            <a:noAutofit/>
          </a:bodyPr>
          <a:p>
            <a:pPr marL="0" indent="0">
              <a:buNone/>
            </a:pPr>
            <a:r>
              <a:rPr lang="en-US"/>
              <a:t>To set up a sentiment analysis project for restaurant reviews, you'll need the following system requirements:</a:t>
            </a:r>
            <a:endParaRPr lang="en-US"/>
          </a:p>
          <a:p>
            <a:r>
              <a:rPr lang="en-US" b="1"/>
              <a:t>Operating System</a:t>
            </a:r>
            <a:r>
              <a:rPr lang="en-US"/>
              <a:t>:Any modern operating system such as Windows, macOS, or Linux.</a:t>
            </a:r>
            <a:endParaRPr lang="en-US"/>
          </a:p>
          <a:p>
            <a:r>
              <a:rPr lang="en-US" b="1"/>
              <a:t>Python</a:t>
            </a:r>
            <a:r>
              <a:rPr lang="en-US"/>
              <a:t>:Version 3.6 or higher. Python is essential for data preprocessing, model training, and deployment.</a:t>
            </a:r>
            <a:endParaRPr lang="en-US"/>
          </a:p>
          <a:p>
            <a:r>
              <a:rPr lang="en-US" b="1"/>
              <a:t>Python Libraries:</a:t>
            </a:r>
            <a:endParaRPr lang="en-US" b="1"/>
          </a:p>
          <a:p>
            <a:r>
              <a:rPr lang="en-US"/>
              <a:t>NLTK: For natural language processing tasks like tokenization, stemming, and stopwords removal.</a:t>
            </a:r>
            <a:endParaRPr lang="en-US"/>
          </a:p>
          <a:p>
            <a:r>
              <a:rPr lang="en-US"/>
              <a:t>Scikit-learn (sklearn): For machine learning models and evaluation metrics.</a:t>
            </a:r>
            <a:endParaRPr lang="en-US"/>
          </a:p>
          <a:p>
            <a:r>
              <a:rPr lang="en-US"/>
              <a:t>Pandas: For data manipulation and analysis.</a:t>
            </a:r>
            <a:endParaRPr lang="en-US"/>
          </a:p>
          <a:p>
            <a:r>
              <a:rPr lang="en-US"/>
              <a:t>NumPy: For numerical operations.</a:t>
            </a:r>
            <a:endParaRPr lang="en-US"/>
          </a:p>
          <a:p>
            <a:r>
              <a:rPr lang="en-US"/>
              <a:t>Matplotlib or Seaborn: For data visualization (optional but useful for analysis).</a:t>
            </a:r>
            <a:endParaRPr lang="en-US"/>
          </a:p>
          <a:p>
            <a:r>
              <a:rPr lang="en-US" b="1"/>
              <a:t>Text Processing Tools</a:t>
            </a:r>
            <a:r>
              <a:rPr lang="en-US"/>
              <a:t>:NLTK Corpora and Models: Download NLTK resources like stopwords and tokenizers.</a:t>
            </a:r>
            <a:endParaRPr lang="en-US"/>
          </a:p>
          <a:p>
            <a:r>
              <a:rPr lang="en-US"/>
              <a:t>WordNet: A lexical database for English that helps with lemmatization.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77432" y="702156"/>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260985" y="-656590"/>
            <a:ext cx="11440795" cy="8075295"/>
          </a:xfrm>
        </p:spPr>
        <p:txBody>
          <a:bodyPr>
            <a:normAutofit lnSpcReduction="20000"/>
          </a:bodyPr>
          <a:lstStyle/>
          <a:p>
            <a:pPr marL="0" indent="0">
              <a:buNone/>
            </a:pPr>
            <a:endParaRPr lang="en-IN" sz="6400" dirty="0">
              <a:ea typeface="+mn-lt"/>
              <a:cs typeface="+mn-lt"/>
            </a:endParaRPr>
          </a:p>
          <a:p>
            <a:pPr marL="0" indent="0">
              <a:buNone/>
            </a:pPr>
            <a:r>
              <a:rPr lang="en-US" altLang="en-IN" sz="3275" dirty="0">
                <a:ea typeface="+mn-lt"/>
                <a:cs typeface="+mn-lt"/>
              </a:rPr>
              <a:t> * </a:t>
            </a:r>
            <a:r>
              <a:rPr lang="en-IN" sz="3275" b="1" dirty="0">
                <a:ea typeface="+mn-lt"/>
                <a:cs typeface="+mn-lt"/>
              </a:rPr>
              <a:t>Naive Bayes Classifier</a:t>
            </a:r>
            <a:r>
              <a:rPr lang="en-IN" sz="3275" dirty="0">
                <a:ea typeface="+mn-lt"/>
                <a:cs typeface="+mn-lt"/>
              </a:rPr>
              <a:t>:A probabilistic classifier based on Bayes' theorem with strong independence assumptions between features.</a:t>
            </a:r>
            <a:endParaRPr lang="en-IN" sz="3275" dirty="0">
              <a:ea typeface="+mn-lt"/>
              <a:cs typeface="+mn-lt"/>
            </a:endParaRPr>
          </a:p>
          <a:p>
            <a:pPr marL="0" indent="0">
              <a:buNone/>
            </a:pPr>
            <a:r>
              <a:rPr lang="en-US" altLang="en-IN" sz="3275" dirty="0">
                <a:ea typeface="+mn-lt"/>
                <a:cs typeface="+mn-lt"/>
              </a:rPr>
              <a:t>*</a:t>
            </a:r>
            <a:r>
              <a:rPr lang="en-IN" sz="3275" b="1" dirty="0">
                <a:ea typeface="+mn-lt"/>
                <a:cs typeface="+mn-lt"/>
              </a:rPr>
              <a:t>Support Vector Machines (SVM)</a:t>
            </a:r>
            <a:r>
              <a:rPr lang="en-IN" sz="3275" dirty="0">
                <a:ea typeface="+mn-lt"/>
                <a:cs typeface="+mn-lt"/>
              </a:rPr>
              <a:t>: SVM constructs a hyperplane or set of hyperplanes </a:t>
            </a:r>
            <a:r>
              <a:rPr lang="en-US" altLang="en-IN" sz="3275" dirty="0">
                <a:ea typeface="+mn-lt"/>
                <a:cs typeface="+mn-lt"/>
              </a:rPr>
              <a:t>   </a:t>
            </a:r>
            <a:r>
              <a:rPr lang="en-IN" sz="3275" dirty="0">
                <a:ea typeface="+mn-lt"/>
                <a:cs typeface="+mn-lt"/>
              </a:rPr>
              <a:t>in a high-dimensional space, which can be used for classification.</a:t>
            </a:r>
            <a:endParaRPr lang="en-IN" sz="3275" dirty="0">
              <a:ea typeface="+mn-lt"/>
              <a:cs typeface="+mn-lt"/>
            </a:endParaRPr>
          </a:p>
          <a:p>
            <a:pPr marL="0" indent="0">
              <a:buNone/>
            </a:pPr>
            <a:r>
              <a:rPr lang="en-US" altLang="en-IN" sz="3275" dirty="0">
                <a:ea typeface="+mn-lt"/>
                <a:cs typeface="+mn-lt"/>
              </a:rPr>
              <a:t>*</a:t>
            </a:r>
            <a:r>
              <a:rPr lang="en-IN" sz="3275" b="1" dirty="0">
                <a:ea typeface="+mn-lt"/>
                <a:cs typeface="+mn-lt"/>
              </a:rPr>
              <a:t>Logistic Regression</a:t>
            </a:r>
            <a:r>
              <a:rPr lang="en-IN" sz="3275" dirty="0">
                <a:ea typeface="+mn-lt"/>
                <a:cs typeface="+mn-lt"/>
              </a:rPr>
              <a:t>:A linear model that predicts the probability of a binary outcome using a logistic function</a:t>
            </a:r>
            <a:r>
              <a:rPr lang="en-US" altLang="en-IN" sz="3275" dirty="0">
                <a:ea typeface="+mn-lt"/>
                <a:cs typeface="+mn-lt"/>
              </a:rPr>
              <a:t>.</a:t>
            </a:r>
            <a:endParaRPr lang="en-US" altLang="en-IN" sz="3275" dirty="0">
              <a:ea typeface="+mn-lt"/>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endParaRPr lang="en-US"/>
          </a:p>
        </p:txBody>
      </p:sp>
      <p:pic>
        <p:nvPicPr>
          <p:cNvPr id="5" name="Picture 4" descr="Screenshot (24)"/>
          <p:cNvPicPr>
            <a:picLocks noChangeAspect="1"/>
          </p:cNvPicPr>
          <p:nvPr/>
        </p:nvPicPr>
        <p:blipFill>
          <a:blip r:embed="rId1"/>
          <a:stretch>
            <a:fillRect/>
          </a:stretch>
        </p:blipFill>
        <p:spPr>
          <a:xfrm>
            <a:off x="0" y="0"/>
            <a:ext cx="12192000" cy="6858000"/>
          </a:xfrm>
          <a:prstGeom prst="rect">
            <a:avLst/>
          </a:prstGeom>
        </p:spPr>
      </p:pic>
      <p:pic>
        <p:nvPicPr>
          <p:cNvPr id="6" name="Picture 5" descr="Screenshot (23)"/>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Screenshot (24)"/>
          <p:cNvPicPr>
            <a:picLocks noChangeAspect="1"/>
          </p:cNvPicPr>
          <p:nvPr>
            <p:ph idx="1"/>
          </p:nvPr>
        </p:nvPicPr>
        <p:blipFill>
          <a:blip r:embed="rId1"/>
          <a:stretch>
            <a:fillRect/>
          </a:stretch>
        </p:blipFill>
        <p:spPr>
          <a:xfrm>
            <a:off x="1941195" y="1301750"/>
            <a:ext cx="8308340" cy="4673600"/>
          </a:xfrm>
          <a:prstGeom prst="rect">
            <a:avLst/>
          </a:prstGeom>
        </p:spPr>
      </p:pic>
      <p:pic>
        <p:nvPicPr>
          <p:cNvPr id="5" name="Picture 4" descr="Screenshot (22)"/>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normAutofit fontScale="90000"/>
          </a:bodyPr>
          <a:p>
            <a:endParaRPr lang="en-US"/>
          </a:p>
        </p:txBody>
      </p:sp>
      <p:pic>
        <p:nvPicPr>
          <p:cNvPr id="5" name="Picture 4" descr="Screenshot (24)"/>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5708</Words>
  <Application>WPS Presentation</Application>
  <PresentationFormat>Widescreen</PresentationFormat>
  <Paragraphs>90</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Wingdings 2</vt:lpstr>
      <vt:lpstr>Wingdings</vt:lpstr>
      <vt:lpstr>Arial</vt:lpstr>
      <vt:lpstr>Calibri</vt:lpstr>
      <vt:lpstr>Calibri Light</vt:lpstr>
      <vt:lpstr>Microsoft YaHei</vt:lpstr>
      <vt:lpstr>Arial Unicode MS</vt:lpstr>
      <vt:lpstr>Franklin Gothic Demi</vt:lpstr>
      <vt:lpstr>Segoe Print</vt:lpstr>
      <vt:lpstr>Franklin Gothic Book</vt:lpstr>
      <vt:lpstr>DividendVTI</vt:lpstr>
      <vt:lpstr>PROJECT TITLE</vt:lpstr>
      <vt:lpstr>OUTLINE</vt:lpstr>
      <vt:lpstr>Problem Statement</vt:lpstr>
      <vt:lpstr>Proposed Solution</vt:lpstr>
      <vt:lpstr>System  Approach</vt:lpstr>
      <vt:lpstr>Algorithm &amp; Deployment</vt:lpstr>
      <vt:lpstr>PowerPoint 演示文稿</vt:lpstr>
      <vt:lpstr>PowerPoint 演示文稿</vt:lpstr>
      <vt:lpstr>PowerPoint 演示文稿</vt:lpstr>
      <vt:lpstr>PowerPoint 演示文稿</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91939</cp:lastModifiedBy>
  <cp:revision>25</cp:revision>
  <dcterms:created xsi:type="dcterms:W3CDTF">2021-05-26T16:50:00Z</dcterms:created>
  <dcterms:modified xsi:type="dcterms:W3CDTF">2024-06-25T09:29:45Z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6B40DA8195BE46A3B4F1A46857BC949D_12</vt:lpwstr>
  </property>
  <property fmtid="{D5CDD505-2E9C-101B-9397-08002B2CF9AE}" pid="4" name="KSOProductBuildVer">
    <vt:lpwstr>1033-12.2.0.13472</vt:lpwstr>
  </property>
</Properties>
</file>