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63" r:id="rId5"/>
    <p:sldId id="258" r:id="rId6"/>
    <p:sldId id="266" r:id="rId7"/>
    <p:sldId id="259" r:id="rId8"/>
    <p:sldId id="260" r:id="rId9"/>
    <p:sldId id="261" r:id="rId10"/>
    <p:sldId id="267" r:id="rId11"/>
    <p:sldId id="265" r:id="rId12"/>
    <p:sldId id="271" r:id="rId13"/>
    <p:sldId id="269" r:id="rId14"/>
    <p:sldId id="264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5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41A50-BBBD-40A1-A5AF-95BC4D04CABF}" type="datetimeFigureOut">
              <a:rPr lang="en-IN" smtClean="0"/>
              <a:pPr/>
              <a:t>18-02-2019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1F40-8178-4872-9D3D-11640C3DC8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730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1F40-8178-4872-9D3D-11640C3DC87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1083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8596" y="1210881"/>
            <a:ext cx="2146807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75" y="1625599"/>
            <a:ext cx="8070850" cy="2147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d.com/document/83350414/MingleBox-Abstr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udentprojectguide.com/computer-science-projects/mingle-box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362" y="1224025"/>
            <a:ext cx="7925434" cy="914400"/>
          </a:xfrm>
          <a:custGeom>
            <a:avLst/>
            <a:gdLst/>
            <a:ahLst/>
            <a:cxnLst/>
            <a:rect l="l" t="t" r="r" b="b"/>
            <a:pathLst>
              <a:path w="7925434" h="914400">
                <a:moveTo>
                  <a:pt x="0" y="914400"/>
                </a:moveTo>
                <a:lnTo>
                  <a:pt x="0" y="0"/>
                </a:lnTo>
                <a:lnTo>
                  <a:pt x="7924863" y="0"/>
                </a:lnTo>
              </a:path>
            </a:pathLst>
          </a:custGeom>
          <a:ln w="28575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1200" y="3962400"/>
            <a:ext cx="6515100" cy="0"/>
          </a:xfrm>
          <a:custGeom>
            <a:avLst/>
            <a:gdLst/>
            <a:ahLst/>
            <a:cxnLst/>
            <a:rect l="l" t="t" r="r" b="b"/>
            <a:pathLst>
              <a:path w="6515100">
                <a:moveTo>
                  <a:pt x="0" y="0"/>
                </a:moveTo>
                <a:lnTo>
                  <a:pt x="65151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7395" y="1501838"/>
            <a:ext cx="4027170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85" dirty="0">
                <a:solidFill>
                  <a:srgbClr val="006633"/>
                </a:solidFill>
              </a:rPr>
              <a:t>MINGLE</a:t>
            </a:r>
            <a:r>
              <a:rPr sz="5000" spc="-285" dirty="0">
                <a:solidFill>
                  <a:srgbClr val="006633"/>
                </a:solidFill>
              </a:rPr>
              <a:t> </a:t>
            </a:r>
            <a:r>
              <a:rPr sz="5000" spc="-25" dirty="0">
                <a:solidFill>
                  <a:srgbClr val="006633"/>
                </a:solidFill>
              </a:rPr>
              <a:t>BOX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062226" y="3922458"/>
            <a:ext cx="1533525" cy="17233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23400"/>
              </a:lnSpc>
              <a:spcBef>
                <a:spcPts val="140"/>
              </a:spcBef>
            </a:pPr>
            <a:r>
              <a:rPr sz="1800" spc="10" dirty="0">
                <a:latin typeface="Arial"/>
                <a:cs typeface="Arial"/>
              </a:rPr>
              <a:t>P.Prathibha  </a:t>
            </a:r>
            <a:r>
              <a:rPr sz="1800" spc="15" dirty="0">
                <a:latin typeface="Arial"/>
                <a:cs typeface="Arial"/>
              </a:rPr>
              <a:t>Y.Sindhu  </a:t>
            </a:r>
            <a:r>
              <a:rPr sz="1800" spc="5" dirty="0">
                <a:latin typeface="Arial"/>
                <a:cs typeface="Arial"/>
              </a:rPr>
              <a:t>V.Sandhya  </a:t>
            </a:r>
            <a:r>
              <a:rPr sz="1800" dirty="0">
                <a:latin typeface="Arial"/>
                <a:cs typeface="Arial"/>
              </a:rPr>
              <a:t>B.Priyanka  </a:t>
            </a:r>
            <a:r>
              <a:rPr sz="1800" spc="-5" dirty="0">
                <a:latin typeface="Arial"/>
                <a:cs typeface="Arial"/>
              </a:rPr>
              <a:t>N.Vishnu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Priya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6990" y="3922458"/>
            <a:ext cx="1470025" cy="172338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645"/>
              </a:spcBef>
            </a:pPr>
            <a:r>
              <a:rPr sz="1800" spc="-25" dirty="0">
                <a:latin typeface="Arial"/>
                <a:cs typeface="Arial"/>
              </a:rPr>
              <a:t>-154G1A0563</a:t>
            </a:r>
            <a:endParaRPr sz="180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545"/>
              </a:spcBef>
            </a:pPr>
            <a:r>
              <a:rPr sz="1800" spc="-25" dirty="0">
                <a:latin typeface="Arial"/>
                <a:cs typeface="Arial"/>
              </a:rPr>
              <a:t>-154G1A0583</a:t>
            </a:r>
            <a:endParaRPr sz="180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465"/>
              </a:spcBef>
            </a:pPr>
            <a:r>
              <a:rPr sz="1800" spc="-25" dirty="0">
                <a:latin typeface="Arial"/>
                <a:cs typeface="Arial"/>
              </a:rPr>
              <a:t>-154G5A0579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800" spc="-25" dirty="0">
                <a:latin typeface="Arial"/>
                <a:cs typeface="Arial"/>
              </a:rPr>
              <a:t>-154G1A0565</a:t>
            </a:r>
            <a:endParaRPr sz="1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470"/>
              </a:spcBef>
            </a:pPr>
            <a:r>
              <a:rPr sz="1800" spc="-30" dirty="0">
                <a:latin typeface="Arial"/>
                <a:cs typeface="Arial"/>
              </a:rPr>
              <a:t>-154G1A05A7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995" y="5746115"/>
            <a:ext cx="6514465" cy="67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400" b="1" spc="5" dirty="0">
                <a:latin typeface="Arial"/>
                <a:cs typeface="Arial"/>
              </a:rPr>
              <a:t>Srinivasa </a:t>
            </a:r>
            <a:r>
              <a:rPr sz="2400" b="1" spc="-15" dirty="0">
                <a:latin typeface="Arial"/>
                <a:cs typeface="Arial"/>
              </a:rPr>
              <a:t>Ramanujan </a:t>
            </a:r>
            <a:r>
              <a:rPr sz="2400" b="1" dirty="0">
                <a:latin typeface="Arial"/>
                <a:cs typeface="Arial"/>
              </a:rPr>
              <a:t>Institute </a:t>
            </a:r>
            <a:r>
              <a:rPr sz="2400" b="1" spc="-20" dirty="0">
                <a:latin typeface="Arial"/>
                <a:cs typeface="Arial"/>
              </a:rPr>
              <a:t>of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  <a:spcBef>
                <a:spcPts val="50"/>
              </a:spcBef>
            </a:pPr>
            <a:r>
              <a:rPr sz="1800" b="1" spc="-15" dirty="0">
                <a:latin typeface="Arial"/>
                <a:cs typeface="Arial"/>
              </a:rPr>
              <a:t>Department </a:t>
            </a:r>
            <a:r>
              <a:rPr sz="1800" b="1" spc="10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Computer </a:t>
            </a:r>
            <a:r>
              <a:rPr sz="1800" b="1" spc="-10" dirty="0">
                <a:latin typeface="Arial"/>
                <a:cs typeface="Arial"/>
              </a:rPr>
              <a:t>Science </a:t>
            </a:r>
            <a:r>
              <a:rPr sz="1800" b="1" dirty="0">
                <a:latin typeface="Arial"/>
                <a:cs typeface="Arial"/>
              </a:rPr>
              <a:t>&amp;</a:t>
            </a:r>
            <a:r>
              <a:rPr sz="1800" b="1" spc="1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Engineering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5121" y="5704507"/>
            <a:ext cx="843958" cy="66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52109" y="2694241"/>
            <a:ext cx="2243455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imes New Roman"/>
                <a:cs typeface="Times New Roman"/>
              </a:rPr>
              <a:t>Batch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latin typeface="Times New Roman"/>
                <a:cs typeface="Times New Roman"/>
              </a:rPr>
              <a:t>Guide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B.Sreedhar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615"/>
              </a:spcBef>
            </a:pPr>
            <a:r>
              <a:rPr sz="1200" spc="-45" dirty="0">
                <a:latin typeface="Arial"/>
                <a:cs typeface="Arial"/>
              </a:rPr>
              <a:t>M.Tech., </a:t>
            </a:r>
            <a:r>
              <a:rPr sz="1200" spc="-5" dirty="0">
                <a:latin typeface="Arial"/>
                <a:cs typeface="Arial"/>
              </a:rPr>
              <a:t>Assistant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Professor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00" y="228600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75" y="292480"/>
            <a:ext cx="43402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-20" dirty="0">
                <a:solidFill>
                  <a:srgbClr val="006633"/>
                </a:solidFill>
              </a:rPr>
              <a:t>Project Planning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C97E29-5790-45D1-83AF-87FA2F30C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19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00" y="228600"/>
            <a:ext cx="771525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75" y="292480"/>
            <a:ext cx="47212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-20" dirty="0">
                <a:solidFill>
                  <a:srgbClr val="006633"/>
                </a:solidFill>
              </a:rPr>
              <a:t>Project Schedule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536574" y="1553336"/>
            <a:ext cx="7693025" cy="229229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Week 1 :Study of Literature Survey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Week 2 :Integration and Design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Week 3 :Implementation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Week 4 :Testing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Week 5 :Documentation 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1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7696200" cy="553998"/>
          </a:xfrm>
        </p:spPr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Abstract review Comments 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05799" cy="1138773"/>
          </a:xfrm>
        </p:spPr>
        <p:txBody>
          <a:bodyPr/>
          <a:lstStyle/>
          <a:p>
            <a:pPr>
              <a:buClr>
                <a:schemeClr val="accent6"/>
              </a:buClr>
              <a:buSzPct val="100000"/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smtClean="0"/>
              <a:t>Study of Existing system.</a:t>
            </a:r>
          </a:p>
          <a:p>
            <a:pPr>
              <a:buClr>
                <a:schemeClr val="accent6"/>
              </a:buClr>
              <a:buSzPct val="75000"/>
              <a:buFont typeface="Wingdings" pitchFamily="2" charset="2"/>
              <a:buChar char="q"/>
            </a:pPr>
            <a:r>
              <a:rPr lang="en-US" sz="2800" smtClean="0"/>
              <a:t> </a:t>
            </a:r>
            <a:r>
              <a:rPr lang="en-US" sz="2800" smtClean="0"/>
              <a:t>Buyers </a:t>
            </a:r>
            <a:r>
              <a:rPr lang="en-US" sz="2800" dirty="0" smtClean="0"/>
              <a:t>select the coders through tender 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00" y="228600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75" y="292480"/>
            <a:ext cx="267144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-20" dirty="0">
                <a:solidFill>
                  <a:srgbClr val="006633"/>
                </a:solidFill>
              </a:rPr>
              <a:t>References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536574" y="1553336"/>
            <a:ext cx="8074025" cy="394915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/>
                <a:cs typeface="Times New Roman"/>
                <a:hlinkClick r:id="rId3"/>
              </a:rPr>
              <a:t>https://www.scribd.com/document/83350414/MingleBox-Abstract</a:t>
            </a:r>
            <a:endParaRPr lang="en-IN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/>
                <a:cs typeface="Times New Roman"/>
                <a:hlinkClick r:id="rId4"/>
              </a:rPr>
              <a:t>https://www.studentprojectguide.com/computer-science-projects/mingle-box/</a:t>
            </a:r>
            <a:endParaRPr lang="en-I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tabLst>
                <a:tab pos="355600" algn="l"/>
                <a:tab pos="356235" algn="l"/>
              </a:tabLst>
            </a:pPr>
            <a:endParaRPr lang="en-IN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5600" algn="l"/>
                <a:tab pos="356235" algn="l"/>
              </a:tabLst>
            </a:pPr>
            <a:endParaRPr lang="en-IN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5600" algn="l"/>
                <a:tab pos="356235" algn="l"/>
              </a:tabLst>
            </a:pPr>
            <a:endParaRPr lang="en-IN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5600" algn="l"/>
                <a:tab pos="356235" algn="l"/>
              </a:tabLst>
            </a:pPr>
            <a:endParaRPr lang="en-IN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686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6" y="4407471"/>
            <a:ext cx="31642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70" dirty="0">
                <a:solidFill>
                  <a:srgbClr val="006633"/>
                </a:solidFill>
                <a:latin typeface="Times New Roman"/>
                <a:cs typeface="Times New Roman"/>
              </a:rPr>
              <a:t>THANK</a:t>
            </a:r>
            <a:r>
              <a:rPr sz="3950" b="1" spc="-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950" b="1" spc="5" dirty="0">
                <a:solidFill>
                  <a:srgbClr val="006633"/>
                </a:solidFill>
                <a:latin typeface="Times New Roman"/>
                <a:cs typeface="Times New Roman"/>
              </a:rPr>
              <a:t>YOU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Qu</a:t>
            </a:r>
            <a:r>
              <a:rPr spc="-75" dirty="0"/>
              <a:t>e</a:t>
            </a:r>
            <a:r>
              <a:rPr dirty="0"/>
              <a:t>ri</a:t>
            </a:r>
            <a:r>
              <a:rPr spc="-75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4314825" y="3790886"/>
            <a:ext cx="833437" cy="1138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8513" y="2773298"/>
            <a:ext cx="748538" cy="10538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6008" y="3627246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0"/>
                </a:moveTo>
                <a:lnTo>
                  <a:pt x="200025" y="0"/>
                </a:lnTo>
                <a:lnTo>
                  <a:pt x="200025" y="199897"/>
                </a:lnTo>
                <a:lnTo>
                  <a:pt x="0" y="199897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8513" y="2773298"/>
            <a:ext cx="748665" cy="784860"/>
          </a:xfrm>
          <a:custGeom>
            <a:avLst/>
            <a:gdLst/>
            <a:ahLst/>
            <a:cxnLst/>
            <a:rect l="l" t="t" r="r" b="b"/>
            <a:pathLst>
              <a:path w="748664" h="784860">
                <a:moveTo>
                  <a:pt x="372872" y="0"/>
                </a:moveTo>
                <a:lnTo>
                  <a:pt x="428318" y="2498"/>
                </a:lnTo>
                <a:lnTo>
                  <a:pt x="479848" y="9995"/>
                </a:lnTo>
                <a:lnTo>
                  <a:pt x="527462" y="22494"/>
                </a:lnTo>
                <a:lnTo>
                  <a:pt x="571161" y="40000"/>
                </a:lnTo>
                <a:lnTo>
                  <a:pt x="610944" y="62515"/>
                </a:lnTo>
                <a:lnTo>
                  <a:pt x="646811" y="90042"/>
                </a:lnTo>
                <a:lnTo>
                  <a:pt x="683432" y="127198"/>
                </a:lnTo>
                <a:lnTo>
                  <a:pt x="711916" y="166730"/>
                </a:lnTo>
                <a:lnTo>
                  <a:pt x="732261" y="208640"/>
                </a:lnTo>
                <a:lnTo>
                  <a:pt x="744468" y="252928"/>
                </a:lnTo>
                <a:lnTo>
                  <a:pt x="748538" y="299592"/>
                </a:lnTo>
                <a:lnTo>
                  <a:pt x="746204" y="332214"/>
                </a:lnTo>
                <a:lnTo>
                  <a:pt x="727535" y="394837"/>
                </a:lnTo>
                <a:lnTo>
                  <a:pt x="687218" y="457009"/>
                </a:lnTo>
                <a:lnTo>
                  <a:pt x="652605" y="494538"/>
                </a:lnTo>
                <a:lnTo>
                  <a:pt x="607347" y="537400"/>
                </a:lnTo>
                <a:lnTo>
                  <a:pt x="551434" y="585597"/>
                </a:lnTo>
                <a:lnTo>
                  <a:pt x="522791" y="610673"/>
                </a:lnTo>
                <a:lnTo>
                  <a:pt x="483461" y="653016"/>
                </a:lnTo>
                <a:lnTo>
                  <a:pt x="466228" y="689473"/>
                </a:lnTo>
                <a:lnTo>
                  <a:pt x="459283" y="746761"/>
                </a:lnTo>
                <a:lnTo>
                  <a:pt x="458977" y="784860"/>
                </a:lnTo>
                <a:lnTo>
                  <a:pt x="277495" y="784860"/>
                </a:lnTo>
                <a:lnTo>
                  <a:pt x="277161" y="767220"/>
                </a:lnTo>
                <a:lnTo>
                  <a:pt x="276923" y="753379"/>
                </a:lnTo>
                <a:lnTo>
                  <a:pt x="276780" y="743372"/>
                </a:lnTo>
                <a:lnTo>
                  <a:pt x="276733" y="737235"/>
                </a:lnTo>
                <a:lnTo>
                  <a:pt x="278564" y="695015"/>
                </a:lnTo>
                <a:lnTo>
                  <a:pt x="284051" y="656748"/>
                </a:lnTo>
                <a:lnTo>
                  <a:pt x="305942" y="592074"/>
                </a:lnTo>
                <a:lnTo>
                  <a:pt x="349726" y="531574"/>
                </a:lnTo>
                <a:lnTo>
                  <a:pt x="382559" y="498651"/>
                </a:lnTo>
                <a:lnTo>
                  <a:pt x="422656" y="463930"/>
                </a:lnTo>
                <a:lnTo>
                  <a:pt x="462045" y="431452"/>
                </a:lnTo>
                <a:lnTo>
                  <a:pt x="492601" y="405082"/>
                </a:lnTo>
                <a:lnTo>
                  <a:pt x="527303" y="370713"/>
                </a:lnTo>
                <a:lnTo>
                  <a:pt x="547020" y="334057"/>
                </a:lnTo>
                <a:lnTo>
                  <a:pt x="553592" y="293877"/>
                </a:lnTo>
                <a:lnTo>
                  <a:pt x="550685" y="265759"/>
                </a:lnTo>
                <a:lnTo>
                  <a:pt x="527393" y="215761"/>
                </a:lnTo>
                <a:lnTo>
                  <a:pt x="481643" y="175686"/>
                </a:lnTo>
                <a:lnTo>
                  <a:pt x="418865" y="154870"/>
                </a:lnTo>
                <a:lnTo>
                  <a:pt x="381381" y="152273"/>
                </a:lnTo>
                <a:lnTo>
                  <a:pt x="344850" y="154987"/>
                </a:lnTo>
                <a:lnTo>
                  <a:pt x="281172" y="176704"/>
                </a:lnTo>
                <a:lnTo>
                  <a:pt x="230377" y="220259"/>
                </a:lnTo>
                <a:lnTo>
                  <a:pt x="195135" y="286414"/>
                </a:lnTo>
                <a:lnTo>
                  <a:pt x="183514" y="328040"/>
                </a:lnTo>
                <a:lnTo>
                  <a:pt x="0" y="305308"/>
                </a:lnTo>
                <a:lnTo>
                  <a:pt x="6841" y="255869"/>
                </a:lnTo>
                <a:lnTo>
                  <a:pt x="21114" y="209509"/>
                </a:lnTo>
                <a:lnTo>
                  <a:pt x="42812" y="166227"/>
                </a:lnTo>
                <a:lnTo>
                  <a:pt x="71928" y="126024"/>
                </a:lnTo>
                <a:lnTo>
                  <a:pt x="108458" y="88900"/>
                </a:lnTo>
                <a:lnTo>
                  <a:pt x="143795" y="61721"/>
                </a:lnTo>
                <a:lnTo>
                  <a:pt x="182625" y="39492"/>
                </a:lnTo>
                <a:lnTo>
                  <a:pt x="224948" y="22209"/>
                </a:lnTo>
                <a:lnTo>
                  <a:pt x="270763" y="9868"/>
                </a:lnTo>
                <a:lnTo>
                  <a:pt x="320071" y="2466"/>
                </a:lnTo>
                <a:lnTo>
                  <a:pt x="372872" y="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00" y="228600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75" y="292480"/>
            <a:ext cx="19818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006633"/>
                </a:solidFill>
              </a:rPr>
              <a:t>Abstract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1396745"/>
            <a:ext cx="8082915" cy="3331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Clr>
                <a:schemeClr val="accent6"/>
              </a:buClr>
              <a:buSzPct val="66000"/>
              <a:buFont typeface="Wingdings" pitchFamily="2" charset="2"/>
              <a:buChar char="q"/>
              <a:tabLst>
                <a:tab pos="356235" algn="l"/>
              </a:tabLst>
            </a:pPr>
            <a:r>
              <a:rPr sz="2400" spc="-20" dirty="0">
                <a:latin typeface="Times New Roman"/>
                <a:cs typeface="Times New Roman"/>
              </a:rPr>
              <a:t>Mingle </a:t>
            </a:r>
            <a:r>
              <a:rPr sz="2400" spc="15" dirty="0">
                <a:latin typeface="Times New Roman"/>
                <a:cs typeface="Times New Roman"/>
              </a:rPr>
              <a:t>Box </a:t>
            </a:r>
            <a:r>
              <a:rPr sz="2400" spc="4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marketplace </a:t>
            </a:r>
            <a:r>
              <a:rPr sz="2400" spc="-5" dirty="0">
                <a:latin typeface="Times New Roman"/>
                <a:cs typeface="Times New Roman"/>
              </a:rPr>
              <a:t>where people who </a:t>
            </a:r>
            <a:r>
              <a:rPr sz="2400" spc="-30" dirty="0">
                <a:latin typeface="Times New Roman"/>
                <a:cs typeface="Times New Roman"/>
              </a:rPr>
              <a:t>need </a:t>
            </a:r>
            <a:r>
              <a:rPr sz="2400" spc="15" dirty="0">
                <a:latin typeface="Times New Roman"/>
                <a:cs typeface="Times New Roman"/>
              </a:rPr>
              <a:t>custom  </a:t>
            </a:r>
            <a:r>
              <a:rPr sz="2400" spc="-15" dirty="0">
                <a:latin typeface="Times New Roman"/>
                <a:cs typeface="Times New Roman"/>
              </a:rPr>
              <a:t>software </a:t>
            </a: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spc="10" dirty="0">
                <a:latin typeface="Times New Roman"/>
                <a:cs typeface="Times New Roman"/>
              </a:rPr>
              <a:t>can </a:t>
            </a:r>
            <a:r>
              <a:rPr sz="2400" spc="-15" dirty="0">
                <a:latin typeface="Times New Roman"/>
                <a:cs typeface="Times New Roman"/>
              </a:rPr>
              <a:t>find </a:t>
            </a:r>
            <a:r>
              <a:rPr sz="2400" spc="10" dirty="0">
                <a:latin typeface="Times New Roman"/>
                <a:cs typeface="Times New Roman"/>
              </a:rPr>
              <a:t>coders </a:t>
            </a:r>
            <a:r>
              <a:rPr sz="2400" spc="40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30" dirty="0">
                <a:latin typeface="Times New Roman"/>
                <a:cs typeface="Times New Roman"/>
              </a:rPr>
              <a:t>safe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business-  </a:t>
            </a:r>
            <a:r>
              <a:rPr sz="2400" spc="-10" dirty="0">
                <a:latin typeface="Times New Roman"/>
                <a:cs typeface="Times New Roman"/>
              </a:rPr>
              <a:t>friendly </a:t>
            </a:r>
            <a:r>
              <a:rPr sz="2400" spc="-5" dirty="0">
                <a:latin typeface="Times New Roman"/>
                <a:cs typeface="Times New Roman"/>
              </a:rPr>
              <a:t>environment. </a:t>
            </a:r>
            <a:r>
              <a:rPr sz="2400" spc="5" dirty="0">
                <a:latin typeface="Times New Roman"/>
                <a:cs typeface="Times New Roman"/>
              </a:rPr>
              <a:t>Buyers </a:t>
            </a:r>
            <a:r>
              <a:rPr sz="2400" spc="10" dirty="0">
                <a:latin typeface="Times New Roman"/>
                <a:cs typeface="Times New Roman"/>
              </a:rPr>
              <a:t>can  </a:t>
            </a:r>
            <a:r>
              <a:rPr sz="2400" spc="-5" dirty="0">
                <a:latin typeface="Times New Roman"/>
                <a:cs typeface="Times New Roman"/>
              </a:rPr>
              <a:t>pick </a:t>
            </a:r>
            <a:r>
              <a:rPr sz="2400" spc="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pool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20" dirty="0">
                <a:latin typeface="Times New Roman"/>
                <a:cs typeface="Times New Roman"/>
              </a:rPr>
              <a:t>registered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coders.</a:t>
            </a:r>
            <a:endParaRPr sz="24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35"/>
              </a:spcBef>
              <a:buClr>
                <a:srgbClr val="CC9900"/>
              </a:buClr>
              <a:buFont typeface="Wingdings" pitchFamily="2" charset="2"/>
              <a:buChar char="q"/>
            </a:pP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800"/>
              </a:lnSpc>
              <a:spcBef>
                <a:spcPts val="5"/>
              </a:spcBef>
              <a:buClr>
                <a:srgbClr val="CC9900"/>
              </a:buClr>
              <a:buSzPct val="64583"/>
              <a:buFont typeface="Wingdings" pitchFamily="2" charset="2"/>
              <a:buChar char="q"/>
              <a:tabLst>
                <a:tab pos="356235" algn="l"/>
              </a:tabLst>
            </a:pPr>
            <a:r>
              <a:rPr sz="2400" spc="5" dirty="0">
                <a:latin typeface="Times New Roman"/>
                <a:cs typeface="Times New Roman"/>
              </a:rPr>
              <a:t>Coders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buyers </a:t>
            </a:r>
            <a:r>
              <a:rPr sz="2400" spc="15" dirty="0">
                <a:latin typeface="Times New Roman"/>
                <a:cs typeface="Times New Roman"/>
              </a:rPr>
              <a:t>both </a:t>
            </a:r>
            <a:r>
              <a:rPr sz="2400" spc="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benefited </a:t>
            </a:r>
            <a:r>
              <a:rPr sz="2400" spc="5" dirty="0">
                <a:latin typeface="Times New Roman"/>
                <a:cs typeface="Times New Roman"/>
              </a:rPr>
              <a:t>from </a:t>
            </a:r>
            <a:r>
              <a:rPr sz="2400" spc="15" dirty="0">
                <a:latin typeface="Times New Roman"/>
                <a:cs typeface="Times New Roman"/>
              </a:rPr>
              <a:t>this</a:t>
            </a:r>
            <a:r>
              <a:rPr lang="en-IN" sz="2400" spc="15" dirty="0">
                <a:latin typeface="Times New Roman"/>
                <a:cs typeface="Times New Roman"/>
              </a:rPr>
              <a:t> Bidding</a:t>
            </a:r>
            <a:r>
              <a:rPr sz="2400" spc="-15" dirty="0">
                <a:latin typeface="Times New Roman"/>
                <a:cs typeface="Times New Roman"/>
              </a:rPr>
              <a:t>. </a:t>
            </a:r>
            <a:r>
              <a:rPr sz="2400" spc="25" dirty="0">
                <a:latin typeface="Times New Roman"/>
                <a:cs typeface="Times New Roman"/>
              </a:rPr>
              <a:t>It  </a:t>
            </a:r>
            <a:r>
              <a:rPr sz="2400" spc="-5" dirty="0">
                <a:latin typeface="Times New Roman"/>
                <a:cs typeface="Times New Roman"/>
              </a:rPr>
              <a:t>allows </a:t>
            </a:r>
            <a:r>
              <a:rPr sz="2400" spc="10" dirty="0">
                <a:latin typeface="Times New Roman"/>
                <a:cs typeface="Times New Roman"/>
              </a:rPr>
              <a:t>coders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access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20" dirty="0">
                <a:latin typeface="Times New Roman"/>
                <a:cs typeface="Times New Roman"/>
              </a:rPr>
              <a:t>huge </a:t>
            </a:r>
            <a:r>
              <a:rPr sz="2400" dirty="0">
                <a:latin typeface="Times New Roman"/>
                <a:cs typeface="Times New Roman"/>
              </a:rPr>
              <a:t>pool of </a:t>
            </a:r>
            <a:r>
              <a:rPr sz="2400" spc="-5" dirty="0">
                <a:latin typeface="Times New Roman"/>
                <a:cs typeface="Times New Roman"/>
              </a:rPr>
              <a:t>potential </a:t>
            </a:r>
            <a:r>
              <a:rPr sz="2400" dirty="0">
                <a:latin typeface="Times New Roman"/>
                <a:cs typeface="Times New Roman"/>
              </a:rPr>
              <a:t>work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have 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10" dirty="0">
                <a:latin typeface="Times New Roman"/>
                <a:cs typeface="Times New Roman"/>
              </a:rPr>
              <a:t>ability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work </a:t>
            </a:r>
            <a:r>
              <a:rPr sz="2400" dirty="0">
                <a:latin typeface="Times New Roman"/>
                <a:cs typeface="Times New Roman"/>
              </a:rPr>
              <a:t>independently </a:t>
            </a:r>
            <a:r>
              <a:rPr sz="2400" spc="5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their homes rather </a:t>
            </a:r>
            <a:r>
              <a:rPr sz="2400" spc="15" dirty="0">
                <a:latin typeface="Times New Roman"/>
                <a:cs typeface="Times New Roman"/>
              </a:rPr>
              <a:t>than  </a:t>
            </a:r>
            <a:r>
              <a:rPr sz="2400" spc="-20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40" dirty="0">
                <a:latin typeface="Times New Roman"/>
                <a:cs typeface="Times New Roman"/>
              </a:rPr>
              <a:t>company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DF637-7D3B-4642-AB0D-AE8C120F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75" y="381000"/>
            <a:ext cx="3276600" cy="553998"/>
          </a:xfrm>
        </p:spPr>
        <p:txBody>
          <a:bodyPr/>
          <a:lstStyle/>
          <a:p>
            <a:r>
              <a:rPr lang="en-IN" sz="3600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AB2D32-0F2C-47E0-93D5-142920C4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575" y="1625599"/>
            <a:ext cx="8070850" cy="4647426"/>
          </a:xfrm>
        </p:spPr>
        <p:txBody>
          <a:bodyPr/>
          <a:lstStyle/>
          <a:p>
            <a:pPr marL="457200" indent="-457200">
              <a:buClr>
                <a:schemeClr val="accent6"/>
              </a:buClr>
              <a:buSzPct val="65000"/>
              <a:buFont typeface="Wingdings" panose="05000000000000000000" pitchFamily="2" charset="2"/>
              <a:buChar char="q"/>
            </a:pPr>
            <a:r>
              <a:rPr lang="en-IN" sz="2400" dirty="0"/>
              <a:t>Problem Definition</a:t>
            </a:r>
          </a:p>
          <a:p>
            <a:pPr marL="457200" indent="-457200">
              <a:buClr>
                <a:schemeClr val="accent6"/>
              </a:buClr>
              <a:buSzPct val="65000"/>
              <a:buFont typeface="Wingdings" panose="05000000000000000000" pitchFamily="2" charset="2"/>
              <a:buChar char="q"/>
            </a:pPr>
            <a:r>
              <a:rPr lang="en-IN" sz="2400" dirty="0"/>
              <a:t>Literature Survey</a:t>
            </a:r>
          </a:p>
          <a:p>
            <a:pPr marL="457200" indent="-457200">
              <a:buClr>
                <a:schemeClr val="accent6"/>
              </a:buClr>
              <a:buSzPct val="65000"/>
              <a:buFont typeface="Wingdings" panose="05000000000000000000" pitchFamily="2" charset="2"/>
              <a:buChar char="q"/>
            </a:pPr>
            <a:r>
              <a:rPr lang="en-IN" sz="2400" dirty="0"/>
              <a:t>Proposed System</a:t>
            </a:r>
          </a:p>
          <a:p>
            <a:pPr marL="457200" indent="-457200">
              <a:buClr>
                <a:schemeClr val="accent6"/>
              </a:buClr>
              <a:buSzPct val="65000"/>
              <a:buFont typeface="Wingdings" panose="05000000000000000000" pitchFamily="2" charset="2"/>
              <a:buChar char="q"/>
            </a:pPr>
            <a:r>
              <a:rPr lang="en-IN" sz="2400" dirty="0"/>
              <a:t>Features</a:t>
            </a:r>
          </a:p>
          <a:p>
            <a:pPr marL="457200" indent="-457200">
              <a:buClr>
                <a:schemeClr val="accent6"/>
              </a:buClr>
              <a:buSzPct val="65000"/>
              <a:buFont typeface="Wingdings" panose="05000000000000000000" pitchFamily="2" charset="2"/>
              <a:buChar char="q"/>
            </a:pPr>
            <a:r>
              <a:rPr lang="en-IN" sz="2400" dirty="0"/>
              <a:t>Modules</a:t>
            </a:r>
          </a:p>
          <a:p>
            <a:pPr marL="457200" indent="-457200">
              <a:buClr>
                <a:schemeClr val="accent6"/>
              </a:buClr>
              <a:buSzPct val="65000"/>
              <a:buFont typeface="Wingdings" panose="05000000000000000000" pitchFamily="2" charset="2"/>
              <a:buChar char="q"/>
            </a:pPr>
            <a:r>
              <a:rPr lang="en-IN" sz="2400" dirty="0"/>
              <a:t>Project Planning</a:t>
            </a:r>
          </a:p>
          <a:p>
            <a:pPr marL="457200" indent="-457200">
              <a:buClr>
                <a:schemeClr val="accent6"/>
              </a:buClr>
              <a:buSzPct val="65000"/>
              <a:buFont typeface="Wingdings" panose="05000000000000000000" pitchFamily="2" charset="2"/>
              <a:buChar char="q"/>
            </a:pPr>
            <a:r>
              <a:rPr lang="en-IN" sz="2400" dirty="0"/>
              <a:t>Project Schedule</a:t>
            </a:r>
          </a:p>
          <a:p>
            <a:pPr marL="457200" indent="-457200">
              <a:buClr>
                <a:schemeClr val="accent6"/>
              </a:buClr>
              <a:buSzPct val="65000"/>
              <a:buFont typeface="Wingdings" panose="05000000000000000000" pitchFamily="2" charset="2"/>
              <a:buChar char="q"/>
            </a:pPr>
            <a:r>
              <a:rPr lang="en-IN" sz="2400" dirty="0"/>
              <a:t>References</a:t>
            </a:r>
          </a:p>
          <a:p>
            <a:pPr marL="457200" indent="-457200">
              <a:buClr>
                <a:schemeClr val="accent6"/>
              </a:buClr>
              <a:buSzPct val="65000"/>
              <a:buFont typeface="Wingdings" panose="05000000000000000000" pitchFamily="2" charset="2"/>
              <a:buChar char="q"/>
            </a:pPr>
            <a:endParaRPr lang="en-IN" sz="2800" dirty="0"/>
          </a:p>
          <a:p>
            <a:pPr marL="457200" indent="-457200">
              <a:buClr>
                <a:schemeClr val="accent6"/>
              </a:buClr>
              <a:buSzPct val="65000"/>
              <a:buFont typeface="Wingdings" panose="05000000000000000000" pitchFamily="2" charset="2"/>
              <a:buChar char="q"/>
            </a:pPr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649922F-9074-4576-97EB-EF2F98804902}"/>
              </a:ext>
            </a:extLst>
          </p:cNvPr>
          <p:cNvSpPr/>
          <p:nvPr/>
        </p:nvSpPr>
        <p:spPr>
          <a:xfrm>
            <a:off x="8358734" y="255176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5165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00" y="228600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594360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200" spc="-20" dirty="0">
                <a:solidFill>
                  <a:srgbClr val="006633"/>
                </a:solidFill>
              </a:rPr>
              <a:t>   </a:t>
            </a:r>
            <a:r>
              <a:rPr lang="en-US" sz="3600" spc="-20" dirty="0">
                <a:solidFill>
                  <a:srgbClr val="006633"/>
                </a:solidFill>
              </a:rPr>
              <a:t>Problem Definition</a:t>
            </a:r>
            <a:r>
              <a:rPr lang="en-US" sz="4200" spc="-20" dirty="0">
                <a:solidFill>
                  <a:srgbClr val="006633"/>
                </a:solidFill>
              </a:rPr>
              <a:t/>
            </a:r>
            <a:br>
              <a:rPr lang="en-US" sz="4200" spc="-20" dirty="0">
                <a:solidFill>
                  <a:srgbClr val="006633"/>
                </a:solidFill>
              </a:rPr>
            </a:br>
            <a:r>
              <a:rPr lang="en-US" sz="4200" spc="-20" dirty="0">
                <a:solidFill>
                  <a:srgbClr val="006633"/>
                </a:solidFill>
              </a:rPr>
              <a:t> 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1511772"/>
            <a:ext cx="7693025" cy="38568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57200" indent="-457200" algn="just">
              <a:buClr>
                <a:schemeClr val="accent6"/>
              </a:buClr>
              <a:buSzPct val="66000"/>
              <a:buFont typeface="Wingdings" pitchFamily="2" charset="2"/>
              <a:buChar char="q"/>
            </a:pPr>
            <a:r>
              <a:rPr lang="en-US" sz="2400" dirty="0"/>
              <a:t>Mingle box is a place where buyers and coders are interact with each other.</a:t>
            </a:r>
          </a:p>
          <a:p>
            <a:pPr marL="457200" indent="-457200" algn="just">
              <a:buClr>
                <a:schemeClr val="accent6">
                  <a:lumMod val="75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sz="2400" dirty="0"/>
              <a:t>The current application suffices the requirements of both people,those who are looking for automating their business and also the people who are freelance programmers.</a:t>
            </a:r>
          </a:p>
          <a:p>
            <a:pPr algn="just">
              <a:buClr>
                <a:schemeClr val="accent6">
                  <a:lumMod val="75000"/>
                </a:schemeClr>
              </a:buClr>
              <a:buSzPct val="66000"/>
            </a:pPr>
            <a:endParaRPr lang="en-US" sz="2400" dirty="0"/>
          </a:p>
          <a:p>
            <a:pPr marL="457200" indent="-457200" algn="just">
              <a:buClr>
                <a:schemeClr val="accent6">
                  <a:lumMod val="75000"/>
                </a:schemeClr>
              </a:buClr>
              <a:buSzPct val="66000"/>
              <a:buFont typeface="Wingdings" pitchFamily="2" charset="2"/>
              <a:buChar char="q"/>
            </a:pPr>
            <a:endParaRPr lang="en-US" sz="2400" dirty="0"/>
          </a:p>
          <a:p>
            <a:pPr algn="just"/>
            <a:endParaRPr lang="en-US" sz="2400" dirty="0"/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00" y="228600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352056"/>
            <a:ext cx="54832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10" dirty="0">
                <a:solidFill>
                  <a:srgbClr val="006633"/>
                </a:solidFill>
              </a:rPr>
              <a:t>Literature Survey</a:t>
            </a:r>
            <a:br>
              <a:rPr lang="en-US" sz="3600" spc="-10" dirty="0">
                <a:solidFill>
                  <a:srgbClr val="006633"/>
                </a:solidFill>
              </a:rPr>
            </a:br>
            <a:r>
              <a:rPr lang="en-US" sz="3600" spc="-10" dirty="0">
                <a:solidFill>
                  <a:srgbClr val="006633"/>
                </a:solidFill>
              </a:rPr>
              <a:t>   1.Existing System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460375" y="1473517"/>
            <a:ext cx="81934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chemeClr val="accent6"/>
              </a:buClr>
              <a:buSzPct val="66000"/>
              <a:buFont typeface="Wingdings" pitchFamily="2" charset="2"/>
              <a:buChar char=""/>
              <a:tabLst>
                <a:tab pos="355600" algn="l"/>
                <a:tab pos="356235" algn="l"/>
              </a:tabLst>
            </a:pPr>
            <a:r>
              <a:rPr sz="2400" spc="-45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present </a:t>
            </a:r>
            <a:r>
              <a:rPr sz="2400" spc="-35" dirty="0">
                <a:latin typeface="Times New Roman"/>
                <a:cs typeface="Times New Roman"/>
              </a:rPr>
              <a:t>existing </a:t>
            </a:r>
            <a:r>
              <a:rPr sz="2400" spc="-4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2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project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bidding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20" dirty="0">
                <a:latin typeface="Times New Roman"/>
                <a:cs typeface="Times New Roman"/>
              </a:rPr>
              <a:t>done  </a:t>
            </a:r>
            <a:r>
              <a:rPr sz="2400" spc="-30" dirty="0">
                <a:latin typeface="Times New Roman"/>
                <a:cs typeface="Times New Roman"/>
              </a:rPr>
              <a:t>through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60" dirty="0">
                <a:latin typeface="Times New Roman"/>
                <a:cs typeface="Times New Roman"/>
              </a:rPr>
              <a:t>manual </a:t>
            </a:r>
            <a:r>
              <a:rPr sz="2400" spc="-35" dirty="0">
                <a:latin typeface="Times New Roman"/>
                <a:cs typeface="Times New Roman"/>
              </a:rPr>
              <a:t>and </a:t>
            </a:r>
            <a:r>
              <a:rPr sz="2400" spc="-25" dirty="0">
                <a:latin typeface="Times New Roman"/>
                <a:cs typeface="Times New Roman"/>
              </a:rPr>
              <a:t>stick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region </a:t>
            </a:r>
            <a:r>
              <a:rPr sz="2400" spc="-35" dirty="0">
                <a:latin typeface="Times New Roman"/>
                <a:cs typeface="Times New Roman"/>
              </a:rPr>
              <a:t>and </a:t>
            </a:r>
            <a:r>
              <a:rPr sz="2400" spc="-30" dirty="0">
                <a:latin typeface="Times New Roman"/>
                <a:cs typeface="Times New Roman"/>
              </a:rPr>
              <a:t>based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25" dirty="0">
                <a:latin typeface="Times New Roman"/>
                <a:cs typeface="Times New Roman"/>
              </a:rPr>
              <a:t>the  </a:t>
            </a:r>
            <a:r>
              <a:rPr sz="2400" spc="-20" dirty="0">
                <a:latin typeface="Times New Roman"/>
                <a:cs typeface="Times New Roman"/>
              </a:rPr>
              <a:t>boundaries </a:t>
            </a:r>
            <a:r>
              <a:rPr sz="2400" spc="-35" dirty="0">
                <a:latin typeface="Times New Roman"/>
                <a:cs typeface="Times New Roman"/>
              </a:rPr>
              <a:t>.Through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present </a:t>
            </a:r>
            <a:r>
              <a:rPr sz="2400" spc="-10" dirty="0">
                <a:latin typeface="Times New Roman"/>
                <a:cs typeface="Times New Roman"/>
              </a:rPr>
              <a:t>bidding </a:t>
            </a:r>
            <a:r>
              <a:rPr sz="2400" spc="-25" dirty="0">
                <a:latin typeface="Times New Roman"/>
                <a:cs typeface="Times New Roman"/>
              </a:rPr>
              <a:t>getting </a:t>
            </a:r>
            <a:r>
              <a:rPr sz="2400" spc="-5" dirty="0">
                <a:latin typeface="Times New Roman"/>
                <a:cs typeface="Times New Roman"/>
              </a:rPr>
              <a:t>profits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25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project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spc="-20" dirty="0">
                <a:latin typeface="Times New Roman"/>
                <a:cs typeface="Times New Roman"/>
              </a:rPr>
              <a:t>very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less.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5188203" cy="553998"/>
          </a:xfrm>
        </p:spPr>
        <p:txBody>
          <a:bodyPr/>
          <a:lstStyle/>
          <a:p>
            <a:r>
              <a:rPr lang="en-US" sz="3600" dirty="0"/>
              <a:t> </a:t>
            </a:r>
            <a:r>
              <a:rPr lang="en-US" sz="3600" dirty="0">
                <a:solidFill>
                  <a:srgbClr val="006600"/>
                </a:solidFill>
              </a:rPr>
              <a:t>2.Limitations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373" y="1295400"/>
            <a:ext cx="8756650" cy="1846659"/>
          </a:xfrm>
        </p:spPr>
        <p:txBody>
          <a:bodyPr/>
          <a:lstStyle/>
          <a:p>
            <a:pPr marL="342900" indent="-342900" algn="just">
              <a:buClr>
                <a:schemeClr val="accent6"/>
              </a:buClr>
              <a:buSzPct val="66000"/>
              <a:buFont typeface="Wingdings" pitchFamily="2" charset="2"/>
              <a:buChar char="q"/>
            </a:pPr>
            <a:r>
              <a:rPr lang="en-US" sz="2400" dirty="0"/>
              <a:t>Buyers can hire coders within the limited area only. They can’t work with world wide coders.</a:t>
            </a: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sz="2400" dirty="0"/>
              <a:t>There is no mutual understanding between buyers and coders.</a:t>
            </a: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sz="2400" dirty="0"/>
              <a:t>Finding of coders for these requirements takes much time.</a:t>
            </a:r>
          </a:p>
          <a:p>
            <a:pPr>
              <a:buSzPct val="66000"/>
            </a:pPr>
            <a:endParaRPr lang="en-US" sz="24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47AE118D-2508-45DE-B943-9993D60BA514}"/>
              </a:ext>
            </a:extLst>
          </p:cNvPr>
          <p:cNvSpPr/>
          <p:nvPr/>
        </p:nvSpPr>
        <p:spPr>
          <a:xfrm>
            <a:off x="8358734" y="255176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4657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8734" y="255176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75" y="292480"/>
            <a:ext cx="399287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rgbClr val="006633"/>
                </a:solidFill>
              </a:rPr>
              <a:t>Proposed </a:t>
            </a:r>
            <a:r>
              <a:rPr sz="3600" spc="-25" dirty="0">
                <a:solidFill>
                  <a:srgbClr val="006633"/>
                </a:solidFill>
              </a:rPr>
              <a:t>System</a:t>
            </a:r>
            <a:r>
              <a:rPr sz="3600" spc="-90" dirty="0">
                <a:solidFill>
                  <a:srgbClr val="006633"/>
                </a:solidFill>
              </a:rPr>
              <a:t> 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536575" y="1625599"/>
            <a:ext cx="8087995" cy="1932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 algn="just">
              <a:lnSpc>
                <a:spcPct val="100400"/>
              </a:lnSpc>
              <a:spcBef>
                <a:spcPts val="90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6235" algn="l"/>
              </a:tabLst>
            </a:pP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proposed </a:t>
            </a:r>
            <a:r>
              <a:rPr sz="2400" dirty="0">
                <a:latin typeface="Times New Roman"/>
                <a:cs typeface="Times New Roman"/>
              </a:rPr>
              <a:t>system </a:t>
            </a:r>
            <a:r>
              <a:rPr sz="2400" spc="4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solution </a:t>
            </a:r>
            <a:r>
              <a:rPr sz="2400" spc="-20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the current </a:t>
            </a:r>
            <a:r>
              <a:rPr sz="2400" spc="10" dirty="0">
                <a:latin typeface="Times New Roman"/>
                <a:cs typeface="Times New Roman"/>
              </a:rPr>
              <a:t>bidding  </a:t>
            </a:r>
            <a:r>
              <a:rPr sz="2400" spc="-10" dirty="0">
                <a:latin typeface="Times New Roman"/>
                <a:cs typeface="Times New Roman"/>
              </a:rPr>
              <a:t>process. </a:t>
            </a:r>
            <a:r>
              <a:rPr sz="2400" spc="-5" dirty="0">
                <a:latin typeface="Times New Roman"/>
                <a:cs typeface="Times New Roman"/>
              </a:rPr>
              <a:t>Our system gives </a:t>
            </a:r>
            <a:r>
              <a:rPr sz="2400" spc="5" dirty="0">
                <a:latin typeface="Times New Roman"/>
                <a:cs typeface="Times New Roman"/>
              </a:rPr>
              <a:t>profit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project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10" dirty="0">
                <a:latin typeface="Times New Roman"/>
                <a:cs typeface="Times New Roman"/>
              </a:rPr>
              <a:t>bidding </a:t>
            </a:r>
            <a:r>
              <a:rPr sz="2400" spc="80" dirty="0">
                <a:latin typeface="Times New Roman"/>
                <a:cs typeface="Times New Roman"/>
              </a:rPr>
              <a:t>is  </a:t>
            </a:r>
            <a:r>
              <a:rPr sz="2400" spc="-3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done </a:t>
            </a:r>
            <a:r>
              <a:rPr sz="2400" dirty="0">
                <a:latin typeface="Times New Roman"/>
                <a:cs typeface="Times New Roman"/>
              </a:rPr>
              <a:t>through </a:t>
            </a:r>
            <a:r>
              <a:rPr sz="2400" spc="-20" dirty="0">
                <a:latin typeface="Times New Roman"/>
                <a:cs typeface="Times New Roman"/>
              </a:rPr>
              <a:t>manual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30" dirty="0">
                <a:latin typeface="Times New Roman"/>
                <a:cs typeface="Times New Roman"/>
              </a:rPr>
              <a:t>not </a:t>
            </a:r>
            <a:r>
              <a:rPr sz="2400" spc="-25" dirty="0">
                <a:latin typeface="Times New Roman"/>
                <a:cs typeface="Times New Roman"/>
              </a:rPr>
              <a:t>stick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10" dirty="0">
                <a:latin typeface="Times New Roman"/>
                <a:cs typeface="Times New Roman"/>
              </a:rPr>
              <a:t>region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based  on the boundaries. 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400"/>
              </a:lnSpc>
              <a:spcBef>
                <a:spcPts val="90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3562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Buyers can select coders through </a:t>
            </a:r>
            <a:r>
              <a:rPr lang="en-US" sz="2400" spc="-5" dirty="0" smtClean="0">
                <a:latin typeface="Times New Roman"/>
                <a:cs typeface="Times New Roman"/>
              </a:rPr>
              <a:t>bidding </a:t>
            </a:r>
            <a:r>
              <a:rPr lang="en-US" sz="2400" spc="-5" dirty="0">
                <a:latin typeface="Times New Roman"/>
                <a:cs typeface="Times New Roman"/>
              </a:rPr>
              <a:t>process</a:t>
            </a:r>
            <a:r>
              <a:rPr lang="en-US"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00" y="228600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575" y="1553336"/>
            <a:ext cx="3204845" cy="178053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431800" algn="l"/>
                <a:tab pos="432434" algn="l"/>
              </a:tabLst>
            </a:pPr>
            <a:r>
              <a:rPr sz="2400" spc="-20" dirty="0">
                <a:latin typeface="Times New Roman"/>
                <a:cs typeface="Times New Roman"/>
              </a:rPr>
              <a:t>Registration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Buyers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431800" algn="l"/>
                <a:tab pos="432434" algn="l"/>
              </a:tabLst>
            </a:pPr>
            <a:r>
              <a:rPr sz="2400" spc="-20" dirty="0">
                <a:latin typeface="Times New Roman"/>
                <a:cs typeface="Times New Roman"/>
              </a:rPr>
              <a:t>Registration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Coders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431800" algn="l"/>
                <a:tab pos="432434" algn="l"/>
              </a:tabLst>
            </a:pPr>
            <a:r>
              <a:rPr sz="2400" spc="-25" dirty="0">
                <a:latin typeface="Times New Roman"/>
                <a:cs typeface="Times New Roman"/>
              </a:rPr>
              <a:t>Adding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projects</a:t>
            </a:r>
          </a:p>
          <a:p>
            <a:pPr marL="508000" indent="-495300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"/>
              <a:tabLst>
                <a:tab pos="508000" algn="l"/>
                <a:tab pos="508634" algn="l"/>
              </a:tabLst>
            </a:pPr>
            <a:r>
              <a:rPr sz="2400" spc="-10" dirty="0">
                <a:latin typeface="Times New Roman"/>
                <a:cs typeface="Times New Roman"/>
              </a:rPr>
              <a:t>Selecting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coders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333375"/>
            <a:ext cx="198310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85" dirty="0">
                <a:solidFill>
                  <a:srgbClr val="006633"/>
                </a:solidFill>
              </a:rPr>
              <a:t>F</a:t>
            </a:r>
            <a:r>
              <a:rPr sz="3600" dirty="0">
                <a:solidFill>
                  <a:srgbClr val="006633"/>
                </a:solidFill>
              </a:rPr>
              <a:t>e</a:t>
            </a:r>
            <a:r>
              <a:rPr sz="3600" spc="15" dirty="0">
                <a:solidFill>
                  <a:srgbClr val="006633"/>
                </a:solidFill>
              </a:rPr>
              <a:t>a</a:t>
            </a:r>
            <a:r>
              <a:rPr sz="3600" spc="25" dirty="0">
                <a:solidFill>
                  <a:srgbClr val="006633"/>
                </a:solidFill>
              </a:rPr>
              <a:t>t</a:t>
            </a:r>
            <a:r>
              <a:rPr sz="3600" dirty="0">
                <a:solidFill>
                  <a:srgbClr val="006633"/>
                </a:solidFill>
              </a:rPr>
              <a:t>u</a:t>
            </a:r>
            <a:r>
              <a:rPr sz="3600" spc="20" dirty="0">
                <a:solidFill>
                  <a:srgbClr val="006633"/>
                </a:solidFill>
              </a:rPr>
              <a:t>r</a:t>
            </a:r>
            <a:r>
              <a:rPr sz="3600" dirty="0">
                <a:solidFill>
                  <a:srgbClr val="006633"/>
                </a:solidFill>
              </a:rPr>
              <a:t>e</a:t>
            </a:r>
            <a:r>
              <a:rPr sz="3600" spc="20" dirty="0">
                <a:solidFill>
                  <a:srgbClr val="006633"/>
                </a:solidFill>
              </a:rPr>
              <a:t>s</a:t>
            </a:r>
            <a:endParaRPr sz="4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00" y="228600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9625" y="292480"/>
            <a:ext cx="200847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006633"/>
                </a:solidFill>
              </a:rPr>
              <a:t>Modules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584614" y="1691024"/>
            <a:ext cx="8074025" cy="347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400" spc="-4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application </a:t>
            </a:r>
            <a:r>
              <a:rPr sz="2400" spc="-30" dirty="0">
                <a:latin typeface="Times New Roman"/>
                <a:cs typeface="Times New Roman"/>
              </a:rPr>
              <a:t>comprises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following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modules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CC9900"/>
              </a:buClr>
              <a:buSzPct val="5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800" spc="-30" dirty="0">
                <a:latin typeface="Times New Roman"/>
                <a:cs typeface="Times New Roman"/>
              </a:rPr>
              <a:t>Admin</a:t>
            </a:r>
            <a:r>
              <a:rPr lang="en-IN" sz="2800" spc="-30" dirty="0">
                <a:latin typeface="Times New Roman"/>
                <a:cs typeface="Times New Roman"/>
              </a:rPr>
              <a:t>istration </a:t>
            </a:r>
            <a:r>
              <a:rPr lang="en-IN" sz="2400" spc="-30" dirty="0">
                <a:latin typeface="Times New Roman"/>
                <a:cs typeface="Times New Roman"/>
              </a:rPr>
              <a:t>: The administration facilitates registering the                       				buyers and coders.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5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Coders</a:t>
            </a:r>
            <a:r>
              <a:rPr lang="en-IN" sz="2800" spc="-5" dirty="0">
                <a:latin typeface="Times New Roman"/>
                <a:cs typeface="Times New Roman"/>
              </a:rPr>
              <a:t>  </a:t>
            </a:r>
            <a:r>
              <a:rPr lang="en-IN" sz="2400" spc="-5" dirty="0">
                <a:latin typeface="Times New Roman"/>
                <a:cs typeface="Times New Roman"/>
              </a:rPr>
              <a:t>	         :	The coder can post his/her profile with the 				expertise information in migle box.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5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800" spc="-30" dirty="0">
                <a:latin typeface="Times New Roman"/>
                <a:cs typeface="Times New Roman"/>
              </a:rPr>
              <a:t>Buyers</a:t>
            </a:r>
            <a:r>
              <a:rPr lang="en-IN" sz="2800" spc="-30" dirty="0">
                <a:latin typeface="Times New Roman"/>
                <a:cs typeface="Times New Roman"/>
              </a:rPr>
              <a:t>              </a:t>
            </a:r>
            <a:r>
              <a:rPr lang="en-IN" sz="2400" spc="-30" dirty="0">
                <a:latin typeface="Times New Roman"/>
                <a:cs typeface="Times New Roman"/>
              </a:rPr>
              <a:t>: 	The role of a buyer is to post the projects for 				bidding in mingle box.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381</Words>
  <Application>Microsoft Office PowerPoint</Application>
  <PresentationFormat>On-screen Show (4:3)</PresentationFormat>
  <Paragraphs>72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MINGLE BOX</vt:lpstr>
      <vt:lpstr>Abstract</vt:lpstr>
      <vt:lpstr>Contents</vt:lpstr>
      <vt:lpstr>   Problem Definition  </vt:lpstr>
      <vt:lpstr>Literature Survey    1.Existing System</vt:lpstr>
      <vt:lpstr> 2.Limitations</vt:lpstr>
      <vt:lpstr>Proposed System </vt:lpstr>
      <vt:lpstr>Features</vt:lpstr>
      <vt:lpstr>Modules</vt:lpstr>
      <vt:lpstr>Project Planning</vt:lpstr>
      <vt:lpstr>Project Schedule</vt:lpstr>
      <vt:lpstr>Abstract review Comments </vt:lpstr>
      <vt:lpstr>References</vt:lpstr>
      <vt:lpstr>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MINGLE BOX</dc:title>
  <dc:creator>GOWTHAMI</dc:creator>
  <cp:lastModifiedBy>LENOVO</cp:lastModifiedBy>
  <cp:revision>48</cp:revision>
  <dcterms:created xsi:type="dcterms:W3CDTF">2019-02-13T07:14:43Z</dcterms:created>
  <dcterms:modified xsi:type="dcterms:W3CDTF">2019-02-18T05:07:27Z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2019-02-13T00:00:00Z</vt:filetime>
  </property>
  <property fmtid="{D5CDD505-2E9C-101B-9397-08002B2CF9AE}" pid="3" name="LastSaved">
    <vt:filetime>2019-02-13T00:00:00Z</vt:filetime>
  </property>
</Properties>
</file>