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84" r:id="rId8"/>
    <p:sldId id="266" r:id="rId9"/>
    <p:sldId id="28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31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710E261-9D4D-7AC0-0D83-49449E7E1657}"/>
              </a:ext>
            </a:extLst>
          </p:cNvPr>
          <p:cNvSpPr txBox="1"/>
          <p:nvPr/>
        </p:nvSpPr>
        <p:spPr>
          <a:xfrm>
            <a:off x="2191490" y="548640"/>
            <a:ext cx="7809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6600" b="1" i="0" u="none" strike="noStrike" kern="0" cap="none" spc="-5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Capstone Project</a:t>
            </a:r>
            <a:r>
              <a:rPr kumimoji="0" lang="en-IN" sz="6600" b="1" i="0" u="none" strike="noStrike" kern="0" cap="none" spc="-8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IN" sz="6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1</a:t>
            </a:r>
            <a:endParaRPr lang="en-IN" sz="3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7B2F3-E4B4-CEC2-B2A3-3F06C9E4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2" y="1658983"/>
            <a:ext cx="11086352" cy="50161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lvl="0">
              <a:spcBef>
                <a:spcPts val="100"/>
              </a:spcBef>
              <a:defRPr/>
            </a:pPr>
            <a:r>
              <a:rPr kumimoji="0" lang="en-US" sz="4400" b="1" i="0" u="none" strike="noStrike" kern="0" cap="none" spc="-5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Exploratory Data Analysis (EDA) on</a:t>
            </a:r>
            <a:br>
              <a:rPr kumimoji="0" lang="en-US" sz="4400" b="1" i="0" u="none" strike="noStrike" kern="0" cap="none" spc="-5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4400" b="1" i="0" u="none" strike="noStrike" kern="0" cap="none" spc="-5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Play Store App Review </a:t>
            </a:r>
            <a:r>
              <a:rPr kumimoji="0" lang="en-US" sz="4400" b="1" i="0" u="none" strike="noStrike" kern="0" cap="none" spc="-5" normalizeH="0" baseline="0" noProof="0" dirty="0" smtClean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Analysis</a:t>
            </a:r>
            <a:br>
              <a:rPr kumimoji="0" lang="en-US" sz="4400" b="1" i="0" u="none" strike="noStrike" kern="0" cap="none" spc="-5" normalizeH="0" baseline="0" noProof="0" dirty="0" smtClean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lang="en-US" sz="6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6000" b="1" spc="-300" dirty="0">
                <a:solidFill>
                  <a:srgbClr val="FF0000"/>
                </a:solidFill>
              </a:rPr>
              <a:t>Team Members</a:t>
            </a:r>
            <a:r>
              <a:rPr lang="en-US" spc="-300" dirty="0">
                <a:solidFill>
                  <a:srgbClr val="FF0000"/>
                </a:solidFill>
              </a:rPr>
              <a:t/>
            </a:r>
            <a:br>
              <a:rPr lang="en-US" spc="-300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Ajay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Pedhekar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      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Narendra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Ghodse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Uday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Firake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           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Saurabh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Kumar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Sandhya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kumari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Sah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212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CE3C13-A7B5-23DF-52D8-15E51248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24" y="770708"/>
            <a:ext cx="9029699" cy="53688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FE02C038-BD8E-9099-F0F1-048C6235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1600" y="2"/>
            <a:ext cx="7278795" cy="6068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</p:spTree>
    <p:extLst>
      <p:ext uri="{BB962C8B-B14F-4D97-AF65-F5344CB8AC3E}">
        <p14:creationId xmlns="" xmlns:p14="http://schemas.microsoft.com/office/powerpoint/2010/main" val="131497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174DC01-46EF-169E-A9F1-8BCA1A44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7" y="914400"/>
            <a:ext cx="9570390" cy="43107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ABA76B7-D1B0-38D3-7F9D-220DD2C1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2960" y="2"/>
            <a:ext cx="6730155" cy="6068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Data Cleaning (Cont’d)</a:t>
            </a:r>
          </a:p>
        </p:txBody>
      </p:sp>
    </p:spTree>
    <p:extLst>
      <p:ext uri="{BB962C8B-B14F-4D97-AF65-F5344CB8AC3E}">
        <p14:creationId xmlns="" xmlns:p14="http://schemas.microsoft.com/office/powerpoint/2010/main" val="352150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92A6FB9-7176-2607-2151-066990649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758" y="0"/>
            <a:ext cx="3924300" cy="6068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Data Visualization</a:t>
            </a:r>
            <a:endParaRPr lang="en-IN" sz="3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C75EACC8-8F36-97C1-A4FE-CC1C5288A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7" y="632772"/>
            <a:ext cx="11564711" cy="139197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number of apps in each </a:t>
            </a:r>
            <a:r>
              <a:rPr lang="en-US" sz="2000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category.</a:t>
            </a:r>
          </a:p>
          <a:p>
            <a:pPr algn="l"/>
            <a:r>
              <a:rPr lang="en-US" sz="18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see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plot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maximum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apps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in the play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sz="18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18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Family, </a:t>
            </a:r>
            <a:endParaRPr lang="en-US" sz="1800" b="0" spc="-2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spc="-32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Games and </a:t>
            </a:r>
            <a:r>
              <a:rPr lang="en-US" sz="18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sz="1800" b="0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1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Category.</a:t>
            </a:r>
          </a:p>
          <a:p>
            <a:pPr algn="l"/>
            <a:r>
              <a:rPr lang="en-US" sz="18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b="0" spc="-3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en-US" sz="1800" b="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  <a:r>
              <a:rPr lang="en-US" sz="1800" b="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b="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</a:t>
            </a:r>
            <a:r>
              <a:rPr lang="en-US" sz="1800" b="0" spc="-3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present in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Comics, Art and design, Beauty </a:t>
            </a:r>
            <a:r>
              <a:rPr lang="en-US" sz="18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D8B132-FAB1-5820-AA0B-F11327C4A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6" y="2050870"/>
            <a:ext cx="10332721" cy="39188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629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3E96DB-D10E-CF40-4119-C15E05336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95942"/>
            <a:ext cx="8324849" cy="1737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Comparing Category And App Type (Fee, Paid) by count of installs.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sz="2000" b="0" i="0" dirty="0" smtClean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7B841E-402F-E14B-3CC4-BD02F3820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" y="822960"/>
            <a:ext cx="9744075" cy="109728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deduce that The Game, Communication, Tools and Family </a:t>
            </a:r>
            <a:endParaRPr lang="en-US" sz="1800" b="0" spc="-5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/>
            <a:r>
              <a:rPr lang="en-US" sz="18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highest number of</a:t>
            </a:r>
            <a:r>
              <a:rPr lang="en-US" sz="1800" b="0" spc="1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7B7D6F-E3C3-E36E-79C6-1EC099B9A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9" y="1632857"/>
            <a:ext cx="9653451" cy="4598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465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4E181-A144-81D0-52E8-44B019CE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-3" y="-1"/>
            <a:ext cx="5781675" cy="2873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27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700" b="1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average rating of each category</a:t>
            </a:r>
            <a:endParaRPr lang="en-IN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331CE1-28E1-7D7D-936F-2BEE5B80B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449978"/>
            <a:ext cx="10541726" cy="862150"/>
          </a:xfrm>
        </p:spPr>
        <p:txBody>
          <a:bodyPr>
            <a:normAutofit/>
          </a:bodyPr>
          <a:lstStyle/>
          <a:p>
            <a:pPr marL="297815" marR="5080" indent="-285750" algn="l">
              <a:lnSpc>
                <a:spcPct val="114999"/>
              </a:lnSpc>
              <a:spcBef>
                <a:spcPts val="100"/>
              </a:spcBef>
              <a:tabLst>
                <a:tab pos="332740" algn="l"/>
                <a:tab pos="333375" algn="l"/>
              </a:tabLst>
            </a:pPr>
            <a:r>
              <a:rPr lang="en-US" sz="140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0" spc="-2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 is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for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Event, Art and design, Education 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 </a:t>
            </a:r>
            <a:endParaRPr lang="en-US" sz="1400" b="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5080" indent="-285750" algn="l">
              <a:lnSpc>
                <a:spcPct val="114999"/>
              </a:lnSpc>
              <a:spcBef>
                <a:spcPts val="100"/>
              </a:spcBef>
              <a:tabLst>
                <a:tab pos="332740" algn="l"/>
                <a:tab pos="333375" algn="l"/>
              </a:tabLst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. The  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rating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Dating, Maps and navigation, Video players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sz="1400" b="0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n-US" sz="14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07A014-6F00-D211-EDDE-F6A5F9EEF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2076994"/>
            <a:ext cx="9144000" cy="47810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525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50E8D6-2C0E-6E63-1351-9D584F31E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9896" y="2"/>
            <a:ext cx="9483634" cy="1593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Category Wise Pricing Visualization.</a:t>
            </a:r>
            <a:r>
              <a:rPr lang="en-IN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A8629C-90F6-7B60-F1F5-A00C0F6F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005840"/>
            <a:ext cx="10458451" cy="1358536"/>
          </a:xfrm>
        </p:spPr>
        <p:txBody>
          <a:bodyPr>
            <a:noAutofit/>
          </a:bodyPr>
          <a:lstStyle/>
          <a:p>
            <a:pPr marL="298450" marR="63500" indent="-285750" algn="l">
              <a:lnSpc>
                <a:spcPct val="114799"/>
              </a:lnSpc>
              <a:spcBef>
                <a:spcPts val="100"/>
              </a:spcBef>
              <a:buSzPct val="112500"/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18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apps except Finance, Lifestyle, Events &amp; Medical, Family </a:t>
            </a:r>
            <a:endParaRPr lang="en-US" sz="1800" b="0" spc="-5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63500" indent="-285750" algn="l">
              <a:lnSpc>
                <a:spcPct val="114799"/>
              </a:lnSpc>
              <a:spcBef>
                <a:spcPts val="100"/>
              </a:spcBef>
              <a:buSzPct val="112500"/>
              <a:tabLst>
                <a:tab pos="298450" algn="l"/>
              </a:tabLst>
            </a:pPr>
            <a:r>
              <a:rPr lang="en-US" sz="18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free to install.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l">
              <a:lnSpc>
                <a:spcPct val="114799"/>
              </a:lnSpc>
              <a:buSzPct val="112500"/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18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Lifestyle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Finance, and Medical categories had the biggest number of paid </a:t>
            </a:r>
            <a:endParaRPr lang="en-US" sz="1800" spc="-5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l">
              <a:lnSpc>
                <a:spcPct val="114799"/>
              </a:lnSpc>
              <a:buSzPct val="112500"/>
              <a:tabLst>
                <a:tab pos="298450" algn="l"/>
              </a:tabLst>
            </a:pPr>
            <a:r>
              <a:rPr lang="en-US" sz="18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apps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for download.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55FF14-2743-4F22-CB09-B58E39237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" y="2468880"/>
            <a:ext cx="10215155" cy="4153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071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1D0C5B-5D5A-5168-F6C8-CE62EFCA9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1337" y="1"/>
            <a:ext cx="8229600" cy="11364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 of Apps for given Category.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2000" b="0" i="0" dirty="0" smtClean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07D08C-16CE-D727-B9E2-21199289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1" y="548640"/>
            <a:ext cx="9886951" cy="1188720"/>
          </a:xfrm>
        </p:spPr>
        <p:txBody>
          <a:bodyPr/>
          <a:lstStyle/>
          <a:p>
            <a:pPr marL="12700" algn="l">
              <a:lnSpc>
                <a:spcPct val="100000"/>
              </a:lnSpc>
              <a:spcBef>
                <a:spcPts val="345"/>
              </a:spcBef>
            </a:pP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Ratings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: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9715" marR="5080" algn="l">
              <a:lnSpc>
                <a:spcPct val="114900"/>
              </a:lnSpc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Events, Art and Design, Education, Books and reference categories has got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above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Ratings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: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0820" marR="5080" algn="l">
              <a:lnSpc>
                <a:spcPct val="100000"/>
              </a:lnSpc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Dating, Maps and navigation, Video players, Tools category has got lowest ratings.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3EB499-F1C4-9AF2-739E-10D771715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802674"/>
            <a:ext cx="10620103" cy="37490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132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44588E-2AE0-4EFC-6E73-92C6FDB31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1886" y="2"/>
            <a:ext cx="6635932" cy="6270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000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</a:t>
            </a:r>
            <a:br>
              <a:rPr lang="en-US" sz="2000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en-US" sz="22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2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2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2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  <a:r>
              <a:rPr lang="en-US" sz="22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en-US" sz="22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22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en-IN" sz="2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4DBCB0-27BD-1BE1-C554-5F79CDE4E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49" y="705394"/>
            <a:ext cx="5353051" cy="99277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see that there are 92.22% of apps are free </a:t>
            </a:r>
            <a:r>
              <a:rPr lang="en-US" sz="14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only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7.78% of Apps are paid on Play store.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9D73F-131B-A781-0393-CE40962A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1005842"/>
            <a:ext cx="4362995" cy="459812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="" xmlns:a16="http://schemas.microsoft.com/office/drawing/2014/main" id="{D694B430-2FA3-0046-290E-01DB73AFD79D}"/>
              </a:ext>
            </a:extLst>
          </p:cNvPr>
          <p:cNvSpPr/>
          <p:nvPr/>
        </p:nvSpPr>
        <p:spPr>
          <a:xfrm>
            <a:off x="666207" y="1645922"/>
            <a:ext cx="4637313" cy="3670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1900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B64E45-B7CA-AAA9-051A-B6B71CB3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2960" y="-222068"/>
            <a:ext cx="8085910" cy="1828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Apps Installs based on Category.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508434-993D-02C2-40B2-9BB0B8274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553999"/>
            <a:ext cx="11534776" cy="861774"/>
          </a:xfrm>
        </p:spPr>
        <p:txBody>
          <a:bodyPr>
            <a:normAutofit fontScale="92500" lnSpcReduction="20000"/>
          </a:bodyPr>
          <a:lstStyle/>
          <a:p>
            <a:pPr marL="297815" marR="5080" indent="-285750" algn="l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4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4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14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sz="14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sz="14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b="0" spc="6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en-US" sz="1400" b="0" spc="6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en-US" sz="1400" b="0" spc="6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0" spc="6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comes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endParaRPr lang="en-US" sz="1400" b="0" spc="-5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5080" indent="-285750" algn="l">
              <a:lnSpc>
                <a:spcPct val="100000"/>
              </a:lnSpc>
              <a:spcBef>
                <a:spcPts val="100"/>
              </a:spcBef>
              <a:tabLst>
                <a:tab pos="332740" algn="l"/>
                <a:tab pos="333375" algn="l"/>
              </a:tabLst>
            </a:pPr>
            <a:r>
              <a:rPr lang="en-US" sz="1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 &amp;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en-US" sz="14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6350" indent="-285750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as per the installation and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plot,</a:t>
            </a:r>
            <a:r>
              <a:rPr lang="en-US" sz="1400" b="0" spc="6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en-US" sz="1400" b="0" spc="6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b="0" spc="6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400" b="0" spc="6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same. 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marL="297815" marR="6350" indent="-285750" algn="l">
              <a:lnSpc>
                <a:spcPct val="100000"/>
              </a:lnSpc>
              <a:tabLst>
                <a:tab pos="332740" algn="l"/>
                <a:tab pos="333375" algn="l"/>
              </a:tabLst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Games, Communication, Family and Tools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A3C2B09-6EE3-9C86-7361-66060D9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489167"/>
            <a:ext cx="9940835" cy="43499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6171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73CC57CB-88F1-B74E-5D06-6A5CB1C13F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"/>
            <a:ext cx="63182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The number of free and paid apps category wise.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C03079-0201-5DCB-AAE7-8E4EE256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487681"/>
            <a:ext cx="11172825" cy="710964"/>
          </a:xfrm>
        </p:spPr>
        <p:txBody>
          <a:bodyPr/>
          <a:lstStyle/>
          <a:p>
            <a:pPr marL="297815" marR="5080" indent="-285750" algn="l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apps are Family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Tools, business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Games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93345" indent="-285750" algn="l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higher paid apps are also Family, Games, Medical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sz="1400" b="0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n-US" sz="14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B287433-1D92-7ABF-2306-9C7D686F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1237835"/>
            <a:ext cx="9966960" cy="47318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74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5068B3A-901E-C642-7C7F-55FE78E57AAC}"/>
              </a:ext>
            </a:extLst>
          </p:cNvPr>
          <p:cNvSpPr txBox="1"/>
          <p:nvPr/>
        </p:nvSpPr>
        <p:spPr>
          <a:xfrm>
            <a:off x="674677" y="762858"/>
            <a:ext cx="18542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000" b="1" i="0" u="none" strike="noStrike" kern="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IN" sz="3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BB921E74-4F30-1CFB-F72D-F9471B55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985" y="1651845"/>
            <a:ext cx="2635791" cy="317465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Introduction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IN" sz="2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US" sz="2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IN" sz="2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b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 Data Cleaning</a:t>
            </a:r>
            <a:b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 Data Visualization</a:t>
            </a:r>
            <a:b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7) Conclusion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4E15DB3-4F2F-C7F1-04F0-4F2F90916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30" y="1143569"/>
            <a:ext cx="4990010" cy="45708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654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7C0836-5256-5BF5-8D25-D9E04652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479289" cy="1632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raph of Revenue for given Apps.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401CC6A-37C9-5F5E-A7A7-C29226707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15" y="914399"/>
            <a:ext cx="8534400" cy="1149531"/>
          </a:xfrm>
        </p:spPr>
        <p:txBody>
          <a:bodyPr/>
          <a:lstStyle/>
          <a:p>
            <a:pPr marL="298450" marR="14604" indent="-285750" algn="l">
              <a:lnSpc>
                <a:spcPct val="100000"/>
              </a:lnSpc>
              <a:spcBef>
                <a:spcPts val="100"/>
              </a:spcBef>
              <a:buSzPct val="150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majority of apps, which generate revenue  is between 2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million</a:t>
            </a:r>
            <a:r>
              <a:rPr lang="en-US" sz="1400" b="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8450" marR="5080" indent="-285750" algn="l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400" b="0" spc="7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Minecraft </a:t>
            </a:r>
            <a:r>
              <a:rPr lang="en-US" sz="1400" b="0" spc="4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400" b="0" spc="7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</a:t>
            </a:r>
            <a:r>
              <a:rPr lang="en-US" sz="1400" b="0" spc="7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revenue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all, which is about 7 million.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1E9826-E8F4-10F0-4F28-35C62B1A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1894114"/>
            <a:ext cx="10084525" cy="44152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287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7ACCB1-19A6-13A7-6E0C-FCB8BD9F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"/>
            <a:ext cx="6453051" cy="5225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Number of Apps Installs based on Category.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D1E769-8A32-C1D9-D1BD-6FAF69B7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3" y="535577"/>
            <a:ext cx="11265763" cy="90739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from the graph that most of the </a:t>
            </a:r>
            <a:r>
              <a:rPr lang="en-US" sz="14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</a:t>
            </a:r>
            <a:r>
              <a:rPr lang="en-US" sz="14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for “everyone” (Approx. 7900) </a:t>
            </a:r>
            <a:endParaRPr lang="en-US" sz="1400" b="0" spc="5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spc="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4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it </a:t>
            </a:r>
            <a:r>
              <a:rPr lang="en-US" sz="14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capture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of the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customer-base.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see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plot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apps are in google play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comes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Unrated, Adults only 18+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9155C3-2E9D-1674-30CC-36C759B94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7" y="1463040"/>
            <a:ext cx="8974182" cy="46111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322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86A09-9BB4-D4B3-9680-AD870DE5A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2"/>
            <a:ext cx="5379868" cy="4046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IN" sz="2000" b="1" strike="noStrike" kern="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C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Correlation Between Different Parameters</a:t>
            </a:r>
            <a:endParaRPr lang="en-I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D30887-4D21-AD58-56F9-2BFF90D65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804" y="535576"/>
            <a:ext cx="11310152" cy="1175658"/>
          </a:xfrm>
        </p:spPr>
        <p:txBody>
          <a:bodyPr>
            <a:normAutofit/>
          </a:bodyPr>
          <a:lstStyle/>
          <a:p>
            <a:pPr marL="297815" marR="5080" indent="-285750" algn="l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US" sz="1400" b="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0" spc="-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the extent to which two or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fluctuate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5080" indent="-285750" algn="l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terms, it tells us how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</a:t>
            </a:r>
            <a:r>
              <a:rPr lang="en-US" sz="14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one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changes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slight change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variable.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spc="-15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5080" indent="-285750" algn="l">
              <a:lnSpc>
                <a:spcPct val="114999"/>
              </a:lnSpc>
              <a:tabLst>
                <a:tab pos="332740" algn="l"/>
                <a:tab pos="333375" algn="l"/>
              </a:tabLst>
            </a:pPr>
            <a:r>
              <a:rPr lang="en-US" sz="140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1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400" b="0" spc="-2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400" b="0" spc="-3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positive, negative and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values </a:t>
            </a:r>
            <a:r>
              <a:rPr lang="en-US" sz="14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on the direction of the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see that installs </a:t>
            </a:r>
            <a:r>
              <a:rPr lang="en-US" sz="14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</a:t>
            </a:r>
            <a:r>
              <a:rPr lang="en-US" sz="14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14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8BD0A9-66D2-91AC-0576-4366D36B6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750424"/>
            <a:ext cx="9522822" cy="43629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5962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F55D7-03C7-BEA8-1F02-9BA8AF88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6365289" cy="4705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distribution of Size across different Category.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09B813-7671-2C07-72F7-25F57F6A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3" y="822961"/>
            <a:ext cx="11283519" cy="862149"/>
          </a:xfrm>
        </p:spPr>
        <p:txBody>
          <a:bodyPr>
            <a:normAutofit/>
          </a:bodyPr>
          <a:lstStyle/>
          <a:p>
            <a:pPr marL="297815" marR="5080" indent="-285750" algn="l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scatter plot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say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apps size distribution </a:t>
            </a:r>
            <a:endParaRPr lang="en-US" sz="1400" b="0" spc="-5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5080" indent="-285750" algn="l">
              <a:lnSpc>
                <a:spcPct val="100000"/>
              </a:lnSpc>
              <a:spcBef>
                <a:spcPts val="100"/>
              </a:spcBef>
              <a:tabLst>
                <a:tab pos="332740" algn="l"/>
                <a:tab pos="333375" algn="l"/>
              </a:tabLst>
            </a:pPr>
            <a:r>
              <a:rPr lang="en-US" sz="140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Family, Games and Sports.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114300" indent="-285750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users preferred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1400" b="0" spc="3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MB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1416AAA-CBF5-D551-5F14-A2AAED38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2" y="1750423"/>
            <a:ext cx="9196250" cy="41409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3618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F3B9A-E5B3-4065-6317-29A0C5BEC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01287"/>
            <a:ext cx="5388747" cy="55399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Sentiments Of Users &amp; Sentiments Counts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4EAADA-B6FF-EEE0-274D-0C0BD0324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0" y="482411"/>
            <a:ext cx="11017189" cy="5539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sentiments users are positive and having review percent of</a:t>
            </a:r>
            <a:r>
              <a:rPr lang="en-US" sz="1400" b="0" spc="114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the high counts of sentiments are positive of 23998.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BE73D7-A622-B35F-D755-77B850D5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64" y="1214845"/>
            <a:ext cx="5643155" cy="4101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804A76-3CD1-3D12-D977-A2069F386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1345476"/>
            <a:ext cx="4593635" cy="4049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459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B6E083-6BEE-0D88-4393-4DDED4579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888287"/>
            <a:ext cx="9401452" cy="4589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2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Sentiment Polarity Distribution &amp; Sentiment Subjectivity Distribution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60558B5-6B54-F249-4BEC-0F5D9A133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79" y="352698"/>
            <a:ext cx="9863596" cy="783774"/>
          </a:xfrm>
        </p:spPr>
        <p:txBody>
          <a:bodyPr>
            <a:noAutofit/>
          </a:bodyPr>
          <a:lstStyle/>
          <a:p>
            <a:pPr marL="297815" marR="5080" indent="-285750" algn="l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Polarity</a:t>
            </a:r>
            <a:r>
              <a:rPr lang="en-US" sz="14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ﬂoat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400" b="0" spc="-28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lies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4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[-1,1]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</a:t>
            </a:r>
            <a:r>
              <a:rPr lang="en-US" sz="14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</a:t>
            </a:r>
            <a:r>
              <a:rPr lang="en-US" sz="1400" b="0" spc="-28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lies between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0.5.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5080" indent="-285750" algn="l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Subjectivity</a:t>
            </a:r>
            <a:r>
              <a:rPr lang="en-US" sz="14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lies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[0,1] 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that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  <a:r>
              <a:rPr lang="en-US" sz="14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b="0" spc="-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en-US" sz="1400" b="0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subjectivity </a:t>
            </a:r>
            <a:r>
              <a:rPr lang="en-US" sz="14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lies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4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B5758F-2310-0B4D-7975-5D4694A14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371600"/>
            <a:ext cx="9666514" cy="22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CD1246E-DD09-E2D4-65E3-25B5618BE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7" y="3722914"/>
            <a:ext cx="9771019" cy="24950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750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33670-0328-48B2-1258-BAC184B8E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5933563" cy="134547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Sentiment Analysis on Polarity &amp; Subjectivity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2226B8-D7C4-54F1-6577-CE1C5D57E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16" y="519209"/>
            <a:ext cx="11316389" cy="43088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given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it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concluded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</a:t>
            </a:r>
            <a:r>
              <a:rPr lang="en-US" sz="16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subjectivity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always proportional to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 but in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Subjectivity proportional </a:t>
            </a:r>
            <a:r>
              <a:rPr lang="en-US" sz="1600" b="0" spc="-3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en-US" sz="16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Polarity.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31390F3-B935-C951-EA98-E56BA232A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123406"/>
            <a:ext cx="10332720" cy="47940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5266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2465F-2365-5599-7589-1D5FE7F83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5924685" cy="1149531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Sentiment Analysis on different Category basis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1E9B240-086A-CE44-1F1B-B0C0512C1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4" y="314170"/>
            <a:ext cx="11194743" cy="43088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 can see </a:t>
            </a:r>
            <a:r>
              <a:rPr lang="en-IN" sz="1600" b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bar </a:t>
            </a:r>
            <a:r>
              <a:rPr lang="en-IN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maximum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positive category are Games, Family &amp; Health and fitness.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say the maximum number of negative category are Dating, Tools, Family &amp; Travel and Local.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B73ABD-F602-A5BB-45CF-D8A04449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53212"/>
            <a:ext cx="9940834" cy="4999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3167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4FA35-7956-82AB-3BA5-5DDC7F009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8118" y="0"/>
            <a:ext cx="7404336" cy="99277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 of Merged Dataset</a:t>
            </a:r>
            <a:r>
              <a:rPr lang="en-IN" sz="2200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IN" sz="2200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</a:b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E53A9D-3AF9-704B-D0A8-B43EF6A83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3326"/>
            <a:ext cx="11461072" cy="96665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Correlation tells us how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one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changes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slight change</a:t>
            </a:r>
            <a:r>
              <a:rPr lang="en-US" sz="16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en-US" sz="16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variable.</a:t>
            </a:r>
            <a:r>
              <a:rPr lang="en-US" sz="16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spc="-15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/>
            <a:r>
              <a:rPr lang="en-US" sz="160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spc="-5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b="0" spc="-2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sz="1600" b="0" spc="-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600" b="0" spc="-3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positive, negative and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values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on the direction of the change.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6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see that installs </a:t>
            </a:r>
            <a:r>
              <a:rPr lang="en-US" sz="16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</a:t>
            </a:r>
            <a:r>
              <a:rPr lang="en-US" sz="16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16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</a:t>
            </a:r>
            <a:r>
              <a:rPr lang="en-US" sz="16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US" sz="14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28F6E97-7755-0CBC-533F-8B9B8D267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1711235"/>
            <a:ext cx="9849010" cy="45328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44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93355-F421-DC74-4402-402B4B0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0789" y="2"/>
            <a:ext cx="5199018" cy="16067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Conclusion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CEB706-BEFE-AE2C-D519-D282C648F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3" y="847165"/>
            <a:ext cx="9749117" cy="5082988"/>
          </a:xfrm>
        </p:spPr>
        <p:txBody>
          <a:bodyPr>
            <a:normAutofit fontScale="85000" lnSpcReduction="10000"/>
          </a:bodyPr>
          <a:lstStyle/>
          <a:p>
            <a:pPr marL="298450" marR="5080" indent="-285750">
              <a:spcBef>
                <a:spcPts val="105"/>
              </a:spcBef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majority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prefer free 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 </a:t>
            </a:r>
            <a:r>
              <a:rPr lang="en-US" sz="18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size of the app 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sz="18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affect their decision </a:t>
            </a:r>
            <a:r>
              <a:rPr lang="en-US" sz="18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paid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18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2065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number of apps have been published in the Family, Games, and Tools categories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Play store, but the highest number of installations have come from the Games</a:t>
            </a:r>
            <a:r>
              <a:rPr lang="en-US" sz="1800" b="0" spc="6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which have the ratings above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 </a:t>
            </a:r>
            <a:r>
              <a:rPr lang="en-US" sz="18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actually targeting all the people and not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0" spc="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age 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Dating, Maps, Travel 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Player 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</a:t>
            </a:r>
            <a:r>
              <a:rPr lang="en-US" sz="1800" b="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</a:t>
            </a:r>
            <a:r>
              <a:rPr lang="en-US" sz="18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have received 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</a:t>
            </a:r>
            <a:r>
              <a:rPr lang="en-US" sz="1800" b="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 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user and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 that these apps have high human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the application size is in between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 to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18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Medical, Family, game, Tools apps are the expensive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helps </a:t>
            </a:r>
            <a:r>
              <a:rPr lang="en-US" sz="18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to </a:t>
            </a:r>
            <a:r>
              <a:rPr lang="en-US" sz="1800" b="0" spc="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US" sz="1800" b="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spc="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market </a:t>
            </a:r>
            <a:r>
              <a:rPr lang="en-US" sz="1800" b="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0" spc="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tells </a:t>
            </a:r>
            <a:r>
              <a:rPr lang="en-US" sz="1800" b="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as </a:t>
            </a:r>
            <a:r>
              <a:rPr lang="en-US" sz="18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0" spc="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would </a:t>
            </a:r>
            <a:r>
              <a:rPr lang="en-US" sz="1800" b="0" spc="2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1800" b="0" spc="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spc="3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to invest money to make good profits.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sentiment does not influence the final rating of the apps because of the proportional</a:t>
            </a:r>
            <a:r>
              <a:rPr lang="en-US" sz="1800" b="0" spc="15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categories have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positive</a:t>
            </a:r>
            <a:r>
              <a:rPr lang="en-US" sz="1800" b="0" spc="-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sentiment.</a:t>
            </a: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reviews 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 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0" spc="2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subjectivity </a:t>
            </a:r>
            <a:r>
              <a:rPr lang="en-US" sz="1800" b="0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b="0" spc="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always.  </a:t>
            </a:r>
            <a:r>
              <a:rPr lang="en-US" sz="1800" b="0" spc="-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 to sentiment polarity.</a:t>
            </a:r>
          </a:p>
          <a:p>
            <a:pPr marL="298450" marR="508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800" b="0" spc="-15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 pie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review sentiments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observe that the percentage of positive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sentiments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 near </a:t>
            </a:r>
            <a:r>
              <a:rPr kumimoji="0" lang="en-US" sz="1800" b="0" i="0" u="none" strike="noStrike" kern="0" cap="none" spc="-32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64%.</a:t>
            </a:r>
          </a:p>
          <a:p>
            <a:pPr marL="298450" marR="5080" indent="-285750"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subjectivity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observe the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number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subjectivity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lies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between 0.4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0.8. From this we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can conclude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that 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number of users give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reviews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the applications, according to </a:t>
            </a:r>
            <a:r>
              <a:rPr kumimoji="0" lang="en-US" sz="1800" b="0" i="0" u="none" strike="noStrike" kern="0" cap="none" spc="-32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experience.</a:t>
            </a:r>
          </a:p>
          <a:p>
            <a:pPr marL="298450" marR="5080" indent="-285750">
              <a:lnSpc>
                <a:spcPct val="100000"/>
              </a:lnSpc>
              <a:buSzPct val="92857"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z="1800" b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47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399FFA-2B0F-DB0D-5129-2E6B01A14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17058" y="5784"/>
            <a:ext cx="6078070" cy="9220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  </a:t>
            </a:r>
            <a:r>
              <a:rPr lang="en-US" sz="3600" b="1" dirty="0" smtClean="0">
                <a:solidFill>
                  <a:srgbClr val="C00000"/>
                </a:solidFill>
              </a:rPr>
              <a:t>          Introduction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97539F-0B58-A4FF-AEB2-1A5567DB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13" y="1162593"/>
            <a:ext cx="4441371" cy="4990013"/>
          </a:xfrm>
        </p:spPr>
        <p:txBody>
          <a:bodyPr>
            <a:normAutofit/>
          </a:bodyPr>
          <a:lstStyle/>
          <a:p>
            <a:pPr marL="298450" marR="7874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Google Play Store and formerly Android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Market,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developed by Google. It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serves </a:t>
            </a:r>
            <a:r>
              <a:rPr kumimoji="0" lang="en-US" sz="1800" b="0" i="0" u="none" strike="noStrike" kern="1200" cap="none" spc="-49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 the 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official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certified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on the Android operating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system,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 is allowing users to browse and download applications developed with </a:t>
            </a:r>
            <a:r>
              <a:rPr kumimoji="0" lang="en-US" sz="1800" b="0" i="0" u="none" strike="noStrike" kern="1200" cap="none" spc="-49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sz="1800" b="0" i="0" u="none" strike="noStrike" kern="1200" cap="none" spc="-1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(SDK)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published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Google.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23825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Google Play also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serves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media store, 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offering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music,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books,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movies, </a:t>
            </a:r>
            <a:r>
              <a:rPr kumimoji="0" lang="en-US" sz="1800" b="0" i="0" u="none" strike="noStrike" kern="1200" cap="none" spc="-49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television programs.</a:t>
            </a:r>
          </a:p>
          <a:p>
            <a:pPr marL="355600" marR="5080" lvl="0" indent="-342900" algn="l" defTabSz="914400" rtl="0" eaLnBrk="1" fontAlgn="auto" latinLnBrk="0" hangingPunct="1">
              <a:lnSpc>
                <a:spcPct val="114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largest and most popular  Android app store with around  three million different apps  available for the users to  download.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2F72BF5-852D-0700-5DED-3B414083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33" y="1136468"/>
            <a:ext cx="5535827" cy="4598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614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4B2CB7-DB44-3AB9-7998-2A231D2C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264" y="1234022"/>
            <a:ext cx="5011472" cy="1015663"/>
          </a:xfrm>
        </p:spPr>
        <p:txBody>
          <a:bodyPr>
            <a:normAutofit fontScale="90000"/>
          </a:bodyPr>
          <a:lstStyle/>
          <a:p>
            <a:r>
              <a:rPr lang="en-IN" sz="6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9D96556A-2BAF-EF1A-A61D-FD682C684CEF}"/>
              </a:ext>
            </a:extLst>
          </p:cNvPr>
          <p:cNvSpPr/>
          <p:nvPr/>
        </p:nvSpPr>
        <p:spPr>
          <a:xfrm>
            <a:off x="2338251" y="2599510"/>
            <a:ext cx="7532448" cy="325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8139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B3C1A2-B176-D307-6F42-DA10949F9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4728753" cy="8098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rgbClr val="C00000"/>
                </a:solidFill>
              </a:rPr>
              <a:t>  </a:t>
            </a:r>
            <a:r>
              <a:rPr lang="en-IN" b="1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B9328C-AD99-E165-C8E1-49E09B8CB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995" y="1054947"/>
            <a:ext cx="8534400" cy="3935063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Play Store apps data has enormous potential to drive app-making businesses to success. Actionable insights can be drawn for developers to work on and capture the Android market.</a:t>
            </a:r>
          </a:p>
          <a:p>
            <a:pPr algn="l"/>
            <a:endParaRPr lang="en-US" sz="24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app (row) has values for category, rating, size, and more. Another dataset contains customer reviews of the android apps.</a:t>
            </a:r>
          </a:p>
          <a:p>
            <a:pPr algn="l"/>
            <a:endParaRPr lang="en-US" sz="24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and analyze the data to discover key factors responsible for app engagement and success.</a:t>
            </a:r>
            <a:endParaRPr lang="en-US" sz="24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57056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DC7BF-FFBD-845B-D5EE-10D73C23D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8091" y="1"/>
            <a:ext cx="6035041" cy="704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</a:rPr>
              <a:t>  Data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376F9-76BF-72FE-6B7E-63A6D3406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61" y="822961"/>
            <a:ext cx="8689339" cy="4323806"/>
          </a:xfrm>
        </p:spPr>
        <p:txBody>
          <a:bodyPr>
            <a:normAutofit fontScale="85000" lnSpcReduction="20000"/>
          </a:bodyPr>
          <a:lstStyle/>
          <a:p>
            <a:pPr marL="342900" indent="-342900" algn="l"/>
            <a:r>
              <a:rPr lang="en-US" sz="2100" b="1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A. Play </a:t>
            </a:r>
            <a:r>
              <a:rPr lang="en-US" sz="21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Dataset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file contains data of the Play store applications. It contains 10,841 rows of data with different application names and following columns: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defines names of different applications to be reviewed.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 of the application it belongs to such as family, game, beauty,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business, entertainment, education...etc.</a:t>
            </a:r>
          </a:p>
          <a:p>
            <a:pPr algn="l"/>
            <a:endParaRPr lang="en-US" sz="18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 user rating of the application. The users have rated the app out of 5,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1 being the lowest rating and 5 being the highest.</a:t>
            </a:r>
          </a:p>
          <a:p>
            <a:pPr algn="l"/>
            <a:endParaRPr lang="en-US" sz="18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Reviews: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user reviews each app has received.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memory size needed to install the application.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Installs: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times each application has been installed by users.</a:t>
            </a:r>
          </a:p>
        </p:txBody>
      </p:sp>
    </p:spTree>
    <p:extLst>
      <p:ext uri="{BB962C8B-B14F-4D97-AF65-F5344CB8AC3E}">
        <p14:creationId xmlns="" xmlns:p14="http://schemas.microsoft.com/office/powerpoint/2010/main" val="22473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DF2E56-E628-6001-00E9-5B751C413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5028" y="2"/>
            <a:ext cx="6622868" cy="7315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 (Cont’d)</a:t>
            </a:r>
            <a:endParaRPr lang="en-IN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0529171-84E8-2004-AE06-BEEA23FF6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97" y="849088"/>
            <a:ext cx="8765328" cy="42323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Tells about the Free or paid version of the app.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Notifies the price of the app.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 Rating: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column specifies the intended audience of the app such as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teens, mature 21+, or everyone.</a:t>
            </a:r>
          </a:p>
          <a:p>
            <a:pPr algn="l"/>
            <a:endParaRPr lang="en-US" sz="18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Genres: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sub-category for each app. Example: for the Education category, this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could be Education: Pretend Play, for example.</a:t>
            </a:r>
          </a:p>
          <a:p>
            <a:pPr algn="l"/>
            <a:endParaRPr lang="en-US" sz="18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Updated: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Release date of the most recent update for the app.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Ver: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app's current version.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Ver: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oldest version of Android OS supported by the app.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33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E991A-B582-F646-F4B9-6297E914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7383" y="2"/>
            <a:ext cx="4840335" cy="6068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rgbClr val="C00000"/>
                </a:solidFill>
              </a:rPr>
              <a:t>  </a:t>
            </a:r>
            <a:r>
              <a:rPr lang="en-IN" sz="3600" b="1" dirty="0">
                <a:solidFill>
                  <a:srgbClr val="C00000"/>
                </a:solidFill>
              </a:rPr>
              <a:t>Data Summary </a:t>
            </a:r>
            <a:r>
              <a:rPr lang="en-I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(Cont’d</a:t>
            </a:r>
            <a:r>
              <a:rPr lang="en-IN" sz="3600" b="1" dirty="0">
                <a:solidFill>
                  <a:srgbClr val="C00000"/>
                </a:solidFill>
              </a:rPr>
              <a:t>)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426496-CF87-B361-87E8-8BB6AED2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52" y="731520"/>
            <a:ext cx="10917248" cy="56692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User Reviews Dataset</a:t>
            </a:r>
          </a:p>
          <a:p>
            <a:pPr algn="l"/>
            <a:endParaRPr lang="en-US" sz="180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dataset contains the result of the sentiment analysis. It has 64,295 </a:t>
            </a:r>
            <a:r>
              <a:rPr lang="en-US" sz="1800" b="0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0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data with the following additional attributes: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of the applications.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Translated Review: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 the original review in English, or a translated version if the original review is in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another language. Moreover, the text in each review was pre-processed and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attributed with three new features.</a:t>
            </a:r>
          </a:p>
          <a:p>
            <a:pPr algn="l"/>
            <a:endParaRPr lang="en-US" sz="18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result of the sentiment analysis conducted on a review dataset. The value is either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Positive, Neutral, or Negative.</a:t>
            </a:r>
          </a:p>
          <a:p>
            <a:pPr algn="l"/>
            <a:endParaRPr lang="en-US" sz="18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 Polarity: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 polarity is a value indicating the positivity or negativity of the sentiment. It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ranges from -1 (most negative) to 1 (most positive).</a:t>
            </a:r>
          </a:p>
          <a:p>
            <a:pPr algn="l"/>
            <a:endParaRPr lang="en-US" sz="18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 Subjectivity: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 Subjectivity is a value ranging from 0 to 1, which indicates the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subjectivity of the review. Here, lower values indicate the review which is based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factual information, and higher values indicate the review that is based on</a:t>
            </a:r>
          </a:p>
          <a:p>
            <a:pPr algn="l"/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 opinions, public opinions or judgements.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4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5D0735-5B48-018B-DE5F-2D4FD21D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3429000" cy="6068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Data Exploration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C484A16-8144-A7E2-D6E5-6FC7E38E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731521"/>
            <a:ext cx="5146767" cy="529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DF54B6F-3838-97E0-EBF7-0508F391E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2" y="744583"/>
            <a:ext cx="6387737" cy="5042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25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B84FD-CB95-970C-9199-1B4EAAE4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"/>
            <a:ext cx="6792685" cy="60689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Data Exploration 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FEF4F1-AF77-10F1-6CED-9E87AA99D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1178925"/>
            <a:ext cx="5076825" cy="4921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86AE97-C5C8-DE58-8012-BC69C5255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53" y="1205049"/>
            <a:ext cx="6274796" cy="49083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294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</TotalTime>
  <Words>1400</Words>
  <Application>Microsoft Office PowerPoint</Application>
  <PresentationFormat>Custom</PresentationFormat>
  <Paragraphs>150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Exploratory Data Analysis (EDA) on Play Store App Review Analysis  Team Members Ajay Pedhekar                          Narendra Ghodse Uday Firake                               Saurabh Kumar Sandhya kumari Sah</vt:lpstr>
      <vt:lpstr>1) Introduction 2) Problem Statement 3) Data Summary 4) Data Exploration 5) Data Cleaning 6) Data Visualization 7) Conclusion</vt:lpstr>
      <vt:lpstr>            Introduction</vt:lpstr>
      <vt:lpstr>  Problem Statement</vt:lpstr>
      <vt:lpstr>  Data Summary</vt:lpstr>
      <vt:lpstr>  Data Summary (Cont’d)</vt:lpstr>
      <vt:lpstr>  Data Summary (Cont’d)</vt:lpstr>
      <vt:lpstr>  Data Exploration</vt:lpstr>
      <vt:lpstr>  Data Exploration (Cont’d)</vt:lpstr>
      <vt:lpstr>  Data Cleaning</vt:lpstr>
      <vt:lpstr>  Data Cleaning (Cont’d)</vt:lpstr>
      <vt:lpstr>  Data Visualization</vt:lpstr>
      <vt:lpstr>Comparing Category And App Type (Fee, Paid) by count of installs. </vt:lpstr>
      <vt:lpstr>     . The average rating of each category</vt:lpstr>
      <vt:lpstr>  Category Wise Pricing Visualization. </vt:lpstr>
      <vt:lpstr>Rating visualization of Apps for given Category.  </vt:lpstr>
      <vt:lpstr>                                                                                                                 Percentage of free vs paid apps in play store</vt:lpstr>
      <vt:lpstr>   The Number of Apps Installs based on Category. </vt:lpstr>
      <vt:lpstr>  The number of free and paid apps category wise.</vt:lpstr>
      <vt:lpstr>  Graph of Revenue for given Apps. </vt:lpstr>
      <vt:lpstr> The Number of Apps Installs based on Category.</vt:lpstr>
      <vt:lpstr>  Correlation Between Different Parameters</vt:lpstr>
      <vt:lpstr>      The distribution of Size across different Category. </vt:lpstr>
      <vt:lpstr>  Sentiments Of Users &amp; Sentiments Counts  </vt:lpstr>
      <vt:lpstr>  Sentiment Polarity Distribution &amp; Sentiment Subjectivity Distribution  </vt:lpstr>
      <vt:lpstr>  Sentiment Analysis on Polarity &amp; Subjectivity </vt:lpstr>
      <vt:lpstr>  Sentiment Analysis on different Category basis </vt:lpstr>
      <vt:lpstr>  Correlation of Merged Dataset </vt:lpstr>
      <vt:lpstr>  Conclusion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Dell</cp:lastModifiedBy>
  <cp:revision>89</cp:revision>
  <dcterms:created xsi:type="dcterms:W3CDTF">2022-06-25T10:34:53Z</dcterms:created>
  <dcterms:modified xsi:type="dcterms:W3CDTF">2022-09-05T10:43:58Z</dcterms:modified>
</cp:coreProperties>
</file>