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7" r:id="rId29"/>
    <p:sldId id="285" r:id="rId30"/>
    <p:sldId id="286" r:id="rId31"/>
    <p:sldId id="288" r:id="rId32"/>
    <p:sldId id="289" r:id="rId33"/>
    <p:sldId id="290" r:id="rId34"/>
    <p:sldId id="291" r:id="rId3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0DEB8-97EF-43E3-B2EF-2515A250A447}" v="910" dt="2022-10-16T13:42:15.469"/>
    <p1510:client id="{2E30ED5F-B626-4F12-A0D0-09D32C0F7E85}" v="66" dt="2022-10-10T16:38:41.087"/>
    <p1510:client id="{A3FC7918-7B59-488F-9882-B186E30C7056}" v="287" dt="2022-10-07T17:12:45.909"/>
    <p1510:client id="{B3903B58-94B9-42D4-ADF2-C7B7FF2433E9}" v="405" dt="2022-10-16T08:47:21.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8E13D-C94B-4838-82BB-2190DBFFFCA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3A15C53-CBAF-42C2-966B-3AC0B24424B9}">
      <dgm:prSet/>
      <dgm:spPr/>
      <dgm:t>
        <a:bodyPr/>
        <a:lstStyle/>
        <a:p>
          <a:r>
            <a:rPr lang="en-GB"/>
            <a:t>Data preparation and exploratory analysis</a:t>
          </a:r>
          <a:br>
            <a:rPr lang="en-US"/>
          </a:br>
          <a:endParaRPr lang="en-US"/>
        </a:p>
      </dgm:t>
    </dgm:pt>
    <dgm:pt modelId="{B9A1E10B-D8AD-44CB-9655-78AFAB7AC796}" type="parTrans" cxnId="{052E2CA1-3108-4EF7-B233-278F52F5309D}">
      <dgm:prSet/>
      <dgm:spPr/>
      <dgm:t>
        <a:bodyPr/>
        <a:lstStyle/>
        <a:p>
          <a:endParaRPr lang="en-US"/>
        </a:p>
      </dgm:t>
    </dgm:pt>
    <dgm:pt modelId="{9AF1448A-B655-4C73-ADD2-482120FF2CDD}" type="sibTrans" cxnId="{052E2CA1-3108-4EF7-B233-278F52F5309D}">
      <dgm:prSet/>
      <dgm:spPr/>
      <dgm:t>
        <a:bodyPr/>
        <a:lstStyle/>
        <a:p>
          <a:endParaRPr lang="en-US"/>
        </a:p>
      </dgm:t>
    </dgm:pt>
    <dgm:pt modelId="{D118C383-04BA-44E3-94D6-2CD3ED53E40D}">
      <dgm:prSet/>
      <dgm:spPr/>
      <dgm:t>
        <a:bodyPr/>
        <a:lstStyle/>
        <a:p>
          <a:r>
            <a:rPr lang="en-GB"/>
            <a:t>Building predictive model using multiple techniques &amp; algorithm</a:t>
          </a:r>
          <a:endParaRPr lang="en-US"/>
        </a:p>
      </dgm:t>
    </dgm:pt>
    <dgm:pt modelId="{7E82E184-BFF7-4AC6-A408-FB3C7940F4B8}" type="parTrans" cxnId="{CE12737B-65F6-4ED0-8215-4E8DDC4C90E3}">
      <dgm:prSet/>
      <dgm:spPr/>
      <dgm:t>
        <a:bodyPr/>
        <a:lstStyle/>
        <a:p>
          <a:endParaRPr lang="en-US"/>
        </a:p>
      </dgm:t>
    </dgm:pt>
    <dgm:pt modelId="{B6938171-B1DF-4B65-BD8B-F0A1628F73C7}" type="sibTrans" cxnId="{CE12737B-65F6-4ED0-8215-4E8DDC4C90E3}">
      <dgm:prSet/>
      <dgm:spPr/>
      <dgm:t>
        <a:bodyPr/>
        <a:lstStyle/>
        <a:p>
          <a:endParaRPr lang="en-US"/>
        </a:p>
      </dgm:t>
    </dgm:pt>
    <dgm:pt modelId="{E44204FE-EFFE-41F2-B79B-8A9E2B6D378F}">
      <dgm:prSet/>
      <dgm:spPr/>
      <dgm:t>
        <a:bodyPr/>
        <a:lstStyle/>
        <a:p>
          <a:r>
            <a:rPr lang="en-GB"/>
            <a:t>Optimal Model identified through testing and evaluation</a:t>
          </a:r>
          <a:endParaRPr lang="en-US"/>
        </a:p>
      </dgm:t>
    </dgm:pt>
    <dgm:pt modelId="{44B02CA6-C508-4F95-AA7C-1E17C4B6F1D5}" type="parTrans" cxnId="{279D395E-EFE5-45EF-B625-24CEBBF205A9}">
      <dgm:prSet/>
      <dgm:spPr/>
      <dgm:t>
        <a:bodyPr/>
        <a:lstStyle/>
        <a:p>
          <a:endParaRPr lang="en-US"/>
        </a:p>
      </dgm:t>
    </dgm:pt>
    <dgm:pt modelId="{828C3419-C213-47E0-BD4C-BA4C57D69654}" type="sibTrans" cxnId="{279D395E-EFE5-45EF-B625-24CEBBF205A9}">
      <dgm:prSet/>
      <dgm:spPr/>
      <dgm:t>
        <a:bodyPr/>
        <a:lstStyle/>
        <a:p>
          <a:endParaRPr lang="en-US"/>
        </a:p>
      </dgm:t>
    </dgm:pt>
    <dgm:pt modelId="{DA05EA1A-0CD2-4F49-928D-E8BDE0CE81FE}" type="pres">
      <dgm:prSet presAssocID="{0A58E13D-C94B-4838-82BB-2190DBFFFCAD}" presName="outerComposite" presStyleCnt="0">
        <dgm:presLayoutVars>
          <dgm:chMax val="5"/>
          <dgm:dir/>
          <dgm:resizeHandles val="exact"/>
        </dgm:presLayoutVars>
      </dgm:prSet>
      <dgm:spPr/>
    </dgm:pt>
    <dgm:pt modelId="{2375CDD2-2ACD-4AB6-A2AB-89AAD17FBA58}" type="pres">
      <dgm:prSet presAssocID="{0A58E13D-C94B-4838-82BB-2190DBFFFCAD}" presName="dummyMaxCanvas" presStyleCnt="0">
        <dgm:presLayoutVars/>
      </dgm:prSet>
      <dgm:spPr/>
    </dgm:pt>
    <dgm:pt modelId="{5BEC9AAB-DC5D-458D-8CEF-CAD11E07D454}" type="pres">
      <dgm:prSet presAssocID="{0A58E13D-C94B-4838-82BB-2190DBFFFCAD}" presName="ThreeNodes_1" presStyleLbl="node1" presStyleIdx="0" presStyleCnt="3">
        <dgm:presLayoutVars>
          <dgm:bulletEnabled val="1"/>
        </dgm:presLayoutVars>
      </dgm:prSet>
      <dgm:spPr/>
    </dgm:pt>
    <dgm:pt modelId="{B09CD387-88B1-4862-B7A8-21325371A0D5}" type="pres">
      <dgm:prSet presAssocID="{0A58E13D-C94B-4838-82BB-2190DBFFFCAD}" presName="ThreeNodes_2" presStyleLbl="node1" presStyleIdx="1" presStyleCnt="3">
        <dgm:presLayoutVars>
          <dgm:bulletEnabled val="1"/>
        </dgm:presLayoutVars>
      </dgm:prSet>
      <dgm:spPr/>
    </dgm:pt>
    <dgm:pt modelId="{96659A46-A15F-4ED8-8F03-F05397F727E2}" type="pres">
      <dgm:prSet presAssocID="{0A58E13D-C94B-4838-82BB-2190DBFFFCAD}" presName="ThreeNodes_3" presStyleLbl="node1" presStyleIdx="2" presStyleCnt="3">
        <dgm:presLayoutVars>
          <dgm:bulletEnabled val="1"/>
        </dgm:presLayoutVars>
      </dgm:prSet>
      <dgm:spPr/>
    </dgm:pt>
    <dgm:pt modelId="{809901C4-55AA-4964-A790-AFBDE7B4CECC}" type="pres">
      <dgm:prSet presAssocID="{0A58E13D-C94B-4838-82BB-2190DBFFFCAD}" presName="ThreeConn_1-2" presStyleLbl="fgAccFollowNode1" presStyleIdx="0" presStyleCnt="2">
        <dgm:presLayoutVars>
          <dgm:bulletEnabled val="1"/>
        </dgm:presLayoutVars>
      </dgm:prSet>
      <dgm:spPr/>
    </dgm:pt>
    <dgm:pt modelId="{D085838F-7A7D-424B-9D6F-20449E029899}" type="pres">
      <dgm:prSet presAssocID="{0A58E13D-C94B-4838-82BB-2190DBFFFCAD}" presName="ThreeConn_2-3" presStyleLbl="fgAccFollowNode1" presStyleIdx="1" presStyleCnt="2">
        <dgm:presLayoutVars>
          <dgm:bulletEnabled val="1"/>
        </dgm:presLayoutVars>
      </dgm:prSet>
      <dgm:spPr/>
    </dgm:pt>
    <dgm:pt modelId="{7BF44DEA-0FE6-4F9A-96FB-DA1333084F52}" type="pres">
      <dgm:prSet presAssocID="{0A58E13D-C94B-4838-82BB-2190DBFFFCAD}" presName="ThreeNodes_1_text" presStyleLbl="node1" presStyleIdx="2" presStyleCnt="3">
        <dgm:presLayoutVars>
          <dgm:bulletEnabled val="1"/>
        </dgm:presLayoutVars>
      </dgm:prSet>
      <dgm:spPr/>
    </dgm:pt>
    <dgm:pt modelId="{581C3A5F-6B7F-4392-A3F3-970C9A974CA8}" type="pres">
      <dgm:prSet presAssocID="{0A58E13D-C94B-4838-82BB-2190DBFFFCAD}" presName="ThreeNodes_2_text" presStyleLbl="node1" presStyleIdx="2" presStyleCnt="3">
        <dgm:presLayoutVars>
          <dgm:bulletEnabled val="1"/>
        </dgm:presLayoutVars>
      </dgm:prSet>
      <dgm:spPr/>
    </dgm:pt>
    <dgm:pt modelId="{13D11817-27FC-4E6F-A047-64596E5FF7F9}" type="pres">
      <dgm:prSet presAssocID="{0A58E13D-C94B-4838-82BB-2190DBFFFCAD}" presName="ThreeNodes_3_text" presStyleLbl="node1" presStyleIdx="2" presStyleCnt="3">
        <dgm:presLayoutVars>
          <dgm:bulletEnabled val="1"/>
        </dgm:presLayoutVars>
      </dgm:prSet>
      <dgm:spPr/>
    </dgm:pt>
  </dgm:ptLst>
  <dgm:cxnLst>
    <dgm:cxn modelId="{A1A49B1E-67B5-411D-93BD-045F5739CB60}" type="presOf" srcId="{D118C383-04BA-44E3-94D6-2CD3ED53E40D}" destId="{581C3A5F-6B7F-4392-A3F3-970C9A974CA8}" srcOrd="1" destOrd="0" presId="urn:microsoft.com/office/officeart/2005/8/layout/vProcess5"/>
    <dgm:cxn modelId="{BC41A332-2A1D-49A9-9148-45BA7057D1BE}" type="presOf" srcId="{0A58E13D-C94B-4838-82BB-2190DBFFFCAD}" destId="{DA05EA1A-0CD2-4F49-928D-E8BDE0CE81FE}" srcOrd="0" destOrd="0" presId="urn:microsoft.com/office/officeart/2005/8/layout/vProcess5"/>
    <dgm:cxn modelId="{279D395E-EFE5-45EF-B625-24CEBBF205A9}" srcId="{0A58E13D-C94B-4838-82BB-2190DBFFFCAD}" destId="{E44204FE-EFFE-41F2-B79B-8A9E2B6D378F}" srcOrd="2" destOrd="0" parTransId="{44B02CA6-C508-4F95-AA7C-1E17C4B6F1D5}" sibTransId="{828C3419-C213-47E0-BD4C-BA4C57D69654}"/>
    <dgm:cxn modelId="{F4028F46-6F4D-4867-A0B3-1A454A54680A}" type="presOf" srcId="{D118C383-04BA-44E3-94D6-2CD3ED53E40D}" destId="{B09CD387-88B1-4862-B7A8-21325371A0D5}" srcOrd="0" destOrd="0" presId="urn:microsoft.com/office/officeart/2005/8/layout/vProcess5"/>
    <dgm:cxn modelId="{CE12737B-65F6-4ED0-8215-4E8DDC4C90E3}" srcId="{0A58E13D-C94B-4838-82BB-2190DBFFFCAD}" destId="{D118C383-04BA-44E3-94D6-2CD3ED53E40D}" srcOrd="1" destOrd="0" parTransId="{7E82E184-BFF7-4AC6-A408-FB3C7940F4B8}" sibTransId="{B6938171-B1DF-4B65-BD8B-F0A1628F73C7}"/>
    <dgm:cxn modelId="{E7D5D89A-EFC3-49EA-87F2-E35C9C5D49DA}" type="presOf" srcId="{B6938171-B1DF-4B65-BD8B-F0A1628F73C7}" destId="{D085838F-7A7D-424B-9D6F-20449E029899}" srcOrd="0" destOrd="0" presId="urn:microsoft.com/office/officeart/2005/8/layout/vProcess5"/>
    <dgm:cxn modelId="{1FF7229D-ACBB-4271-BDE5-0E06A6ECF51F}" type="presOf" srcId="{E3A15C53-CBAF-42C2-966B-3AC0B24424B9}" destId="{7BF44DEA-0FE6-4F9A-96FB-DA1333084F52}" srcOrd="1" destOrd="0" presId="urn:microsoft.com/office/officeart/2005/8/layout/vProcess5"/>
    <dgm:cxn modelId="{151116A1-BBBF-4FA2-BB2C-72B2E17C8C21}" type="presOf" srcId="{9AF1448A-B655-4C73-ADD2-482120FF2CDD}" destId="{809901C4-55AA-4964-A790-AFBDE7B4CECC}" srcOrd="0" destOrd="0" presId="urn:microsoft.com/office/officeart/2005/8/layout/vProcess5"/>
    <dgm:cxn modelId="{052E2CA1-3108-4EF7-B233-278F52F5309D}" srcId="{0A58E13D-C94B-4838-82BB-2190DBFFFCAD}" destId="{E3A15C53-CBAF-42C2-966B-3AC0B24424B9}" srcOrd="0" destOrd="0" parTransId="{B9A1E10B-D8AD-44CB-9655-78AFAB7AC796}" sibTransId="{9AF1448A-B655-4C73-ADD2-482120FF2CDD}"/>
    <dgm:cxn modelId="{103B73B4-4EF9-47AE-813B-6A9CF965D63F}" type="presOf" srcId="{E44204FE-EFFE-41F2-B79B-8A9E2B6D378F}" destId="{13D11817-27FC-4E6F-A047-64596E5FF7F9}" srcOrd="1" destOrd="0" presId="urn:microsoft.com/office/officeart/2005/8/layout/vProcess5"/>
    <dgm:cxn modelId="{BA55D5CB-CFDA-4A27-92EC-BB3B81A000BC}" type="presOf" srcId="{E3A15C53-CBAF-42C2-966B-3AC0B24424B9}" destId="{5BEC9AAB-DC5D-458D-8CEF-CAD11E07D454}" srcOrd="0" destOrd="0" presId="urn:microsoft.com/office/officeart/2005/8/layout/vProcess5"/>
    <dgm:cxn modelId="{272065EA-7112-4EC6-B97B-EB4ACE3FBF2C}" type="presOf" srcId="{E44204FE-EFFE-41F2-B79B-8A9E2B6D378F}" destId="{96659A46-A15F-4ED8-8F03-F05397F727E2}" srcOrd="0" destOrd="0" presId="urn:microsoft.com/office/officeart/2005/8/layout/vProcess5"/>
    <dgm:cxn modelId="{61C4533F-78EE-4CFA-97D9-5717EF7388A6}" type="presParOf" srcId="{DA05EA1A-0CD2-4F49-928D-E8BDE0CE81FE}" destId="{2375CDD2-2ACD-4AB6-A2AB-89AAD17FBA58}" srcOrd="0" destOrd="0" presId="urn:microsoft.com/office/officeart/2005/8/layout/vProcess5"/>
    <dgm:cxn modelId="{4B97FE37-9FEE-4C99-9318-AF9A37775368}" type="presParOf" srcId="{DA05EA1A-0CD2-4F49-928D-E8BDE0CE81FE}" destId="{5BEC9AAB-DC5D-458D-8CEF-CAD11E07D454}" srcOrd="1" destOrd="0" presId="urn:microsoft.com/office/officeart/2005/8/layout/vProcess5"/>
    <dgm:cxn modelId="{7A97A1D0-68D7-4CCC-B7CA-658AE0AF5635}" type="presParOf" srcId="{DA05EA1A-0CD2-4F49-928D-E8BDE0CE81FE}" destId="{B09CD387-88B1-4862-B7A8-21325371A0D5}" srcOrd="2" destOrd="0" presId="urn:microsoft.com/office/officeart/2005/8/layout/vProcess5"/>
    <dgm:cxn modelId="{D474D3B8-5A7F-4AA8-A7D7-F2BC489960BF}" type="presParOf" srcId="{DA05EA1A-0CD2-4F49-928D-E8BDE0CE81FE}" destId="{96659A46-A15F-4ED8-8F03-F05397F727E2}" srcOrd="3" destOrd="0" presId="urn:microsoft.com/office/officeart/2005/8/layout/vProcess5"/>
    <dgm:cxn modelId="{484CEC96-AD2F-4BBE-97FA-371A9DE7FD3F}" type="presParOf" srcId="{DA05EA1A-0CD2-4F49-928D-E8BDE0CE81FE}" destId="{809901C4-55AA-4964-A790-AFBDE7B4CECC}" srcOrd="4" destOrd="0" presId="urn:microsoft.com/office/officeart/2005/8/layout/vProcess5"/>
    <dgm:cxn modelId="{23A6EDCB-4FD6-4152-ADCE-82ECB6027328}" type="presParOf" srcId="{DA05EA1A-0CD2-4F49-928D-E8BDE0CE81FE}" destId="{D085838F-7A7D-424B-9D6F-20449E029899}" srcOrd="5" destOrd="0" presId="urn:microsoft.com/office/officeart/2005/8/layout/vProcess5"/>
    <dgm:cxn modelId="{98DD4E68-FAE2-49C2-9732-C4976F6A9074}" type="presParOf" srcId="{DA05EA1A-0CD2-4F49-928D-E8BDE0CE81FE}" destId="{7BF44DEA-0FE6-4F9A-96FB-DA1333084F52}" srcOrd="6" destOrd="0" presId="urn:microsoft.com/office/officeart/2005/8/layout/vProcess5"/>
    <dgm:cxn modelId="{CCE9D741-F8AA-4EFA-883F-2FA36460D52A}" type="presParOf" srcId="{DA05EA1A-0CD2-4F49-928D-E8BDE0CE81FE}" destId="{581C3A5F-6B7F-4392-A3F3-970C9A974CA8}" srcOrd="7" destOrd="0" presId="urn:microsoft.com/office/officeart/2005/8/layout/vProcess5"/>
    <dgm:cxn modelId="{7E5C5D3F-E120-4891-B6E7-50A56FAAC249}" type="presParOf" srcId="{DA05EA1A-0CD2-4F49-928D-E8BDE0CE81FE}" destId="{13D11817-27FC-4E6F-A047-64596E5FF7F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C9AAB-DC5D-458D-8CEF-CAD11E07D454}">
      <dsp:nvSpPr>
        <dsp:cNvPr id="0" name=""/>
        <dsp:cNvSpPr/>
      </dsp:nvSpPr>
      <dsp:spPr>
        <a:xfrm>
          <a:off x="0" y="0"/>
          <a:ext cx="9288654" cy="17840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Data preparation and exploratory analysis</a:t>
          </a:r>
          <a:br>
            <a:rPr lang="en-US" sz="3300" kern="1200"/>
          </a:br>
          <a:endParaRPr lang="en-US" sz="3300" kern="1200"/>
        </a:p>
      </dsp:txBody>
      <dsp:txXfrm>
        <a:off x="52253" y="52253"/>
        <a:ext cx="7363522" cy="1679546"/>
      </dsp:txXfrm>
    </dsp:sp>
    <dsp:sp modelId="{B09CD387-88B1-4862-B7A8-21325371A0D5}">
      <dsp:nvSpPr>
        <dsp:cNvPr id="0" name=""/>
        <dsp:cNvSpPr/>
      </dsp:nvSpPr>
      <dsp:spPr>
        <a:xfrm>
          <a:off x="819587" y="2081394"/>
          <a:ext cx="9288654" cy="1784052"/>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Building predictive model using multiple techniques &amp; algorithm</a:t>
          </a:r>
          <a:endParaRPr lang="en-US" sz="3300" kern="1200"/>
        </a:p>
      </dsp:txBody>
      <dsp:txXfrm>
        <a:off x="871840" y="2133647"/>
        <a:ext cx="7204927" cy="1679546"/>
      </dsp:txXfrm>
    </dsp:sp>
    <dsp:sp modelId="{96659A46-A15F-4ED8-8F03-F05397F727E2}">
      <dsp:nvSpPr>
        <dsp:cNvPr id="0" name=""/>
        <dsp:cNvSpPr/>
      </dsp:nvSpPr>
      <dsp:spPr>
        <a:xfrm>
          <a:off x="1639174" y="4162789"/>
          <a:ext cx="9288654" cy="178405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a:t>Optimal Model identified through testing and evaluation</a:t>
          </a:r>
          <a:endParaRPr lang="en-US" sz="3300" kern="1200"/>
        </a:p>
      </dsp:txBody>
      <dsp:txXfrm>
        <a:off x="1691427" y="4215042"/>
        <a:ext cx="7204927" cy="1679546"/>
      </dsp:txXfrm>
    </dsp:sp>
    <dsp:sp modelId="{809901C4-55AA-4964-A790-AFBDE7B4CECC}">
      <dsp:nvSpPr>
        <dsp:cNvPr id="0" name=""/>
        <dsp:cNvSpPr/>
      </dsp:nvSpPr>
      <dsp:spPr>
        <a:xfrm>
          <a:off x="8129020" y="1352906"/>
          <a:ext cx="1159634" cy="115963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89938" y="1352906"/>
        <a:ext cx="637798" cy="872625"/>
      </dsp:txXfrm>
    </dsp:sp>
    <dsp:sp modelId="{D085838F-7A7D-424B-9D6F-20449E029899}">
      <dsp:nvSpPr>
        <dsp:cNvPr id="0" name=""/>
        <dsp:cNvSpPr/>
      </dsp:nvSpPr>
      <dsp:spPr>
        <a:xfrm>
          <a:off x="8948607" y="3422407"/>
          <a:ext cx="1159634" cy="115963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09525" y="3422407"/>
        <a:ext cx="637798" cy="87262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973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109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691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076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892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585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2884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227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241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961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64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2299744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listendata.com/2019/07/KS-Statistics-Pyth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8D40-5CB9-93CB-35A0-D8E484B8C347}"/>
              </a:ext>
            </a:extLst>
          </p:cNvPr>
          <p:cNvSpPr>
            <a:spLocks noGrp="1"/>
          </p:cNvSpPr>
          <p:nvPr>
            <p:ph type="ctrTitle"/>
          </p:nvPr>
        </p:nvSpPr>
        <p:spPr>
          <a:xfrm>
            <a:off x="-86" y="721744"/>
            <a:ext cx="12189124" cy="3590258"/>
          </a:xfrm>
        </p:spPr>
        <p:txBody>
          <a:bodyPr anchor="b">
            <a:normAutofit fontScale="90000"/>
          </a:bodyPr>
          <a:lstStyle/>
          <a:p>
            <a:r>
              <a:rPr lang="en-GB" b="1">
                <a:solidFill>
                  <a:srgbClr val="FF0000"/>
                </a:solidFill>
                <a:ea typeface="+mj-lt"/>
                <a:cs typeface="+mj-lt"/>
              </a:rPr>
              <a:t> Capstone Project – 3</a:t>
            </a:r>
            <a:br>
              <a:rPr lang="en-GB" b="1">
                <a:ea typeface="+mj-lt"/>
                <a:cs typeface="+mj-lt"/>
              </a:rPr>
            </a:br>
            <a:r>
              <a:rPr lang="en-GB" b="1">
                <a:solidFill>
                  <a:srgbClr val="FF0000"/>
                </a:solidFill>
                <a:ea typeface="+mj-lt"/>
                <a:cs typeface="+mj-lt"/>
              </a:rPr>
              <a:t>Supervised ML – Classification</a:t>
            </a:r>
            <a:br>
              <a:rPr lang="en-GB" b="1">
                <a:ea typeface="+mj-lt"/>
                <a:cs typeface="+mj-lt"/>
              </a:rPr>
            </a:br>
            <a:r>
              <a:rPr lang="en-GB" b="1">
                <a:solidFill>
                  <a:srgbClr val="FF0000"/>
                </a:solidFill>
                <a:ea typeface="+mj-lt"/>
                <a:cs typeface="+mj-lt"/>
              </a:rPr>
              <a:t>Credit Card Default Prediction</a:t>
            </a:r>
            <a:br>
              <a:rPr lang="en-GB" b="1">
                <a:solidFill>
                  <a:srgbClr val="FF0000"/>
                </a:solidFill>
                <a:ea typeface="+mj-lt"/>
                <a:cs typeface="+mj-lt"/>
              </a:rPr>
            </a:br>
            <a:br>
              <a:rPr lang="en-GB" b="1">
                <a:ea typeface="+mj-lt"/>
                <a:cs typeface="+mj-lt"/>
              </a:rPr>
            </a:br>
            <a:br>
              <a:rPr lang="en-GB" sz="2800" b="1">
                <a:ea typeface="+mj-lt"/>
                <a:cs typeface="+mj-lt"/>
              </a:rPr>
            </a:br>
            <a:br>
              <a:rPr lang="en-GB" sz="2800" b="1">
                <a:ea typeface="+mj-lt"/>
                <a:cs typeface="+mj-lt"/>
              </a:rPr>
            </a:br>
            <a:endParaRPr lang="en-GB" sz="1100" b="1">
              <a:solidFill>
                <a:schemeClr val="tx2"/>
              </a:solidFill>
              <a:ea typeface="+mj-lt"/>
              <a:cs typeface="+mj-lt"/>
            </a:endParaRPr>
          </a:p>
          <a:p>
            <a:pPr>
              <a:lnSpc>
                <a:spcPct val="90000"/>
              </a:lnSpc>
            </a:pPr>
            <a:br>
              <a:rPr lang="en-US" sz="1100"/>
            </a:br>
            <a:endParaRPr lang="en-US" sz="1100">
              <a:solidFill>
                <a:schemeClr val="tx2"/>
              </a:solidFill>
            </a:endParaRPr>
          </a:p>
        </p:txBody>
      </p:sp>
      <p:sp>
        <p:nvSpPr>
          <p:cNvPr id="3" name="Subtitle 2">
            <a:extLst>
              <a:ext uri="{FF2B5EF4-FFF2-40B4-BE49-F238E27FC236}">
                <a16:creationId xmlns:a16="http://schemas.microsoft.com/office/drawing/2014/main" id="{06AF55ED-9E10-B969-98BD-0B7ECF248B9A}"/>
              </a:ext>
            </a:extLst>
          </p:cNvPr>
          <p:cNvSpPr>
            <a:spLocks noGrp="1"/>
          </p:cNvSpPr>
          <p:nvPr>
            <p:ph type="subTitle" idx="1"/>
          </p:nvPr>
        </p:nvSpPr>
        <p:spPr>
          <a:xfrm>
            <a:off x="5508598" y="2005642"/>
            <a:ext cx="4967379" cy="1336253"/>
          </a:xfrm>
        </p:spPr>
        <p:txBody>
          <a:bodyPr vert="horz" lIns="91440" tIns="45720" rIns="91440" bIns="45720" rtlCol="0" anchor="t">
            <a:noAutofit/>
          </a:bodyPr>
          <a:lstStyle/>
          <a:p>
            <a:endParaRPr lang="en-GB" sz="2200" b="1">
              <a:solidFill>
                <a:schemeClr val="tx2"/>
              </a:solidFill>
            </a:endParaRPr>
          </a:p>
          <a:p>
            <a:r>
              <a:rPr lang="en-GB" sz="3200" b="1">
                <a:solidFill>
                  <a:schemeClr val="tx2"/>
                </a:solidFill>
              </a:rPr>
              <a:t>By Sandhya Kumari </a:t>
            </a:r>
            <a:r>
              <a:rPr lang="en-GB" sz="3200" b="1" err="1">
                <a:solidFill>
                  <a:schemeClr val="tx2"/>
                </a:solidFill>
              </a:rPr>
              <a:t>sah</a:t>
            </a:r>
            <a:endParaRPr lang="en-GB" sz="3200">
              <a:solidFill>
                <a:schemeClr val="tx2"/>
              </a:solidFill>
              <a:cs typeface="Calibri"/>
            </a:endParaRPr>
          </a:p>
        </p:txBody>
      </p:sp>
      <p:pic>
        <p:nvPicPr>
          <p:cNvPr id="4" name="Picture 4">
            <a:extLst>
              <a:ext uri="{FF2B5EF4-FFF2-40B4-BE49-F238E27FC236}">
                <a16:creationId xmlns:a16="http://schemas.microsoft.com/office/drawing/2014/main" id="{7088FD32-87A8-C4FF-29D6-B1BB43AF3424}"/>
              </a:ext>
            </a:extLst>
          </p:cNvPr>
          <p:cNvPicPr>
            <a:picLocks noChangeAspect="1"/>
          </p:cNvPicPr>
          <p:nvPr/>
        </p:nvPicPr>
        <p:blipFill rotWithShape="1">
          <a:blip r:embed="rId2"/>
          <a:srcRect t="24376" r="-2" b="29263"/>
          <a:stretch/>
        </p:blipFill>
        <p:spPr>
          <a:xfrm>
            <a:off x="389802" y="3003969"/>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Tree>
    <p:extLst>
      <p:ext uri="{BB962C8B-B14F-4D97-AF65-F5344CB8AC3E}">
        <p14:creationId xmlns:p14="http://schemas.microsoft.com/office/powerpoint/2010/main" val="39554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3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8" name="Freeform: Shape 3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9" name="Freeform: Shape 4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4E16848-3A0F-F2F7-A665-2B649AB78C86}"/>
              </a:ext>
            </a:extLst>
          </p:cNvPr>
          <p:cNvSpPr>
            <a:spLocks noGrp="1"/>
          </p:cNvSpPr>
          <p:nvPr>
            <p:ph type="title"/>
          </p:nvPr>
        </p:nvSpPr>
        <p:spPr>
          <a:xfrm>
            <a:off x="3215729" y="1764407"/>
            <a:ext cx="5760846" cy="2957293"/>
          </a:xfrm>
        </p:spPr>
        <p:txBody>
          <a:bodyPr vert="horz" lIns="91440" tIns="45720" rIns="91440" bIns="45720" rtlCol="0" anchor="b">
            <a:normAutofit/>
          </a:bodyPr>
          <a:lstStyle/>
          <a:p>
            <a:pPr algn="ctr"/>
            <a:r>
              <a:rPr lang="en-US" sz="6000" b="1">
                <a:solidFill>
                  <a:srgbClr val="FF0000"/>
                </a:solidFill>
              </a:rPr>
              <a:t>Methodology</a:t>
            </a:r>
            <a:endParaRPr lang="en-US" sz="6000" b="1" kern="1200">
              <a:solidFill>
                <a:srgbClr val="FF0000"/>
              </a:solidFill>
              <a:latin typeface="+mj-lt"/>
              <a:cs typeface="Calibri Light"/>
            </a:endParaRPr>
          </a:p>
        </p:txBody>
      </p:sp>
    </p:spTree>
    <p:extLst>
      <p:ext uri="{BB962C8B-B14F-4D97-AF65-F5344CB8AC3E}">
        <p14:creationId xmlns:p14="http://schemas.microsoft.com/office/powerpoint/2010/main" val="295271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24CE-3EE3-C640-76F8-B8C5A9C37CB2}"/>
              </a:ext>
            </a:extLst>
          </p:cNvPr>
          <p:cNvSpPr>
            <a:spLocks noGrp="1"/>
          </p:cNvSpPr>
          <p:nvPr>
            <p:ph type="title"/>
          </p:nvPr>
        </p:nvSpPr>
        <p:spPr>
          <a:xfrm>
            <a:off x="1371597" y="348865"/>
            <a:ext cx="10044023" cy="877729"/>
          </a:xfrm>
        </p:spPr>
        <p:txBody>
          <a:bodyPr anchor="ctr">
            <a:normAutofit/>
          </a:bodyPr>
          <a:lstStyle/>
          <a:p>
            <a:endParaRPr lang="en-GB" sz="4000">
              <a:solidFill>
                <a:srgbClr val="FFFFFF"/>
              </a:solidFill>
            </a:endParaRPr>
          </a:p>
        </p:txBody>
      </p:sp>
      <p:graphicFrame>
        <p:nvGraphicFramePr>
          <p:cNvPr id="19" name="Content Placeholder 2">
            <a:extLst>
              <a:ext uri="{FF2B5EF4-FFF2-40B4-BE49-F238E27FC236}">
                <a16:creationId xmlns:a16="http://schemas.microsoft.com/office/drawing/2014/main" id="{0E53ED75-E82E-9BE5-83CA-405D9005581C}"/>
              </a:ext>
            </a:extLst>
          </p:cNvPr>
          <p:cNvGraphicFramePr>
            <a:graphicFrameLocks noGrp="1"/>
          </p:cNvGraphicFramePr>
          <p:nvPr>
            <p:ph idx="1"/>
            <p:extLst>
              <p:ext uri="{D42A27DB-BD31-4B8C-83A1-F6EECF244321}">
                <p14:modId xmlns:p14="http://schemas.microsoft.com/office/powerpoint/2010/main" val="1881974118"/>
              </p:ext>
            </p:extLst>
          </p:nvPr>
        </p:nvGraphicFramePr>
        <p:xfrm>
          <a:off x="644056" y="358542"/>
          <a:ext cx="10927829" cy="594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11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94C224-DBE0-56C2-D241-32C6D3DAB27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0000"/>
                </a:solidFill>
                <a:latin typeface="+mj-lt"/>
                <a:ea typeface="+mj-ea"/>
                <a:cs typeface="+mj-cs"/>
              </a:rPr>
              <a:t>EDA</a:t>
            </a:r>
            <a:br>
              <a:rPr lang="en-US" sz="4000" b="1" kern="1200">
                <a:solidFill>
                  <a:srgbClr val="FF0000"/>
                </a:solidFill>
              </a:rPr>
            </a:br>
            <a:r>
              <a:rPr lang="en-US" sz="4000" b="1" kern="1200">
                <a:solidFill>
                  <a:srgbClr val="FF0000"/>
                </a:solidFill>
                <a:latin typeface="+mj-lt"/>
                <a:ea typeface="+mj-ea"/>
                <a:cs typeface="+mj-cs"/>
              </a:rPr>
              <a:t>AND DATA </a:t>
            </a:r>
            <a:br>
              <a:rPr lang="en-US" sz="4000" b="1" kern="1200">
                <a:solidFill>
                  <a:srgbClr val="FF0000"/>
                </a:solidFill>
              </a:rPr>
            </a:br>
            <a:r>
              <a:rPr lang="en-US" sz="4000" b="1" kern="1200">
                <a:solidFill>
                  <a:srgbClr val="FF0000"/>
                </a:solidFill>
                <a:latin typeface="+mj-lt"/>
                <a:ea typeface="+mj-ea"/>
                <a:cs typeface="+mj-cs"/>
              </a:rPr>
              <a:t>PROCESSING</a:t>
            </a:r>
            <a:br>
              <a:rPr lang="en-US" sz="4000" b="1" kern="1200">
                <a:solidFill>
                  <a:srgbClr val="FF0000"/>
                </a:solidFill>
              </a:rPr>
            </a:br>
            <a:endParaRPr lang="en-US" sz="4000" b="1" kern="1200">
              <a:solidFill>
                <a:srgbClr val="FF0000"/>
              </a:solidFill>
              <a:latin typeface="+mj-lt"/>
              <a:cs typeface="Calibri Light"/>
            </a:endParaRPr>
          </a:p>
        </p:txBody>
      </p:sp>
      <p:pic>
        <p:nvPicPr>
          <p:cNvPr id="4" name="Picture 4" descr="Graphical user interface&#10;&#10;Description automatically generated">
            <a:extLst>
              <a:ext uri="{FF2B5EF4-FFF2-40B4-BE49-F238E27FC236}">
                <a16:creationId xmlns:a16="http://schemas.microsoft.com/office/drawing/2014/main" id="{125C1832-BBC1-144D-AFE5-A62066BA8CF9}"/>
              </a:ext>
            </a:extLst>
          </p:cNvPr>
          <p:cNvPicPr>
            <a:picLocks noGrp="1" noChangeAspect="1"/>
          </p:cNvPicPr>
          <p:nvPr>
            <p:ph idx="1"/>
          </p:nvPr>
        </p:nvPicPr>
        <p:blipFill>
          <a:blip r:embed="rId2"/>
          <a:stretch>
            <a:fillRect/>
          </a:stretch>
        </p:blipFill>
        <p:spPr>
          <a:xfrm>
            <a:off x="4301145" y="1550416"/>
            <a:ext cx="7225748" cy="4648564"/>
          </a:xfrm>
          <a:prstGeom prst="rect">
            <a:avLst/>
          </a:prstGeom>
        </p:spPr>
      </p:pic>
    </p:spTree>
    <p:extLst>
      <p:ext uri="{BB962C8B-B14F-4D97-AF65-F5344CB8AC3E}">
        <p14:creationId xmlns:p14="http://schemas.microsoft.com/office/powerpoint/2010/main" val="177718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FFFC-A822-2865-CAD1-FCBEF3C38CC9}"/>
              </a:ext>
            </a:extLst>
          </p:cNvPr>
          <p:cNvSpPr>
            <a:spLocks noGrp="1"/>
          </p:cNvSpPr>
          <p:nvPr>
            <p:ph type="title"/>
          </p:nvPr>
        </p:nvSpPr>
        <p:spPr>
          <a:xfrm>
            <a:off x="838200" y="437011"/>
            <a:ext cx="10515600" cy="2087563"/>
          </a:xfrm>
        </p:spPr>
        <p:txBody>
          <a:bodyPr>
            <a:normAutofit/>
          </a:bodyPr>
          <a:lstStyle/>
          <a:p>
            <a:r>
              <a:rPr lang="en-GB" b="1">
                <a:solidFill>
                  <a:srgbClr val="FF0000"/>
                </a:solidFill>
                <a:ea typeface="+mj-lt"/>
                <a:cs typeface="+mj-lt"/>
              </a:rPr>
              <a:t>ANALYSIS OF DEPENDENT VARIABLE</a:t>
            </a:r>
            <a:endParaRPr lang="en-US" b="1">
              <a:solidFill>
                <a:srgbClr val="FF0000"/>
              </a:solidFill>
              <a:cs typeface="Calibri Light"/>
            </a:endParaRPr>
          </a:p>
          <a:p>
            <a:br>
              <a:rPr lang="en-US"/>
            </a:br>
            <a:endParaRPr lang="en-US" b="1">
              <a:solidFill>
                <a:srgbClr val="FF0000"/>
              </a:solidFill>
              <a:cs typeface="Calibri Light"/>
            </a:endParaRPr>
          </a:p>
        </p:txBody>
      </p:sp>
      <p:sp>
        <p:nvSpPr>
          <p:cNvPr id="3" name="Content Placeholder 2">
            <a:extLst>
              <a:ext uri="{FF2B5EF4-FFF2-40B4-BE49-F238E27FC236}">
                <a16:creationId xmlns:a16="http://schemas.microsoft.com/office/drawing/2014/main" id="{C5F1DC8B-A12F-C99D-26AD-2F4D8954BF4F}"/>
              </a:ext>
            </a:extLst>
          </p:cNvPr>
          <p:cNvSpPr>
            <a:spLocks noGrp="1"/>
          </p:cNvSpPr>
          <p:nvPr>
            <p:ph idx="1"/>
          </p:nvPr>
        </p:nvSpPr>
        <p:spPr/>
        <p:txBody>
          <a:bodyPr vert="horz" lIns="91440" tIns="45720" rIns="91440" bIns="45720" rtlCol="0" anchor="t">
            <a:normAutofit fontScale="70000" lnSpcReduction="20000"/>
          </a:bodyPr>
          <a:lstStyle/>
          <a:p>
            <a:r>
              <a:rPr lang="en-GB" b="1">
                <a:ea typeface="+mn-lt"/>
                <a:cs typeface="+mn-lt"/>
              </a:rPr>
              <a:t>As we can see from above graph </a:t>
            </a:r>
            <a:endParaRPr lang="en-GB">
              <a:cs typeface="Calibri" panose="020F0502020204030204"/>
            </a:endParaRPr>
          </a:p>
          <a:p>
            <a:pPr marL="0" indent="0">
              <a:buNone/>
            </a:pPr>
            <a:r>
              <a:rPr lang="en-GB" b="1">
                <a:ea typeface="+mn-lt"/>
                <a:cs typeface="+mn-lt"/>
              </a:rPr>
              <a:t>that both classes are not in </a:t>
            </a:r>
            <a:endParaRPr lang="en-GB">
              <a:cs typeface="Calibri" panose="020F0502020204030204"/>
            </a:endParaRPr>
          </a:p>
          <a:p>
            <a:pPr marL="0" indent="0">
              <a:buNone/>
            </a:pPr>
            <a:r>
              <a:rPr lang="en-GB" b="1">
                <a:ea typeface="+mn-lt"/>
                <a:cs typeface="+mn-lt"/>
              </a:rPr>
              <a:t>proportion and we have </a:t>
            </a:r>
            <a:endParaRPr lang="en-GB">
              <a:cs typeface="Calibri" panose="020F0502020204030204"/>
            </a:endParaRPr>
          </a:p>
          <a:p>
            <a:pPr marL="0" indent="0">
              <a:buNone/>
            </a:pPr>
            <a:r>
              <a:rPr lang="en-GB" b="1">
                <a:ea typeface="+mn-lt"/>
                <a:cs typeface="+mn-lt"/>
              </a:rPr>
              <a:t>imbalanced dataset. We need </a:t>
            </a:r>
            <a:endParaRPr lang="en-US">
              <a:ea typeface="+mn-lt"/>
              <a:cs typeface="+mn-lt"/>
            </a:endParaRPr>
          </a:p>
          <a:p>
            <a:pPr marL="0" indent="0">
              <a:buNone/>
            </a:pPr>
            <a:r>
              <a:rPr lang="en-GB" b="1">
                <a:ea typeface="+mn-lt"/>
                <a:cs typeface="+mn-lt"/>
              </a:rPr>
              <a:t>to do normalize the data in next step.</a:t>
            </a:r>
            <a:br>
              <a:rPr lang="en-US"/>
            </a:br>
            <a:endParaRPr lang="en-US">
              <a:cs typeface="Calibri" panose="020F0502020204030204"/>
            </a:endParaRPr>
          </a:p>
          <a:p>
            <a:r>
              <a:rPr lang="en-GB" b="1">
                <a:ea typeface="+mn-lt"/>
                <a:cs typeface="+mn-lt"/>
              </a:rPr>
              <a:t>0 - Not Default</a:t>
            </a:r>
            <a:endParaRPr lang="en-GB"/>
          </a:p>
          <a:p>
            <a:r>
              <a:rPr lang="en-GB" b="1">
                <a:ea typeface="+mn-lt"/>
                <a:cs typeface="+mn-lt"/>
              </a:rPr>
              <a:t>1 – Default</a:t>
            </a:r>
            <a:endParaRPr lang="en-GB">
              <a:ea typeface="+mn-lt"/>
              <a:cs typeface="+mn-lt"/>
            </a:endParaRPr>
          </a:p>
          <a:p>
            <a:r>
              <a:rPr lang="en-GB" b="1">
                <a:ea typeface="+mn-lt"/>
                <a:cs typeface="+mn-lt"/>
              </a:rPr>
              <a:t>Defaulters are less than the </a:t>
            </a:r>
            <a:endParaRPr lang="en-GB">
              <a:cs typeface="Calibri" panose="020F0502020204030204"/>
            </a:endParaRPr>
          </a:p>
          <a:p>
            <a:pPr marL="0" indent="0">
              <a:buNone/>
            </a:pPr>
            <a:r>
              <a:rPr lang="en-GB" b="1">
                <a:ea typeface="+mn-lt"/>
                <a:cs typeface="+mn-lt"/>
              </a:rPr>
              <a:t>      Non Defaulters in the given  </a:t>
            </a:r>
            <a:endParaRPr lang="en-GB">
              <a:cs typeface="Calibri" panose="020F0502020204030204"/>
            </a:endParaRPr>
          </a:p>
          <a:p>
            <a:pPr marL="0" indent="0">
              <a:buNone/>
            </a:pPr>
            <a:r>
              <a:rPr lang="en-GB" b="1">
                <a:ea typeface="+mn-lt"/>
                <a:cs typeface="+mn-lt"/>
              </a:rPr>
              <a:t>      dataset.</a:t>
            </a:r>
            <a:endParaRPr lang="en-GB">
              <a:cs typeface="Calibri" panose="020F0502020204030204"/>
            </a:endParaRPr>
          </a:p>
          <a:p>
            <a:pPr marL="0" indent="0">
              <a:buNone/>
            </a:pPr>
            <a:br>
              <a:rPr lang="en-US"/>
            </a:br>
            <a:endParaRPr lang="en-US">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99F22B3C-0EE3-338A-D9FA-394DE73BB498}"/>
              </a:ext>
            </a:extLst>
          </p:cNvPr>
          <p:cNvPicPr>
            <a:picLocks noChangeAspect="1"/>
          </p:cNvPicPr>
          <p:nvPr/>
        </p:nvPicPr>
        <p:blipFill>
          <a:blip r:embed="rId2"/>
          <a:stretch>
            <a:fillRect/>
          </a:stretch>
        </p:blipFill>
        <p:spPr>
          <a:xfrm>
            <a:off x="4796287" y="1824239"/>
            <a:ext cx="6754482" cy="4776655"/>
          </a:xfrm>
          <a:prstGeom prst="rect">
            <a:avLst/>
          </a:prstGeom>
        </p:spPr>
      </p:pic>
    </p:spTree>
    <p:extLst>
      <p:ext uri="{BB962C8B-B14F-4D97-AF65-F5344CB8AC3E}">
        <p14:creationId xmlns:p14="http://schemas.microsoft.com/office/powerpoint/2010/main" val="377287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9B94938-DA32-09C7-4C72-EACCEA36C873}"/>
              </a:ext>
            </a:extLst>
          </p:cNvPr>
          <p:cNvSpPr>
            <a:spLocks noGrp="1"/>
          </p:cNvSpPr>
          <p:nvPr>
            <p:ph type="title"/>
          </p:nvPr>
        </p:nvSpPr>
        <p:spPr>
          <a:xfrm>
            <a:off x="1371598" y="319314"/>
            <a:ext cx="9477377" cy="1030515"/>
          </a:xfrm>
        </p:spPr>
        <p:txBody>
          <a:bodyPr anchor="ctr">
            <a:normAutofit fontScale="90000"/>
          </a:bodyPr>
          <a:lstStyle/>
          <a:p>
            <a:r>
              <a:rPr lang="en-GB" b="1">
                <a:solidFill>
                  <a:srgbClr val="FF0000"/>
                </a:solidFill>
                <a:ea typeface="+mj-lt"/>
                <a:cs typeface="+mj-lt"/>
              </a:rPr>
              <a:t>ANALYSIS OF SEX VARIABLE</a:t>
            </a:r>
            <a:endParaRPr lang="en-US" b="1">
              <a:solidFill>
                <a:srgbClr val="FF0000"/>
              </a:solidFill>
              <a:cs typeface="Calibri Light"/>
            </a:endParaRPr>
          </a:p>
          <a:p>
            <a:br>
              <a:rPr lang="en-US" sz="2200"/>
            </a:br>
            <a:endParaRPr lang="en-US" sz="2200">
              <a:solidFill>
                <a:srgbClr val="FFFFFF"/>
              </a:solidFill>
            </a:endParaRPr>
          </a:p>
        </p:txBody>
      </p:sp>
      <p:pic>
        <p:nvPicPr>
          <p:cNvPr id="5" name="Picture 5" descr="Chart, bar chart&#10;&#10;Description automatically generated">
            <a:extLst>
              <a:ext uri="{FF2B5EF4-FFF2-40B4-BE49-F238E27FC236}">
                <a16:creationId xmlns:a16="http://schemas.microsoft.com/office/drawing/2014/main" id="{1AFCE7F4-507A-C2D5-1066-2DC97A7F0F04}"/>
              </a:ext>
            </a:extLst>
          </p:cNvPr>
          <p:cNvPicPr>
            <a:picLocks noChangeAspect="1"/>
          </p:cNvPicPr>
          <p:nvPr/>
        </p:nvPicPr>
        <p:blipFill>
          <a:blip r:embed="rId2"/>
          <a:stretch>
            <a:fillRect/>
          </a:stretch>
        </p:blipFill>
        <p:spPr>
          <a:xfrm>
            <a:off x="7180178" y="1978709"/>
            <a:ext cx="4263198" cy="2976799"/>
          </a:xfrm>
          <a:prstGeom prst="rect">
            <a:avLst/>
          </a:prstGeom>
        </p:spPr>
      </p:pic>
      <p:pic>
        <p:nvPicPr>
          <p:cNvPr id="4" name="Picture 4" descr="A picture containing logo&#10;&#10;Description automatically generated">
            <a:extLst>
              <a:ext uri="{FF2B5EF4-FFF2-40B4-BE49-F238E27FC236}">
                <a16:creationId xmlns:a16="http://schemas.microsoft.com/office/drawing/2014/main" id="{7B63AE0C-B7FE-811B-3796-8DC554F2046C}"/>
              </a:ext>
            </a:extLst>
          </p:cNvPr>
          <p:cNvPicPr>
            <a:picLocks noChangeAspect="1"/>
          </p:cNvPicPr>
          <p:nvPr/>
        </p:nvPicPr>
        <p:blipFill>
          <a:blip r:embed="rId3"/>
          <a:stretch>
            <a:fillRect/>
          </a:stretch>
        </p:blipFill>
        <p:spPr>
          <a:xfrm>
            <a:off x="818652" y="1985435"/>
            <a:ext cx="5836806" cy="3096679"/>
          </a:xfrm>
          <a:prstGeom prst="rect">
            <a:avLst/>
          </a:prstGeom>
        </p:spPr>
      </p:pic>
      <p:sp>
        <p:nvSpPr>
          <p:cNvPr id="3" name="Content Placeholder 2">
            <a:extLst>
              <a:ext uri="{FF2B5EF4-FFF2-40B4-BE49-F238E27FC236}">
                <a16:creationId xmlns:a16="http://schemas.microsoft.com/office/drawing/2014/main" id="{F9DE89D0-3ED6-18A8-2F8D-C3EDEFD91699}"/>
              </a:ext>
            </a:extLst>
          </p:cNvPr>
          <p:cNvSpPr>
            <a:spLocks noGrp="1"/>
          </p:cNvSpPr>
          <p:nvPr>
            <p:ph idx="1"/>
          </p:nvPr>
        </p:nvSpPr>
        <p:spPr>
          <a:xfrm>
            <a:off x="1371598" y="5070346"/>
            <a:ext cx="9496427" cy="1385266"/>
          </a:xfrm>
        </p:spPr>
        <p:txBody>
          <a:bodyPr vert="horz" lIns="91440" tIns="45720" rIns="91440" bIns="45720" rtlCol="0">
            <a:normAutofit/>
          </a:bodyPr>
          <a:lstStyle/>
          <a:p>
            <a:r>
              <a:rPr lang="en-GB" sz="1600" b="1">
                <a:ea typeface="+mn-lt"/>
                <a:cs typeface="+mn-lt"/>
              </a:rPr>
              <a:t>1 - Male </a:t>
            </a:r>
            <a:endParaRPr lang="en-GB" sz="1600">
              <a:cs typeface="Calibri" panose="020F0502020204030204"/>
            </a:endParaRPr>
          </a:p>
          <a:p>
            <a:r>
              <a:rPr lang="en-GB" sz="1600" b="1">
                <a:ea typeface="+mn-lt"/>
                <a:cs typeface="+mn-lt"/>
              </a:rPr>
              <a:t>2 - Female  </a:t>
            </a:r>
            <a:endParaRPr lang="en-GB" sz="1600"/>
          </a:p>
          <a:p>
            <a:r>
              <a:rPr lang="en-GB" sz="1600" b="1">
                <a:ea typeface="+mn-lt"/>
                <a:cs typeface="+mn-lt"/>
              </a:rPr>
              <a:t>Number of Male credit holder is less than Female.  </a:t>
            </a:r>
            <a:endParaRPr lang="en-GB" sz="1600"/>
          </a:p>
          <a:p>
            <a:r>
              <a:rPr lang="en-GB" sz="1600" b="1">
                <a:ea typeface="+mn-lt"/>
                <a:cs typeface="+mn-lt"/>
              </a:rPr>
              <a:t>It is evident from the above graph that the number of defaulter have high    proportion of males </a:t>
            </a:r>
            <a:endParaRPr lang="en-GB" sz="1600"/>
          </a:p>
          <a:p>
            <a:endParaRPr lang="en-GB" sz="1600">
              <a:cs typeface="Calibri"/>
            </a:endParaRPr>
          </a:p>
        </p:txBody>
      </p:sp>
    </p:spTree>
    <p:extLst>
      <p:ext uri="{BB962C8B-B14F-4D97-AF65-F5344CB8AC3E}">
        <p14:creationId xmlns:p14="http://schemas.microsoft.com/office/powerpoint/2010/main" val="415618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6F652DA-D7D1-F5AA-771A-2AFAB618B811}"/>
              </a:ext>
            </a:extLst>
          </p:cNvPr>
          <p:cNvSpPr>
            <a:spLocks noGrp="1"/>
          </p:cNvSpPr>
          <p:nvPr>
            <p:ph type="title"/>
          </p:nvPr>
        </p:nvSpPr>
        <p:spPr>
          <a:xfrm>
            <a:off x="1371598" y="319314"/>
            <a:ext cx="9477377" cy="1030515"/>
          </a:xfrm>
        </p:spPr>
        <p:txBody>
          <a:bodyPr anchor="ctr">
            <a:normAutofit fontScale="90000"/>
          </a:bodyPr>
          <a:lstStyle/>
          <a:p>
            <a:r>
              <a:rPr lang="en-GB" sz="4000" b="1">
                <a:solidFill>
                  <a:srgbClr val="FF0000"/>
                </a:solidFill>
                <a:ea typeface="+mj-lt"/>
                <a:cs typeface="+mj-lt"/>
              </a:rPr>
              <a:t>ANALYSIS OF EDUCATION VARIABLE</a:t>
            </a:r>
            <a:endParaRPr lang="en-US" sz="4000">
              <a:solidFill>
                <a:srgbClr val="FF0000"/>
              </a:solidFill>
              <a:cs typeface="Calibri Light"/>
            </a:endParaRPr>
          </a:p>
          <a:p>
            <a:br>
              <a:rPr lang="en-US" sz="2200"/>
            </a:br>
            <a:endParaRPr lang="en-US" sz="2200">
              <a:solidFill>
                <a:srgbClr val="FFFFFF"/>
              </a:solidFill>
            </a:endParaRPr>
          </a:p>
        </p:txBody>
      </p:sp>
      <p:pic>
        <p:nvPicPr>
          <p:cNvPr id="5" name="Picture 5" descr="Chart, bar chart&#10;&#10;Description automatically generated">
            <a:extLst>
              <a:ext uri="{FF2B5EF4-FFF2-40B4-BE49-F238E27FC236}">
                <a16:creationId xmlns:a16="http://schemas.microsoft.com/office/drawing/2014/main" id="{C920F95E-CFE9-56A1-BE62-F921EE458B15}"/>
              </a:ext>
            </a:extLst>
          </p:cNvPr>
          <p:cNvPicPr>
            <a:picLocks noChangeAspect="1"/>
          </p:cNvPicPr>
          <p:nvPr/>
        </p:nvPicPr>
        <p:blipFill>
          <a:blip r:embed="rId2"/>
          <a:stretch>
            <a:fillRect/>
          </a:stretch>
        </p:blipFill>
        <p:spPr>
          <a:xfrm>
            <a:off x="6375046" y="1648029"/>
            <a:ext cx="4895801" cy="2818648"/>
          </a:xfrm>
          <a:prstGeom prst="rect">
            <a:avLst/>
          </a:prstGeom>
        </p:spPr>
      </p:pic>
      <p:pic>
        <p:nvPicPr>
          <p:cNvPr id="4" name="Picture 4" descr="Chart, bar chart&#10;&#10;Description automatically generated">
            <a:extLst>
              <a:ext uri="{FF2B5EF4-FFF2-40B4-BE49-F238E27FC236}">
                <a16:creationId xmlns:a16="http://schemas.microsoft.com/office/drawing/2014/main" id="{2C0D486F-4106-5A3E-2703-2080334FD484}"/>
              </a:ext>
            </a:extLst>
          </p:cNvPr>
          <p:cNvPicPr>
            <a:picLocks noChangeAspect="1"/>
          </p:cNvPicPr>
          <p:nvPr/>
        </p:nvPicPr>
        <p:blipFill>
          <a:blip r:embed="rId3"/>
          <a:stretch>
            <a:fillRect/>
          </a:stretch>
        </p:blipFill>
        <p:spPr>
          <a:xfrm>
            <a:off x="1278728" y="1582870"/>
            <a:ext cx="4600354" cy="3067923"/>
          </a:xfrm>
          <a:prstGeom prst="rect">
            <a:avLst/>
          </a:prstGeom>
        </p:spPr>
      </p:pic>
      <p:sp>
        <p:nvSpPr>
          <p:cNvPr id="3" name="Content Placeholder 2">
            <a:extLst>
              <a:ext uri="{FF2B5EF4-FFF2-40B4-BE49-F238E27FC236}">
                <a16:creationId xmlns:a16="http://schemas.microsoft.com/office/drawing/2014/main" id="{DA3ED55F-B916-9CD6-5424-DC2F0A5476AB}"/>
              </a:ext>
            </a:extLst>
          </p:cNvPr>
          <p:cNvSpPr>
            <a:spLocks noGrp="1"/>
          </p:cNvSpPr>
          <p:nvPr>
            <p:ph idx="1"/>
          </p:nvPr>
        </p:nvSpPr>
        <p:spPr>
          <a:xfrm>
            <a:off x="1371598" y="4739667"/>
            <a:ext cx="9482050" cy="1701567"/>
          </a:xfrm>
        </p:spPr>
        <p:txBody>
          <a:bodyPr vert="horz" lIns="91440" tIns="45720" rIns="91440" bIns="45720" rtlCol="0" anchor="t">
            <a:noAutofit/>
          </a:bodyPr>
          <a:lstStyle/>
          <a:p>
            <a:pPr>
              <a:buFont typeface="Arial"/>
              <a:buChar char="•"/>
            </a:pPr>
            <a:r>
              <a:rPr lang="en-GB" sz="1800" b="1">
                <a:ea typeface="+mn-lt"/>
                <a:cs typeface="+mn-lt"/>
              </a:rPr>
              <a:t>1=graduate school, 2=university, 3=high school, 0=others </a:t>
            </a:r>
            <a:endParaRPr lang="en-US"/>
          </a:p>
          <a:p>
            <a:pPr>
              <a:buFont typeface="Arial"/>
              <a:buChar char="•"/>
            </a:pPr>
            <a:r>
              <a:rPr lang="en-GB" sz="1800" b="1">
                <a:ea typeface="+mn-lt"/>
                <a:cs typeface="+mn-lt"/>
              </a:rPr>
              <a:t>From the above left side plot we can say that more number of credit holders are university students followed by Graduates and then High school students. </a:t>
            </a:r>
            <a:endParaRPr lang="en-GB"/>
          </a:p>
          <a:p>
            <a:pPr marL="0" indent="0">
              <a:buNone/>
            </a:pPr>
            <a:r>
              <a:rPr lang="en-GB" sz="1800">
                <a:ea typeface="+mn-lt"/>
                <a:cs typeface="+mn-lt"/>
              </a:rPr>
              <a:t> </a:t>
            </a:r>
            <a:br>
              <a:rPr lang="en-GB" sz="1800">
                <a:ea typeface="+mn-lt"/>
                <a:cs typeface="+mn-lt"/>
              </a:rPr>
            </a:br>
            <a:r>
              <a:rPr lang="en-GB" sz="1800" b="1">
                <a:ea typeface="+mn-lt"/>
                <a:cs typeface="+mn-lt"/>
              </a:rPr>
              <a:t>   From the right side plot it is clear that those people who are other students have higher default payment </a:t>
            </a:r>
            <a:r>
              <a:rPr lang="en-GB" sz="1800" b="1" err="1">
                <a:ea typeface="+mn-lt"/>
                <a:cs typeface="+mn-lt"/>
              </a:rPr>
              <a:t>w.r.t.</a:t>
            </a:r>
            <a:r>
              <a:rPr lang="en-GB" sz="1800" b="1">
                <a:ea typeface="+mn-lt"/>
                <a:cs typeface="+mn-lt"/>
              </a:rPr>
              <a:t> graduates and university people.</a:t>
            </a:r>
            <a:endParaRPr lang="en-GB" sz="1800">
              <a:cs typeface="Calibri"/>
            </a:endParaRPr>
          </a:p>
          <a:p>
            <a:endParaRPr lang="en-GB" sz="1400">
              <a:cs typeface="Calibri"/>
            </a:endParaRPr>
          </a:p>
        </p:txBody>
      </p:sp>
    </p:spTree>
    <p:extLst>
      <p:ext uri="{BB962C8B-B14F-4D97-AF65-F5344CB8AC3E}">
        <p14:creationId xmlns:p14="http://schemas.microsoft.com/office/powerpoint/2010/main" val="268368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04F75-840D-E099-9A4E-98A2B0DEBE81}"/>
              </a:ext>
            </a:extLst>
          </p:cNvPr>
          <p:cNvSpPr>
            <a:spLocks noGrp="1"/>
          </p:cNvSpPr>
          <p:nvPr>
            <p:ph type="title"/>
          </p:nvPr>
        </p:nvSpPr>
        <p:spPr>
          <a:xfrm>
            <a:off x="643467" y="321734"/>
            <a:ext cx="10905066" cy="1135737"/>
          </a:xfrm>
        </p:spPr>
        <p:txBody>
          <a:bodyPr>
            <a:normAutofit fontScale="90000"/>
          </a:bodyPr>
          <a:lstStyle/>
          <a:p>
            <a:r>
              <a:rPr lang="en-GB" b="1">
                <a:solidFill>
                  <a:srgbClr val="FF0000"/>
                </a:solidFill>
                <a:ea typeface="+mj-lt"/>
                <a:cs typeface="+mj-lt"/>
              </a:rPr>
              <a:t>ANALYSIS OF MARRIAGE VARIABLE</a:t>
            </a:r>
            <a:endParaRPr lang="en-US">
              <a:solidFill>
                <a:srgbClr val="FF0000"/>
              </a:solidFill>
              <a:cs typeface="Calibri Light"/>
            </a:endParaRPr>
          </a:p>
          <a:p>
            <a:br>
              <a:rPr lang="en-US" sz="2500"/>
            </a:br>
            <a:endParaRPr lang="en-US" sz="2500"/>
          </a:p>
        </p:txBody>
      </p:sp>
      <p:sp>
        <p:nvSpPr>
          <p:cNvPr id="3" name="Content Placeholder 2">
            <a:extLst>
              <a:ext uri="{FF2B5EF4-FFF2-40B4-BE49-F238E27FC236}">
                <a16:creationId xmlns:a16="http://schemas.microsoft.com/office/drawing/2014/main" id="{C63692D6-39E5-3BC4-0F98-2C736DF7D2F2}"/>
              </a:ext>
            </a:extLst>
          </p:cNvPr>
          <p:cNvSpPr>
            <a:spLocks noGrp="1"/>
          </p:cNvSpPr>
          <p:nvPr>
            <p:ph idx="1"/>
          </p:nvPr>
        </p:nvSpPr>
        <p:spPr>
          <a:xfrm>
            <a:off x="643469" y="1782981"/>
            <a:ext cx="4008384" cy="4393982"/>
          </a:xfrm>
        </p:spPr>
        <p:txBody>
          <a:bodyPr vert="horz" lIns="91440" tIns="45720" rIns="91440" bIns="45720" rtlCol="0">
            <a:normAutofit/>
          </a:bodyPr>
          <a:lstStyle/>
          <a:p>
            <a:r>
              <a:rPr lang="en-GB" sz="2000" b="1">
                <a:ea typeface="+mn-lt"/>
                <a:cs typeface="+mn-lt"/>
              </a:rPr>
              <a:t>1 – married, 2 – single, 3 - others </a:t>
            </a:r>
            <a:endParaRPr lang="en-GB" sz="2000">
              <a:cs typeface="Calibri" panose="020F0502020204030204"/>
            </a:endParaRPr>
          </a:p>
          <a:p>
            <a:r>
              <a:rPr lang="en-GB" sz="2000" b="1">
                <a:ea typeface="+mn-lt"/>
                <a:cs typeface="+mn-lt"/>
              </a:rPr>
              <a:t>From the above data analysis we can say that </a:t>
            </a:r>
            <a:endParaRPr lang="en-GB" sz="2000"/>
          </a:p>
          <a:p>
            <a:r>
              <a:rPr lang="en-GB" sz="2000" b="1">
                <a:ea typeface="+mn-lt"/>
                <a:cs typeface="+mn-lt"/>
              </a:rPr>
              <a:t>More number of credit cards holder are Single. </a:t>
            </a:r>
            <a:endParaRPr lang="en-GB" sz="2000"/>
          </a:p>
          <a:p>
            <a:r>
              <a:rPr lang="en-GB" sz="2000" b="1">
                <a:ea typeface="+mn-lt"/>
                <a:cs typeface="+mn-lt"/>
              </a:rPr>
              <a:t>High defaulter rate when it comes to other</a:t>
            </a:r>
            <a:endParaRPr lang="en-GB" sz="2000"/>
          </a:p>
          <a:p>
            <a:endParaRPr lang="en-GB" sz="2000">
              <a:cs typeface="Calibri"/>
            </a:endParaRPr>
          </a:p>
        </p:txBody>
      </p:sp>
      <p:grpSp>
        <p:nvGrpSpPr>
          <p:cNvPr id="12" name="Group 1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3" name="Rectangle 1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 bar chart&#10;&#10;Description automatically generated">
            <a:extLst>
              <a:ext uri="{FF2B5EF4-FFF2-40B4-BE49-F238E27FC236}">
                <a16:creationId xmlns:a16="http://schemas.microsoft.com/office/drawing/2014/main" id="{37AFC538-FC6D-6A46-D998-91796AAD26EF}"/>
              </a:ext>
            </a:extLst>
          </p:cNvPr>
          <p:cNvPicPr>
            <a:picLocks noChangeAspect="1"/>
          </p:cNvPicPr>
          <p:nvPr/>
        </p:nvPicPr>
        <p:blipFill>
          <a:blip r:embed="rId2"/>
          <a:stretch>
            <a:fillRect/>
          </a:stretch>
        </p:blipFill>
        <p:spPr>
          <a:xfrm>
            <a:off x="5536110" y="4040229"/>
            <a:ext cx="6016044" cy="2792293"/>
          </a:xfrm>
          <a:prstGeom prst="rect">
            <a:avLst/>
          </a:prstGeom>
        </p:spPr>
      </p:pic>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53917653-DFB2-E857-DEDF-CB0B0062D4F5}"/>
              </a:ext>
            </a:extLst>
          </p:cNvPr>
          <p:cNvPicPr>
            <a:picLocks noChangeAspect="1"/>
          </p:cNvPicPr>
          <p:nvPr/>
        </p:nvPicPr>
        <p:blipFill>
          <a:blip r:embed="rId3"/>
          <a:stretch>
            <a:fillRect/>
          </a:stretch>
        </p:blipFill>
        <p:spPr>
          <a:xfrm>
            <a:off x="5347471" y="1084292"/>
            <a:ext cx="6192041" cy="2961486"/>
          </a:xfrm>
          <a:prstGeom prst="rect">
            <a:avLst/>
          </a:prstGeom>
        </p:spPr>
      </p:pic>
    </p:spTree>
    <p:extLst>
      <p:ext uri="{BB962C8B-B14F-4D97-AF65-F5344CB8AC3E}">
        <p14:creationId xmlns:p14="http://schemas.microsoft.com/office/powerpoint/2010/main" val="298289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8FE0-F9D0-8A2B-88A8-5ECADC44476F}"/>
              </a:ext>
            </a:extLst>
          </p:cNvPr>
          <p:cNvSpPr>
            <a:spLocks noGrp="1"/>
          </p:cNvSpPr>
          <p:nvPr>
            <p:ph type="title"/>
          </p:nvPr>
        </p:nvSpPr>
        <p:spPr>
          <a:xfrm>
            <a:off x="838200" y="365125"/>
            <a:ext cx="10515600" cy="1828770"/>
          </a:xfrm>
        </p:spPr>
        <p:txBody>
          <a:bodyPr>
            <a:normAutofit fontScale="90000"/>
          </a:bodyPr>
          <a:lstStyle/>
          <a:p>
            <a:r>
              <a:rPr lang="en-GB" b="1">
                <a:solidFill>
                  <a:srgbClr val="FF0000"/>
                </a:solidFill>
                <a:ea typeface="+mj-lt"/>
                <a:cs typeface="+mj-lt"/>
              </a:rPr>
              <a:t>ANALYSIS OF AGE VARIABLE</a:t>
            </a:r>
            <a:endParaRPr lang="en-US">
              <a:solidFill>
                <a:srgbClr val="FF0000"/>
              </a:solidFill>
              <a:cs typeface="Calibri Light"/>
            </a:endParaRPr>
          </a:p>
          <a:p>
            <a:br>
              <a:rPr lang="en-US"/>
            </a:br>
            <a:endParaRPr lang="en-US"/>
          </a:p>
        </p:txBody>
      </p:sp>
      <p:sp>
        <p:nvSpPr>
          <p:cNvPr id="6" name="Content Placeholder 5">
            <a:extLst>
              <a:ext uri="{FF2B5EF4-FFF2-40B4-BE49-F238E27FC236}">
                <a16:creationId xmlns:a16="http://schemas.microsoft.com/office/drawing/2014/main" id="{108843ED-144F-D1B7-0E2D-AD2BD37AE1D9}"/>
              </a:ext>
            </a:extLst>
          </p:cNvPr>
          <p:cNvSpPr>
            <a:spLocks noGrp="1"/>
          </p:cNvSpPr>
          <p:nvPr>
            <p:ph idx="1"/>
          </p:nvPr>
        </p:nvSpPr>
        <p:spPr>
          <a:xfrm>
            <a:off x="838200" y="2248958"/>
            <a:ext cx="10515600" cy="3928005"/>
          </a:xfrm>
        </p:spPr>
        <p:txBody>
          <a:bodyPr vert="horz" lIns="91440" tIns="45720" rIns="91440" bIns="45720" rtlCol="0" anchor="t">
            <a:normAutofit fontScale="92500" lnSpcReduction="10000"/>
          </a:bodyPr>
          <a:lstStyle/>
          <a:p>
            <a:endParaRPr lang="en-GB"/>
          </a:p>
          <a:p>
            <a:endParaRPr lang="en-GB">
              <a:ea typeface="Calibri"/>
              <a:cs typeface="Calibri"/>
            </a:endParaRPr>
          </a:p>
          <a:p>
            <a:endParaRPr lang="en-GB">
              <a:ea typeface="Calibri"/>
              <a:cs typeface="Calibri"/>
            </a:endParaRPr>
          </a:p>
          <a:p>
            <a:endParaRPr lang="en-GB">
              <a:ea typeface="Calibri"/>
              <a:cs typeface="Calibri"/>
            </a:endParaRPr>
          </a:p>
          <a:p>
            <a:endParaRPr lang="en-GB">
              <a:ea typeface="Calibri"/>
              <a:cs typeface="Calibri"/>
            </a:endParaRPr>
          </a:p>
          <a:p>
            <a:r>
              <a:rPr lang="en-GB" b="1">
                <a:ea typeface="+mn-lt"/>
                <a:cs typeface="+mn-lt"/>
              </a:rPr>
              <a:t>From the above count plot analysis we can say that </a:t>
            </a:r>
            <a:endParaRPr lang="en-GB">
              <a:ea typeface="Calibri"/>
              <a:cs typeface="Calibri"/>
            </a:endParaRPr>
          </a:p>
          <a:p>
            <a:r>
              <a:rPr lang="en-GB" b="1">
                <a:ea typeface="+mn-lt"/>
                <a:cs typeface="+mn-lt"/>
              </a:rPr>
              <a:t>We can see more number of credit cards holder age are between 26-30 years old. </a:t>
            </a:r>
            <a:endParaRPr lang="en-GB"/>
          </a:p>
          <a:p>
            <a:r>
              <a:rPr lang="en-GB" b="1">
                <a:ea typeface="+mn-lt"/>
                <a:cs typeface="+mn-lt"/>
              </a:rPr>
              <a:t> Age above 60 years old rarely uses the credit card. </a:t>
            </a:r>
            <a:endParaRPr lang="en-GB"/>
          </a:p>
          <a:p>
            <a:endParaRPr lang="en-GB">
              <a:ea typeface="Calibri"/>
              <a:cs typeface="Calibri"/>
            </a:endParaRPr>
          </a:p>
        </p:txBody>
      </p:sp>
      <p:pic>
        <p:nvPicPr>
          <p:cNvPr id="3" name="Picture 4" descr="Chart, histogram&#10;&#10;Description automatically generated">
            <a:extLst>
              <a:ext uri="{FF2B5EF4-FFF2-40B4-BE49-F238E27FC236}">
                <a16:creationId xmlns:a16="http://schemas.microsoft.com/office/drawing/2014/main" id="{08FF6343-D9C1-2645-E11E-B7B7144550C6}"/>
              </a:ext>
            </a:extLst>
          </p:cNvPr>
          <p:cNvPicPr>
            <a:picLocks noChangeAspect="1"/>
          </p:cNvPicPr>
          <p:nvPr/>
        </p:nvPicPr>
        <p:blipFill>
          <a:blip r:embed="rId2"/>
          <a:stretch>
            <a:fillRect/>
          </a:stretch>
        </p:blipFill>
        <p:spPr>
          <a:xfrm>
            <a:off x="885646" y="1283889"/>
            <a:ext cx="10808897" cy="2924373"/>
          </a:xfrm>
          <a:prstGeom prst="rect">
            <a:avLst/>
          </a:prstGeom>
        </p:spPr>
      </p:pic>
    </p:spTree>
    <p:extLst>
      <p:ext uri="{BB962C8B-B14F-4D97-AF65-F5344CB8AC3E}">
        <p14:creationId xmlns:p14="http://schemas.microsoft.com/office/powerpoint/2010/main" val="122526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D27-4A98-DC49-0A6B-CF3FDD912F13}"/>
              </a:ext>
            </a:extLst>
          </p:cNvPr>
          <p:cNvSpPr>
            <a:spLocks noGrp="1"/>
          </p:cNvSpPr>
          <p:nvPr>
            <p:ph type="title"/>
          </p:nvPr>
        </p:nvSpPr>
        <p:spPr>
          <a:xfrm>
            <a:off x="838200" y="365125"/>
            <a:ext cx="10515600" cy="1828770"/>
          </a:xfrm>
        </p:spPr>
        <p:txBody>
          <a:bodyPr>
            <a:normAutofit fontScale="90000"/>
          </a:bodyPr>
          <a:lstStyle/>
          <a:p>
            <a:r>
              <a:rPr lang="en-GB" b="1">
                <a:solidFill>
                  <a:srgbClr val="FF0000"/>
                </a:solidFill>
                <a:ea typeface="+mj-lt"/>
                <a:cs typeface="+mj-lt"/>
              </a:rPr>
              <a:t>ANALYSIS OF AGE VARIABLE</a:t>
            </a:r>
            <a:endParaRPr lang="en-US">
              <a:solidFill>
                <a:srgbClr val="FF0000"/>
              </a:solidFill>
              <a:ea typeface="Calibri Light"/>
              <a:cs typeface="Calibri Light"/>
            </a:endParaRPr>
          </a:p>
          <a:p>
            <a:br>
              <a:rPr lang="en-US"/>
            </a:b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id="{FED3FC61-9FFE-60C0-9989-A56F96660B1E}"/>
              </a:ext>
            </a:extLst>
          </p:cNvPr>
          <p:cNvSpPr>
            <a:spLocks noGrp="1"/>
          </p:cNvSpPr>
          <p:nvPr>
            <p:ph idx="1"/>
          </p:nvPr>
        </p:nvSpPr>
        <p:spPr>
          <a:xfrm>
            <a:off x="1183257" y="4341662"/>
            <a:ext cx="10170543" cy="1835301"/>
          </a:xfrm>
        </p:spPr>
        <p:txBody>
          <a:bodyPr vert="horz" lIns="91440" tIns="45720" rIns="91440" bIns="45720" rtlCol="0" anchor="t">
            <a:noAutofit/>
          </a:bodyPr>
          <a:lstStyle/>
          <a:p>
            <a:pPr algn="ctr"/>
            <a:r>
              <a:rPr lang="en-US" b="1">
                <a:ea typeface="+mn-lt"/>
                <a:cs typeface="+mn-lt"/>
              </a:rPr>
              <a:t>From the above bar plot which shows the relationship between age and defaulter, we can say that those who default are 60 years and older, that may be they don’t use their card frequently. </a:t>
            </a:r>
            <a:endParaRPr lang="en-US">
              <a:ea typeface="Calibri"/>
              <a:cs typeface="Calibri"/>
            </a:endParaRPr>
          </a:p>
          <a:p>
            <a:pPr marL="0" indent="0">
              <a:buNone/>
            </a:pPr>
            <a:br>
              <a:rPr lang="en-US"/>
            </a:br>
            <a:endParaRPr lang="en-US"/>
          </a:p>
        </p:txBody>
      </p:sp>
      <p:pic>
        <p:nvPicPr>
          <p:cNvPr id="4" name="Picture 4" descr="Chart, bar chart&#10;&#10;Description automatically generated">
            <a:extLst>
              <a:ext uri="{FF2B5EF4-FFF2-40B4-BE49-F238E27FC236}">
                <a16:creationId xmlns:a16="http://schemas.microsoft.com/office/drawing/2014/main" id="{CB21A008-4CB4-0641-7C31-6253CF2A7A0C}"/>
              </a:ext>
            </a:extLst>
          </p:cNvPr>
          <p:cNvPicPr>
            <a:picLocks noChangeAspect="1"/>
          </p:cNvPicPr>
          <p:nvPr/>
        </p:nvPicPr>
        <p:blipFill>
          <a:blip r:embed="rId2"/>
          <a:stretch>
            <a:fillRect/>
          </a:stretch>
        </p:blipFill>
        <p:spPr>
          <a:xfrm>
            <a:off x="1115684" y="1668330"/>
            <a:ext cx="9658707" cy="2486170"/>
          </a:xfrm>
          <a:prstGeom prst="rect">
            <a:avLst/>
          </a:prstGeom>
        </p:spPr>
      </p:pic>
    </p:spTree>
    <p:extLst>
      <p:ext uri="{BB962C8B-B14F-4D97-AF65-F5344CB8AC3E}">
        <p14:creationId xmlns:p14="http://schemas.microsoft.com/office/powerpoint/2010/main" val="103037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54A8-C09D-F173-7B6B-5C0FB7A46FC0}"/>
              </a:ext>
            </a:extLst>
          </p:cNvPr>
          <p:cNvSpPr>
            <a:spLocks noGrp="1"/>
          </p:cNvSpPr>
          <p:nvPr>
            <p:ph type="title"/>
          </p:nvPr>
        </p:nvSpPr>
        <p:spPr/>
        <p:txBody>
          <a:bodyPr/>
          <a:lstStyle/>
          <a:p>
            <a:r>
              <a:rPr lang="en-GB" b="1">
                <a:solidFill>
                  <a:srgbClr val="FF0000"/>
                </a:solidFill>
                <a:ea typeface="+mj-lt"/>
                <a:cs typeface="+mj-lt"/>
              </a:rPr>
              <a:t>ANALYSIS OF LIMIT BALANCE VARIABLE</a:t>
            </a:r>
            <a:endParaRPr lang="en-US">
              <a:solidFill>
                <a:srgbClr val="FF0000"/>
              </a:solidFill>
              <a:ea typeface="Calibri Light"/>
              <a:cs typeface="Calibri Light"/>
            </a:endParaRPr>
          </a:p>
        </p:txBody>
      </p:sp>
      <p:sp>
        <p:nvSpPr>
          <p:cNvPr id="3" name="Content Placeholder 2">
            <a:extLst>
              <a:ext uri="{FF2B5EF4-FFF2-40B4-BE49-F238E27FC236}">
                <a16:creationId xmlns:a16="http://schemas.microsoft.com/office/drawing/2014/main" id="{CF1CEC36-E9F2-06DB-138E-156E05B5E337}"/>
              </a:ext>
            </a:extLst>
          </p:cNvPr>
          <p:cNvSpPr>
            <a:spLocks noGrp="1"/>
          </p:cNvSpPr>
          <p:nvPr>
            <p:ph idx="1"/>
          </p:nvPr>
        </p:nvSpPr>
        <p:spPr>
          <a:xfrm>
            <a:off x="838200" y="5520605"/>
            <a:ext cx="10515600" cy="1145188"/>
          </a:xfrm>
        </p:spPr>
        <p:txBody>
          <a:bodyPr vert="horz" lIns="91440" tIns="45720" rIns="91440" bIns="45720" rtlCol="0" anchor="t">
            <a:normAutofit/>
          </a:bodyPr>
          <a:lstStyle/>
          <a:p>
            <a:r>
              <a:rPr lang="en-GB" b="1">
                <a:ea typeface="+mn-lt"/>
                <a:cs typeface="+mn-lt"/>
              </a:rPr>
              <a:t>From the above plots analysis we can say that maximum amount of given credit in NT dollars is 50,000 followed by 30,000 and 20,000. </a:t>
            </a:r>
            <a:endParaRPr lang="en-GB"/>
          </a:p>
        </p:txBody>
      </p:sp>
      <p:pic>
        <p:nvPicPr>
          <p:cNvPr id="4" name="Picture 4" descr="Chart, histogram&#10;&#10;Description automatically generated">
            <a:extLst>
              <a:ext uri="{FF2B5EF4-FFF2-40B4-BE49-F238E27FC236}">
                <a16:creationId xmlns:a16="http://schemas.microsoft.com/office/drawing/2014/main" id="{1B86A46E-E1C6-26BE-5452-A63E0996F11F}"/>
              </a:ext>
            </a:extLst>
          </p:cNvPr>
          <p:cNvPicPr>
            <a:picLocks noChangeAspect="1"/>
          </p:cNvPicPr>
          <p:nvPr/>
        </p:nvPicPr>
        <p:blipFill>
          <a:blip r:embed="rId2"/>
          <a:stretch>
            <a:fillRect/>
          </a:stretch>
        </p:blipFill>
        <p:spPr>
          <a:xfrm>
            <a:off x="943155" y="1539840"/>
            <a:ext cx="5230482" cy="3835829"/>
          </a:xfrm>
          <a:prstGeom prst="rect">
            <a:avLst/>
          </a:prstGeom>
        </p:spPr>
      </p:pic>
      <p:pic>
        <p:nvPicPr>
          <p:cNvPr id="6" name="Picture 6" descr="Chart&#10;&#10;Description automatically generated">
            <a:extLst>
              <a:ext uri="{FF2B5EF4-FFF2-40B4-BE49-F238E27FC236}">
                <a16:creationId xmlns:a16="http://schemas.microsoft.com/office/drawing/2014/main" id="{7FBADEA1-220D-3F09-F376-786100FF5B99}"/>
              </a:ext>
            </a:extLst>
          </p:cNvPr>
          <p:cNvPicPr>
            <a:picLocks noChangeAspect="1"/>
          </p:cNvPicPr>
          <p:nvPr/>
        </p:nvPicPr>
        <p:blipFill>
          <a:blip r:embed="rId3"/>
          <a:stretch>
            <a:fillRect/>
          </a:stretch>
        </p:blipFill>
        <p:spPr>
          <a:xfrm>
            <a:off x="6162135" y="1538441"/>
            <a:ext cx="5316746" cy="3982401"/>
          </a:xfrm>
          <a:prstGeom prst="rect">
            <a:avLst/>
          </a:prstGeom>
        </p:spPr>
      </p:pic>
    </p:spTree>
    <p:extLst>
      <p:ext uri="{BB962C8B-B14F-4D97-AF65-F5344CB8AC3E}">
        <p14:creationId xmlns:p14="http://schemas.microsoft.com/office/powerpoint/2010/main" val="363865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ight, laser&#10;&#10;Description automatically generated">
            <a:extLst>
              <a:ext uri="{FF2B5EF4-FFF2-40B4-BE49-F238E27FC236}">
                <a16:creationId xmlns:a16="http://schemas.microsoft.com/office/drawing/2014/main" id="{4FBC7D87-9C4C-6A9A-7653-2AC67B585758}"/>
              </a:ext>
            </a:extLst>
          </p:cNvPr>
          <p:cNvPicPr>
            <a:picLocks noChangeAspect="1"/>
          </p:cNvPicPr>
          <p:nvPr/>
        </p:nvPicPr>
        <p:blipFill rotWithShape="1">
          <a:blip r:embed="rId2">
            <a:alphaModFix amt="60000"/>
          </a:blip>
          <a:srcRect t="14118" r="-1" b="-1"/>
          <a:stretch/>
        </p:blipFill>
        <p:spPr>
          <a:xfrm>
            <a:off x="1524" y="687"/>
            <a:ext cx="12188952" cy="6856624"/>
          </a:xfrm>
          <a:prstGeom prst="rect">
            <a:avLst/>
          </a:prstGeom>
        </p:spPr>
      </p:pic>
      <p:sp>
        <p:nvSpPr>
          <p:cNvPr id="2" name="Title 1">
            <a:extLst>
              <a:ext uri="{FF2B5EF4-FFF2-40B4-BE49-F238E27FC236}">
                <a16:creationId xmlns:a16="http://schemas.microsoft.com/office/drawing/2014/main" id="{8CBD633C-D1EA-3C68-1ED5-2045CBFD8326}"/>
              </a:ext>
            </a:extLst>
          </p:cNvPr>
          <p:cNvSpPr>
            <a:spLocks noGrp="1"/>
          </p:cNvSpPr>
          <p:nvPr>
            <p:ph type="title"/>
          </p:nvPr>
        </p:nvSpPr>
        <p:spPr>
          <a:xfrm>
            <a:off x="436181" y="93463"/>
            <a:ext cx="8590904" cy="3666755"/>
          </a:xfrm>
        </p:spPr>
        <p:txBody>
          <a:bodyPr anchor="ctr">
            <a:normAutofit/>
          </a:bodyPr>
          <a:lstStyle/>
          <a:p>
            <a:r>
              <a:rPr lang="en-GB" b="1" dirty="0">
                <a:solidFill>
                  <a:srgbClr val="FF0000"/>
                </a:solidFill>
                <a:ea typeface="+mj-lt"/>
                <a:cs typeface="+mj-lt"/>
              </a:rPr>
              <a:t>Presentation Outline</a:t>
            </a:r>
            <a:endParaRPr lang="en-US" b="1" dirty="0">
              <a:solidFill>
                <a:srgbClr val="FF0000"/>
              </a:solidFill>
              <a:ea typeface="Calibri Light"/>
              <a:cs typeface="Calibri Light"/>
            </a:endParaRPr>
          </a:p>
          <a:p>
            <a:br>
              <a:rPr lang="en-US" dirty="0"/>
            </a:br>
            <a:endParaRPr lang="en-US">
              <a:solidFill>
                <a:srgbClr val="FFFFFF"/>
              </a:solidFill>
            </a:endParaRPr>
          </a:p>
        </p:txBody>
      </p:sp>
      <p:sp>
        <p:nvSpPr>
          <p:cNvPr id="3" name="Content Placeholder 2">
            <a:extLst>
              <a:ext uri="{FF2B5EF4-FFF2-40B4-BE49-F238E27FC236}">
                <a16:creationId xmlns:a16="http://schemas.microsoft.com/office/drawing/2014/main" id="{FFB2D05E-691E-899E-A22B-1DC9AC5E6AFC}"/>
              </a:ext>
            </a:extLst>
          </p:cNvPr>
          <p:cNvSpPr>
            <a:spLocks noGrp="1"/>
          </p:cNvSpPr>
          <p:nvPr>
            <p:ph idx="1"/>
          </p:nvPr>
        </p:nvSpPr>
        <p:spPr>
          <a:xfrm>
            <a:off x="933259" y="1934236"/>
            <a:ext cx="3741452" cy="4499490"/>
          </a:xfrm>
        </p:spPr>
        <p:txBody>
          <a:bodyPr vert="horz" lIns="91440" tIns="45720" rIns="91440" bIns="45720" rtlCol="0" anchor="ctr">
            <a:normAutofit lnSpcReduction="10000"/>
          </a:bodyPr>
          <a:lstStyle/>
          <a:p>
            <a:r>
              <a:rPr lang="en-GB" sz="1800" b="1">
                <a:solidFill>
                  <a:srgbClr val="FFFFFF"/>
                </a:solidFill>
                <a:ea typeface="+mn-lt"/>
                <a:cs typeface="+mn-lt"/>
              </a:rPr>
              <a:t>Problem Statement</a:t>
            </a:r>
            <a:endParaRPr lang="en-GB" sz="1800">
              <a:solidFill>
                <a:srgbClr val="FFFFFF"/>
              </a:solidFill>
            </a:endParaRPr>
          </a:p>
          <a:p>
            <a:r>
              <a:rPr lang="en-GB" sz="1800" b="1">
                <a:solidFill>
                  <a:srgbClr val="FFFFFF"/>
                </a:solidFill>
                <a:ea typeface="+mn-lt"/>
                <a:cs typeface="+mn-lt"/>
              </a:rPr>
              <a:t>Introduction</a:t>
            </a:r>
            <a:endParaRPr lang="en-GB" sz="1800">
              <a:solidFill>
                <a:srgbClr val="FFFFFF"/>
              </a:solidFill>
            </a:endParaRPr>
          </a:p>
          <a:p>
            <a:r>
              <a:rPr lang="en-GB" sz="1800" b="1">
                <a:solidFill>
                  <a:srgbClr val="FFFFFF"/>
                </a:solidFill>
                <a:ea typeface="+mn-lt"/>
                <a:cs typeface="+mn-lt"/>
              </a:rPr>
              <a:t>Data Summary</a:t>
            </a:r>
            <a:endParaRPr lang="en-GB" sz="1800">
              <a:solidFill>
                <a:srgbClr val="FFFFFF"/>
              </a:solidFill>
            </a:endParaRPr>
          </a:p>
          <a:p>
            <a:r>
              <a:rPr lang="en-GB" sz="1800" b="1">
                <a:solidFill>
                  <a:srgbClr val="FFFFFF"/>
                </a:solidFill>
                <a:ea typeface="+mn-lt"/>
                <a:cs typeface="+mn-lt"/>
              </a:rPr>
              <a:t>Methodology</a:t>
            </a:r>
            <a:endParaRPr lang="en-GB" sz="1800">
              <a:solidFill>
                <a:srgbClr val="FFFFFF"/>
              </a:solidFill>
            </a:endParaRPr>
          </a:p>
          <a:p>
            <a:r>
              <a:rPr lang="en-GB" sz="1800" b="1">
                <a:solidFill>
                  <a:srgbClr val="FFFFFF"/>
                </a:solidFill>
                <a:ea typeface="+mn-lt"/>
                <a:cs typeface="+mn-lt"/>
              </a:rPr>
              <a:t>Exploratory Data Analysis</a:t>
            </a:r>
            <a:endParaRPr lang="en-GB" sz="1800">
              <a:solidFill>
                <a:srgbClr val="FFFFFF"/>
              </a:solidFill>
            </a:endParaRPr>
          </a:p>
          <a:p>
            <a:r>
              <a:rPr lang="en-GB" sz="1800" b="1">
                <a:solidFill>
                  <a:srgbClr val="FFFFFF"/>
                </a:solidFill>
                <a:ea typeface="+mn-lt"/>
                <a:cs typeface="+mn-lt"/>
              </a:rPr>
              <a:t>Data Processing</a:t>
            </a:r>
            <a:endParaRPr lang="en-GB" sz="1800">
              <a:solidFill>
                <a:srgbClr val="FFFFFF"/>
              </a:solidFill>
            </a:endParaRPr>
          </a:p>
          <a:p>
            <a:r>
              <a:rPr lang="en-GB" sz="1800" b="1">
                <a:solidFill>
                  <a:srgbClr val="FFFFFF"/>
                </a:solidFill>
                <a:ea typeface="+mn-lt"/>
                <a:cs typeface="+mn-lt"/>
              </a:rPr>
              <a:t>Implementing ML algorithms</a:t>
            </a:r>
            <a:endParaRPr lang="en-GB" sz="1800">
              <a:solidFill>
                <a:srgbClr val="FFFFFF"/>
              </a:solidFill>
            </a:endParaRPr>
          </a:p>
          <a:p>
            <a:r>
              <a:rPr lang="en-GB" sz="1800" b="1">
                <a:solidFill>
                  <a:srgbClr val="FFFFFF"/>
                </a:solidFill>
                <a:ea typeface="+mn-lt"/>
                <a:cs typeface="+mn-lt"/>
              </a:rPr>
              <a:t>Challenges</a:t>
            </a:r>
            <a:endParaRPr lang="en-GB" sz="1800">
              <a:solidFill>
                <a:srgbClr val="FFFFFF"/>
              </a:solidFill>
            </a:endParaRPr>
          </a:p>
          <a:p>
            <a:r>
              <a:rPr lang="en-GB" sz="1800" b="1">
                <a:solidFill>
                  <a:srgbClr val="FFFFFF"/>
                </a:solidFill>
                <a:ea typeface="+mn-lt"/>
                <a:cs typeface="+mn-lt"/>
              </a:rPr>
              <a:t>Conclusion</a:t>
            </a:r>
            <a:endParaRPr lang="en-GB" sz="1800">
              <a:solidFill>
                <a:srgbClr val="FFFFFF"/>
              </a:solidFill>
            </a:endParaRPr>
          </a:p>
          <a:p>
            <a:pPr marL="0" indent="0">
              <a:buNone/>
            </a:pPr>
            <a:br>
              <a:rPr lang="en-US" sz="1800">
                <a:solidFill>
                  <a:srgbClr val="FFFFFF"/>
                </a:solidFill>
              </a:rPr>
            </a:br>
            <a:endParaRPr lang="en-US" sz="1800">
              <a:solidFill>
                <a:srgbClr val="FFFFFF"/>
              </a:solidFill>
            </a:endParaRPr>
          </a:p>
        </p:txBody>
      </p:sp>
    </p:spTree>
    <p:extLst>
      <p:ext uri="{BB962C8B-B14F-4D97-AF65-F5344CB8AC3E}">
        <p14:creationId xmlns:p14="http://schemas.microsoft.com/office/powerpoint/2010/main" val="1997835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F7C7-B515-AA47-4E9D-77E8A55F41E6}"/>
              </a:ext>
            </a:extLst>
          </p:cNvPr>
          <p:cNvSpPr>
            <a:spLocks noGrp="1"/>
          </p:cNvSpPr>
          <p:nvPr>
            <p:ph type="title"/>
          </p:nvPr>
        </p:nvSpPr>
        <p:spPr>
          <a:xfrm>
            <a:off x="838200" y="451389"/>
            <a:ext cx="10515600" cy="1800015"/>
          </a:xfrm>
        </p:spPr>
        <p:txBody>
          <a:bodyPr>
            <a:normAutofit fontScale="90000"/>
          </a:bodyPr>
          <a:lstStyle/>
          <a:p>
            <a:r>
              <a:rPr lang="en-GB" b="1" dirty="0">
                <a:solidFill>
                  <a:srgbClr val="FF0000"/>
                </a:solidFill>
                <a:ea typeface="+mj-lt"/>
                <a:cs typeface="+mj-lt"/>
              </a:rPr>
              <a:t>SMOTE</a:t>
            </a:r>
            <a:endParaRPr lang="en-US" dirty="0">
              <a:solidFill>
                <a:srgbClr val="FF0000"/>
              </a:solidFill>
              <a:ea typeface="Calibri Light"/>
              <a:cs typeface="Calibri Light"/>
            </a:endParaRPr>
          </a:p>
          <a:p>
            <a:br>
              <a:rPr lang="en-US"/>
            </a:br>
            <a:endParaRPr lang="en-US"/>
          </a:p>
        </p:txBody>
      </p:sp>
      <p:sp>
        <p:nvSpPr>
          <p:cNvPr id="3" name="Content Placeholder 2">
            <a:extLst>
              <a:ext uri="{FF2B5EF4-FFF2-40B4-BE49-F238E27FC236}">
                <a16:creationId xmlns:a16="http://schemas.microsoft.com/office/drawing/2014/main" id="{6DCA4A98-3302-258E-4292-A11EF0A535DD}"/>
              </a:ext>
            </a:extLst>
          </p:cNvPr>
          <p:cNvSpPr>
            <a:spLocks noGrp="1"/>
          </p:cNvSpPr>
          <p:nvPr>
            <p:ph idx="1"/>
          </p:nvPr>
        </p:nvSpPr>
        <p:spPr>
          <a:xfrm>
            <a:off x="665672" y="1480569"/>
            <a:ext cx="4937187" cy="5285865"/>
          </a:xfrm>
        </p:spPr>
        <p:txBody>
          <a:bodyPr vert="horz" lIns="91440" tIns="45720" rIns="91440" bIns="45720" rtlCol="0" anchor="t">
            <a:normAutofit fontScale="92500"/>
          </a:bodyPr>
          <a:lstStyle/>
          <a:p>
            <a:r>
              <a:rPr lang="en-GB" b="1" dirty="0">
                <a:ea typeface="+mn-lt"/>
                <a:cs typeface="+mn-lt"/>
              </a:rPr>
              <a:t>SMOTE (Synthetic Minority Oversampling Technique)- Oversampling is one of the most commonly used oversampling methods to solve the imbalance problem. It aims to balance class distribution by randomly increasing minority class examples by replicating them. </a:t>
            </a:r>
            <a:endParaRPr lang="en-GB" dirty="0">
              <a:ea typeface="Calibri" panose="020F0502020204030204"/>
              <a:cs typeface="Calibri" panose="020F0502020204030204"/>
            </a:endParaRPr>
          </a:p>
          <a:p>
            <a:r>
              <a:rPr lang="en-GB" b="1" dirty="0">
                <a:ea typeface="+mn-lt"/>
                <a:cs typeface="+mn-lt"/>
              </a:rPr>
              <a:t>After performing SMOTE operation we get this balance dataset </a:t>
            </a:r>
            <a:br>
              <a:rPr lang="en-US" dirty="0"/>
            </a:br>
            <a:endParaRPr lang="en-US">
              <a:ea typeface="Calibri"/>
              <a:cs typeface="Calibri"/>
            </a:endParaRPr>
          </a:p>
        </p:txBody>
      </p:sp>
      <p:pic>
        <p:nvPicPr>
          <p:cNvPr id="4" name="Picture 4" descr="A picture containing logo&#10;&#10;Description automatically generated">
            <a:extLst>
              <a:ext uri="{FF2B5EF4-FFF2-40B4-BE49-F238E27FC236}">
                <a16:creationId xmlns:a16="http://schemas.microsoft.com/office/drawing/2014/main" id="{F521F515-5AFC-56EA-9C8C-D9A1A3DFA729}"/>
              </a:ext>
            </a:extLst>
          </p:cNvPr>
          <p:cNvPicPr>
            <a:picLocks noChangeAspect="1"/>
          </p:cNvPicPr>
          <p:nvPr/>
        </p:nvPicPr>
        <p:blipFill>
          <a:blip r:embed="rId2"/>
          <a:stretch>
            <a:fillRect/>
          </a:stretch>
        </p:blipFill>
        <p:spPr>
          <a:xfrm>
            <a:off x="5759571" y="1479876"/>
            <a:ext cx="5618670" cy="4832777"/>
          </a:xfrm>
          <a:prstGeom prst="rect">
            <a:avLst/>
          </a:prstGeom>
        </p:spPr>
      </p:pic>
    </p:spTree>
    <p:extLst>
      <p:ext uri="{BB962C8B-B14F-4D97-AF65-F5344CB8AC3E}">
        <p14:creationId xmlns:p14="http://schemas.microsoft.com/office/powerpoint/2010/main" val="176489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4910-31FB-2B9B-507C-AE37EE015C79}"/>
              </a:ext>
            </a:extLst>
          </p:cNvPr>
          <p:cNvSpPr>
            <a:spLocks noGrp="1"/>
          </p:cNvSpPr>
          <p:nvPr>
            <p:ph type="title"/>
          </p:nvPr>
        </p:nvSpPr>
        <p:spPr>
          <a:xfrm>
            <a:off x="838200" y="365125"/>
            <a:ext cx="10515600" cy="1699374"/>
          </a:xfrm>
        </p:spPr>
        <p:txBody>
          <a:bodyPr>
            <a:normAutofit fontScale="90000"/>
          </a:bodyPr>
          <a:lstStyle/>
          <a:p>
            <a:r>
              <a:rPr lang="en-GB" b="1" dirty="0">
                <a:solidFill>
                  <a:srgbClr val="FF0000"/>
                </a:solidFill>
                <a:ea typeface="+mj-lt"/>
                <a:cs typeface="+mj-lt"/>
              </a:rPr>
              <a:t>ONE HOT ENCODING</a:t>
            </a:r>
            <a:endParaRPr lang="en-US" dirty="0">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AE8E2AE2-959A-F3A8-66BE-02C51F0FB1B3}"/>
              </a:ext>
            </a:extLst>
          </p:cNvPr>
          <p:cNvSpPr>
            <a:spLocks noGrp="1"/>
          </p:cNvSpPr>
          <p:nvPr>
            <p:ph idx="1"/>
          </p:nvPr>
        </p:nvSpPr>
        <p:spPr>
          <a:xfrm>
            <a:off x="838200" y="1221777"/>
            <a:ext cx="10515600" cy="5487147"/>
          </a:xfrm>
        </p:spPr>
        <p:txBody>
          <a:bodyPr vert="horz" lIns="91440" tIns="45720" rIns="91440" bIns="45720" rtlCol="0" anchor="t">
            <a:normAutofit fontScale="92500" lnSpcReduction="10000"/>
          </a:bodyPr>
          <a:lstStyle/>
          <a:p>
            <a:r>
              <a:rPr lang="en-GB" sz="1800" b="1" dirty="0">
                <a:ea typeface="+mn-lt"/>
                <a:cs typeface="+mn-lt"/>
              </a:rPr>
              <a:t>One hot encoding is a process by which categorical variables are converted into a form that could be provided to ML algorithms to do a better job in prediction.</a:t>
            </a:r>
            <a:endParaRPr lang="en-GB" sz="1800" dirty="0">
              <a:cs typeface="Calibri" panose="020F0502020204030204"/>
            </a:endParaRPr>
          </a:p>
          <a:p>
            <a:r>
              <a:rPr lang="en-GB" sz="1800" b="1" dirty="0">
                <a:ea typeface="+mn-lt"/>
                <a:cs typeface="+mn-lt"/>
              </a:rPr>
              <a:t>Here we perform one hot encoding on 'EDUCATION','MARRIAGE','PAY_SEPT',</a:t>
            </a:r>
            <a:endParaRPr lang="en-GB" sz="1800">
              <a:cs typeface="Calibri"/>
            </a:endParaRPr>
          </a:p>
          <a:p>
            <a:r>
              <a:rPr lang="en-GB" sz="1800" b="1" dirty="0">
                <a:ea typeface="+mn-lt"/>
                <a:cs typeface="+mn-lt"/>
              </a:rPr>
              <a:t>'PAY_AUG', 'PAY_JUL', 'PAY_JUN', 'PAY_MAY', 'PAY_APR‘.</a:t>
            </a:r>
            <a:endParaRPr lang="en-GB" sz="1800">
              <a:cs typeface="Calibri"/>
            </a:endParaRPr>
          </a:p>
          <a:p>
            <a:r>
              <a:rPr lang="en-GB" sz="1800" b="1" dirty="0">
                <a:ea typeface="+mn-lt"/>
                <a:cs typeface="+mn-lt"/>
              </a:rPr>
              <a:t>and label encoding for ‘SEX’</a:t>
            </a:r>
            <a:endParaRPr lang="en-GB" sz="1800">
              <a:cs typeface="Calibri"/>
            </a:endParaRPr>
          </a:p>
          <a:p>
            <a:r>
              <a:rPr lang="en-GB" sz="1800" b="1" dirty="0">
                <a:ea typeface="+mn-lt"/>
                <a:cs typeface="+mn-lt"/>
              </a:rPr>
              <a:t>After this we get these features in our dataset:</a:t>
            </a:r>
            <a:endParaRPr lang="en-GB" sz="1800">
              <a:cs typeface="Calibri"/>
            </a:endParaRPr>
          </a:p>
          <a:p>
            <a:pPr marL="0" indent="0">
              <a:buNone/>
            </a:pPr>
            <a:r>
              <a:rPr lang="en-GB" sz="1800" dirty="0">
                <a:ea typeface="+mn-lt"/>
                <a:cs typeface="+mn-lt"/>
              </a:rPr>
              <a:t>         (['LIMIT_BAL', 'SEX', 'AGE', 'BILL_AMT_SEPT', 'BILL_AMT_AUG','BILL_AMT_JUL', 'BILL_AMT_JUN', 'BILL_AMT_MAY', 'BILL_AMT_APR','PAY_AMT_SEPT', 'PAY_AMT_AUG', 'PAY_AMT_JUL', 'PAY_AMT_JUN','PAY_AMT_MAY', 'PAY_AMT_APR', 'default_payment_next_month','</a:t>
            </a:r>
            <a:r>
              <a:rPr lang="en-GB" sz="1800" dirty="0" err="1">
                <a:ea typeface="+mn-lt"/>
                <a:cs typeface="+mn-lt"/>
              </a:rPr>
              <a:t>total_Payement_Value</a:t>
            </a:r>
            <a:r>
              <a:rPr lang="en-GB" sz="1800" dirty="0">
                <a:ea typeface="+mn-lt"/>
                <a:cs typeface="+mn-lt"/>
              </a:rPr>
              <a:t>', 'Dues', '</a:t>
            </a:r>
            <a:r>
              <a:rPr lang="en-GB" sz="1800" dirty="0" err="1">
                <a:ea typeface="+mn-lt"/>
                <a:cs typeface="+mn-lt"/>
              </a:rPr>
              <a:t>EDUCATION_graduate</a:t>
            </a:r>
            <a:r>
              <a:rPr lang="en-GB" sz="1800" dirty="0">
                <a:ea typeface="+mn-lt"/>
                <a:cs typeface="+mn-lt"/>
              </a:rPr>
              <a:t> school','</a:t>
            </a:r>
            <a:r>
              <a:rPr lang="en-GB" sz="1800" dirty="0" err="1">
                <a:ea typeface="+mn-lt"/>
                <a:cs typeface="+mn-lt"/>
              </a:rPr>
              <a:t>EDUCATION_high</a:t>
            </a:r>
            <a:r>
              <a:rPr lang="en-GB" sz="1800" dirty="0">
                <a:ea typeface="+mn-lt"/>
                <a:cs typeface="+mn-lt"/>
              </a:rPr>
              <a:t> school', '</a:t>
            </a:r>
            <a:r>
              <a:rPr lang="en-GB" sz="1800" dirty="0" err="1">
                <a:ea typeface="+mn-lt"/>
                <a:cs typeface="+mn-lt"/>
              </a:rPr>
              <a:t>EDUCATION_others</a:t>
            </a:r>
            <a:r>
              <a:rPr lang="en-GB" sz="1800" dirty="0">
                <a:ea typeface="+mn-lt"/>
                <a:cs typeface="+mn-lt"/>
              </a:rPr>
              <a:t>', 'EDUCATION_university','</a:t>
            </a:r>
            <a:r>
              <a:rPr lang="en-GB" sz="1800" dirty="0" err="1">
                <a:ea typeface="+mn-lt"/>
                <a:cs typeface="+mn-lt"/>
              </a:rPr>
              <a:t>MARRIAGE_married</a:t>
            </a:r>
            <a:r>
              <a:rPr lang="en-GB" sz="1800" dirty="0">
                <a:ea typeface="+mn-lt"/>
                <a:cs typeface="+mn-lt"/>
              </a:rPr>
              <a:t>', '</a:t>
            </a:r>
            <a:r>
              <a:rPr lang="en-GB" sz="1800" dirty="0" err="1">
                <a:ea typeface="+mn-lt"/>
                <a:cs typeface="+mn-lt"/>
              </a:rPr>
              <a:t>MARRIAGE_others</a:t>
            </a:r>
            <a:r>
              <a:rPr lang="en-GB" sz="1800" dirty="0">
                <a:ea typeface="+mn-lt"/>
                <a:cs typeface="+mn-lt"/>
              </a:rPr>
              <a:t>', '</a:t>
            </a:r>
            <a:r>
              <a:rPr lang="en-GB" sz="1800" dirty="0" err="1">
                <a:ea typeface="+mn-lt"/>
                <a:cs typeface="+mn-lt"/>
              </a:rPr>
              <a:t>MARRIAGE_single</a:t>
            </a:r>
            <a:r>
              <a:rPr lang="en-GB" sz="1800" dirty="0">
                <a:ea typeface="+mn-lt"/>
                <a:cs typeface="+mn-lt"/>
              </a:rPr>
              <a:t>', 'PAY_SEPT_-1','PAY_SEPT_0', 'PAY_SEPT_1', 'PAY_SEPT_2', 'PAY_SEPT_3', 'PAY_SEPT_4','PAY_SEPT_5', 'PAY_SEPT_6', 'PAY_SEPT_7', 'PAY_SEPT_8', 'PAY_AUG_-1','PAY_AUG_0', 'PAY_AUG_1', 'PAY_AUG_2', 'PAY_AUG_3', 'PAY_AUG_4','PAY_AUG_5', 'PAY_AUG_6', 'PAY_AUG_7', 'PAY_AUG_8', 'PAY_JUL_-1','PAY_JUL_0', 'PAY_JUL_1', 'PAY_JUL_2', 'PAY_JUL_3', 'PAY_JUL_4','PAY_JUL_5', 'PAY_JUL_6', 'PAY_JUL_7', 'PAY_JUL_8', 'PAY_JUN_-1','PAY_JUN_0', 'PAY_JUN_1', 'PAY_JUN_2', 'PAY_JUN_3', 'PAY_JUN_4','PAY_JUN_5', 'PAY_JUN_6', 'PAY_JUN_7', 'PAY_JUN_8', 'PAY_MAY_-1', 'PAY_MAY_0', 'PAY_MAY_1', 'PAY_MAY_2', 'PAY_MAY_3', 'PAY_MAY_4','PAY_MAY_5', 'PAY_MAY_6', 'PAY_MAY_7', 'PAY_MAY_8', 'PAY_APR_-1','PAY_APR_0', 'PAY_APR_1', 'PAY_APR_2', 'PAY_APR_3', 'PAY_APR_4','PAY_APR_5', 'PAY_APR_6', 'PAY_APR_7', 'PAY_APR_8']</a:t>
            </a:r>
            <a:endParaRPr lang="en-GB" sz="1800">
              <a:ea typeface="Calibri"/>
              <a:cs typeface="Calibri"/>
            </a:endParaRPr>
          </a:p>
          <a:p>
            <a:pPr marL="0" indent="0">
              <a:buNone/>
            </a:pPr>
            <a:br>
              <a:rPr lang="en-US" dirty="0"/>
            </a:br>
            <a:endParaRPr lang="en-US" sz="1800">
              <a:ea typeface="Calibri"/>
              <a:cs typeface="Calibri" panose="020F0502020204030204"/>
            </a:endParaRPr>
          </a:p>
        </p:txBody>
      </p:sp>
    </p:spTree>
    <p:extLst>
      <p:ext uri="{BB962C8B-B14F-4D97-AF65-F5344CB8AC3E}">
        <p14:creationId xmlns:p14="http://schemas.microsoft.com/office/powerpoint/2010/main" val="157450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53">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5" descr="Background pattern&#10;&#10;Description automatically generated">
            <a:extLst>
              <a:ext uri="{FF2B5EF4-FFF2-40B4-BE49-F238E27FC236}">
                <a16:creationId xmlns:a16="http://schemas.microsoft.com/office/drawing/2014/main" id="{0B8EF1E6-1A7E-06EF-3796-7A681556B22A}"/>
              </a:ext>
            </a:extLst>
          </p:cNvPr>
          <p:cNvPicPr>
            <a:picLocks noChangeAspect="1"/>
          </p:cNvPicPr>
          <p:nvPr/>
        </p:nvPicPr>
        <p:blipFill rotWithShape="1">
          <a:blip r:embed="rId2">
            <a:alphaModFix amt="60000"/>
          </a:blip>
          <a:srcRect t="9126" b="6605"/>
          <a:stretch/>
        </p:blipFill>
        <p:spPr>
          <a:xfrm>
            <a:off x="-1" y="10"/>
            <a:ext cx="12192001" cy="6857990"/>
          </a:xfrm>
          <a:prstGeom prst="rect">
            <a:avLst/>
          </a:prstGeom>
        </p:spPr>
      </p:pic>
      <p:sp>
        <p:nvSpPr>
          <p:cNvPr id="2" name="Title 1">
            <a:extLst>
              <a:ext uri="{FF2B5EF4-FFF2-40B4-BE49-F238E27FC236}">
                <a16:creationId xmlns:a16="http://schemas.microsoft.com/office/drawing/2014/main" id="{4A171EC9-8989-1143-AC25-7F452D09F070}"/>
              </a:ext>
            </a:extLst>
          </p:cNvPr>
          <p:cNvSpPr>
            <a:spLocks noGrp="1"/>
          </p:cNvSpPr>
          <p:nvPr>
            <p:ph type="title"/>
          </p:nvPr>
        </p:nvSpPr>
        <p:spPr>
          <a:xfrm>
            <a:off x="1198181" y="728906"/>
            <a:ext cx="9806848" cy="6140206"/>
          </a:xfrm>
        </p:spPr>
        <p:txBody>
          <a:bodyPr vert="horz" lIns="91440" tIns="45720" rIns="91440" bIns="45720" rtlCol="0">
            <a:normAutofit/>
          </a:bodyPr>
          <a:lstStyle/>
          <a:p>
            <a:r>
              <a:rPr lang="en-US" sz="6000" b="1" kern="1200" dirty="0">
                <a:solidFill>
                  <a:srgbClr val="FF0000"/>
                </a:solidFill>
                <a:latin typeface="+mj-lt"/>
                <a:ea typeface="+mj-ea"/>
                <a:cs typeface="+mj-cs"/>
              </a:rPr>
              <a:t>Machine Learning Model – </a:t>
            </a:r>
            <a:br>
              <a:rPr lang="en-US" sz="6000" b="1" kern="1200" dirty="0">
                <a:solidFill>
                  <a:srgbClr val="FF0000"/>
                </a:solidFill>
              </a:rPr>
            </a:br>
            <a:r>
              <a:rPr lang="en-US" sz="6000" b="1" kern="1200" dirty="0">
                <a:solidFill>
                  <a:srgbClr val="FF0000"/>
                </a:solidFill>
                <a:latin typeface="+mj-lt"/>
                <a:ea typeface="+mj-ea"/>
                <a:cs typeface="+mj-cs"/>
              </a:rPr>
              <a:t>Classification</a:t>
            </a:r>
            <a:endParaRPr lang="en-US" sz="6000" kern="1200">
              <a:solidFill>
                <a:srgbClr val="FF0000"/>
              </a:solidFill>
              <a:latin typeface="+mj-lt"/>
              <a:cs typeface="Calibri Light"/>
            </a:endParaRPr>
          </a:p>
          <a:p>
            <a:endParaRPr lang="en-US" sz="6000" b="1" kern="1200" dirty="0">
              <a:solidFill>
                <a:srgbClr val="FF0000"/>
              </a:solidFill>
              <a:latin typeface="+mj-lt"/>
              <a:cs typeface="Calibri Light"/>
            </a:endParaRPr>
          </a:p>
        </p:txBody>
      </p:sp>
      <p:sp>
        <p:nvSpPr>
          <p:cNvPr id="66" name="Content Placeholder 48">
            <a:extLst>
              <a:ext uri="{FF2B5EF4-FFF2-40B4-BE49-F238E27FC236}">
                <a16:creationId xmlns:a16="http://schemas.microsoft.com/office/drawing/2014/main" id="{4D63750B-43FA-9D2A-D217-1283CA3219E2}"/>
              </a:ext>
            </a:extLst>
          </p:cNvPr>
          <p:cNvSpPr>
            <a:spLocks noGrp="1"/>
          </p:cNvSpPr>
          <p:nvPr>
            <p:ph idx="1"/>
          </p:nvPr>
        </p:nvSpPr>
        <p:spPr>
          <a:xfrm>
            <a:off x="1198181" y="2957665"/>
            <a:ext cx="9792471" cy="3171423"/>
          </a:xfrm>
        </p:spPr>
        <p:txBody>
          <a:bodyPr>
            <a:normAutofit/>
          </a:bodyPr>
          <a:lstStyle/>
          <a:p>
            <a:endParaRPr lang="en-US" sz="2000">
              <a:solidFill>
                <a:srgbClr val="FFFFFF"/>
              </a:solidFill>
            </a:endParaRPr>
          </a:p>
        </p:txBody>
      </p:sp>
      <p:sp>
        <p:nvSpPr>
          <p:cNvPr id="4" name="TextBox 3">
            <a:extLst>
              <a:ext uri="{FF2B5EF4-FFF2-40B4-BE49-F238E27FC236}">
                <a16:creationId xmlns:a16="http://schemas.microsoft.com/office/drawing/2014/main" id="{491E8E29-9113-216A-C221-6D248BB28351}"/>
              </a:ext>
            </a:extLst>
          </p:cNvPr>
          <p:cNvSpPr txBox="1"/>
          <p:nvPr/>
        </p:nvSpPr>
        <p:spPr>
          <a:xfrm>
            <a:off x="1115683" y="2237118"/>
            <a:ext cx="99031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800" b="1" dirty="0">
              <a:solidFill>
                <a:srgbClr val="004B53"/>
              </a:solidFill>
              <a:latin typeface="Arial"/>
              <a:cs typeface="Arial"/>
            </a:endParaRPr>
          </a:p>
        </p:txBody>
      </p:sp>
    </p:spTree>
    <p:extLst>
      <p:ext uri="{BB962C8B-B14F-4D97-AF65-F5344CB8AC3E}">
        <p14:creationId xmlns:p14="http://schemas.microsoft.com/office/powerpoint/2010/main" val="205701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0FFB8-C296-EBDF-13C4-18E85F57CE7D}"/>
              </a:ext>
            </a:extLst>
          </p:cNvPr>
          <p:cNvSpPr>
            <a:spLocks noGrp="1"/>
          </p:cNvSpPr>
          <p:nvPr>
            <p:ph type="title"/>
          </p:nvPr>
        </p:nvSpPr>
        <p:spPr>
          <a:xfrm>
            <a:off x="838200" y="585216"/>
            <a:ext cx="10515600" cy="1325563"/>
          </a:xfrm>
        </p:spPr>
        <p:txBody>
          <a:bodyPr>
            <a:normAutofit fontScale="90000"/>
          </a:bodyPr>
          <a:lstStyle/>
          <a:p>
            <a:r>
              <a:rPr lang="en-GB" b="1" dirty="0">
                <a:solidFill>
                  <a:srgbClr val="FF0000"/>
                </a:solidFill>
                <a:ea typeface="+mj-lt"/>
                <a:cs typeface="+mj-lt"/>
              </a:rPr>
              <a:t>MODEL BUILDING</a:t>
            </a:r>
            <a:endParaRPr lang="en-US">
              <a:solidFill>
                <a:srgbClr val="FF0000"/>
              </a:solidFill>
              <a:cs typeface="Calibri Light"/>
            </a:endParaRPr>
          </a:p>
          <a:p>
            <a:br>
              <a:rPr lang="en-US" sz="2800" dirty="0"/>
            </a:br>
            <a:endParaRPr lang="en-US" sz="2800">
              <a:solidFill>
                <a:schemeClr val="bg1"/>
              </a:solidFill>
            </a:endParaRPr>
          </a:p>
        </p:txBody>
      </p:sp>
      <p:pic>
        <p:nvPicPr>
          <p:cNvPr id="4" name="Picture 4">
            <a:extLst>
              <a:ext uri="{FF2B5EF4-FFF2-40B4-BE49-F238E27FC236}">
                <a16:creationId xmlns:a16="http://schemas.microsoft.com/office/drawing/2014/main" id="{706D52A8-393B-8636-9D81-EED5836F38C3}"/>
              </a:ext>
            </a:extLst>
          </p:cNvPr>
          <p:cNvPicPr>
            <a:picLocks noChangeAspect="1"/>
          </p:cNvPicPr>
          <p:nvPr/>
        </p:nvPicPr>
        <p:blipFill rotWithShape="1">
          <a:blip r:embed="rId2"/>
          <a:srcRect l="20956" r="22544" b="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38B518DF-36BC-FC2D-2FF1-33B0442E9D0D}"/>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GB" sz="2200" b="1">
                <a:ea typeface="+mn-lt"/>
                <a:cs typeface="+mn-lt"/>
              </a:rPr>
              <a:t>LOGISTIC REGRESSION </a:t>
            </a:r>
            <a:br>
              <a:rPr lang="en-US" sz="2200"/>
            </a:br>
            <a:endParaRPr lang="en-US" sz="2200">
              <a:cs typeface="Calibri" panose="020F0502020204030204"/>
            </a:endParaRPr>
          </a:p>
          <a:p>
            <a:r>
              <a:rPr lang="en-GB" sz="2200" b="1">
                <a:ea typeface="+mn-lt"/>
                <a:cs typeface="+mn-lt"/>
              </a:rPr>
              <a:t>RANDOM FOREST </a:t>
            </a:r>
            <a:br>
              <a:rPr lang="en-US" sz="2200"/>
            </a:br>
            <a:endParaRPr lang="en-US" sz="2200">
              <a:cs typeface="Calibri" panose="020F0502020204030204"/>
            </a:endParaRPr>
          </a:p>
          <a:p>
            <a:r>
              <a:rPr lang="en-GB" sz="2200" b="1">
                <a:ea typeface="+mn-lt"/>
                <a:cs typeface="+mn-lt"/>
              </a:rPr>
              <a:t>SVC</a:t>
            </a:r>
            <a:endParaRPr lang="en-GB" sz="2200"/>
          </a:p>
          <a:p>
            <a:endParaRPr lang="en-GB" sz="2200" b="1">
              <a:ea typeface="+mn-lt"/>
              <a:cs typeface="+mn-lt"/>
            </a:endParaRPr>
          </a:p>
          <a:p>
            <a:r>
              <a:rPr lang="en-GB" sz="2200" b="1">
                <a:ea typeface="+mn-lt"/>
                <a:cs typeface="+mn-lt"/>
              </a:rPr>
              <a:t>XGBOOST </a:t>
            </a:r>
            <a:endParaRPr lang="en-GB" sz="2200"/>
          </a:p>
          <a:p>
            <a:endParaRPr lang="en-GB" sz="2200" b="1">
              <a:cs typeface="Calibri"/>
            </a:endParaRPr>
          </a:p>
        </p:txBody>
      </p:sp>
    </p:spTree>
    <p:extLst>
      <p:ext uri="{BB962C8B-B14F-4D97-AF65-F5344CB8AC3E}">
        <p14:creationId xmlns:p14="http://schemas.microsoft.com/office/powerpoint/2010/main" val="1517262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455-C0D5-2269-1DAA-FBE655FF5111}"/>
              </a:ext>
            </a:extLst>
          </p:cNvPr>
          <p:cNvSpPr>
            <a:spLocks noGrp="1"/>
          </p:cNvSpPr>
          <p:nvPr>
            <p:ph type="title"/>
          </p:nvPr>
        </p:nvSpPr>
        <p:spPr>
          <a:xfrm>
            <a:off x="838200" y="365125"/>
            <a:ext cx="10515600" cy="2539118"/>
          </a:xfrm>
        </p:spPr>
        <p:txBody>
          <a:bodyPr>
            <a:normAutofit/>
          </a:bodyPr>
          <a:lstStyle/>
          <a:p>
            <a:r>
              <a:rPr lang="en-GB" b="1" dirty="0">
                <a:solidFill>
                  <a:srgbClr val="FF0000"/>
                </a:solidFill>
                <a:ea typeface="+mj-lt"/>
                <a:cs typeface="+mj-lt"/>
              </a:rPr>
              <a:t>LOGISTIC REGRESSION</a:t>
            </a:r>
            <a:endParaRPr lang="en-GB" b="1" dirty="0">
              <a:ea typeface="+mj-lt"/>
              <a:cs typeface="+mj-lt"/>
            </a:endParaRPr>
          </a:p>
          <a:p>
            <a:br>
              <a:rPr lang="en-US" dirty="0"/>
            </a:br>
            <a:endParaRPr lang="en-US" dirty="0"/>
          </a:p>
        </p:txBody>
      </p:sp>
      <p:sp>
        <p:nvSpPr>
          <p:cNvPr id="3" name="Content Placeholder 2">
            <a:extLst>
              <a:ext uri="{FF2B5EF4-FFF2-40B4-BE49-F238E27FC236}">
                <a16:creationId xmlns:a16="http://schemas.microsoft.com/office/drawing/2014/main" id="{EECE35AB-7EF2-73E6-3E9B-3A4F2DA6ED3B}"/>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GB" b="1" dirty="0">
                <a:ea typeface="+mn-lt"/>
                <a:cs typeface="+mn-lt"/>
              </a:rPr>
              <a:t> </a:t>
            </a:r>
            <a:r>
              <a:rPr lang="en-GB" b="1" dirty="0">
                <a:solidFill>
                  <a:srgbClr val="FF0000"/>
                </a:solidFill>
                <a:ea typeface="+mn-lt"/>
                <a:cs typeface="+mn-lt"/>
              </a:rPr>
              <a:t> </a:t>
            </a:r>
            <a:r>
              <a:rPr lang="en-GB" b="1" dirty="0" err="1">
                <a:solidFill>
                  <a:srgbClr val="FF0000"/>
                </a:solidFill>
                <a:ea typeface="+mn-lt"/>
                <a:cs typeface="+mn-lt"/>
              </a:rPr>
              <a:t>Parameeter</a:t>
            </a:r>
            <a:r>
              <a:rPr lang="en-GB" b="1" dirty="0">
                <a:solidFill>
                  <a:srgbClr val="FF0000"/>
                </a:solidFill>
                <a:ea typeface="+mn-lt"/>
                <a:cs typeface="+mn-lt"/>
              </a:rPr>
              <a:t> </a:t>
            </a:r>
            <a:r>
              <a:rPr lang="en-GB" b="1" dirty="0">
                <a:ea typeface="+mn-lt"/>
                <a:cs typeface="+mn-lt"/>
              </a:rPr>
              <a:t>- </a:t>
            </a:r>
            <a:r>
              <a:rPr lang="en-GB" dirty="0">
                <a:ea typeface="+mn-lt"/>
                <a:cs typeface="+mn-lt"/>
              </a:rPr>
              <a:t>{'C': 10, 'penalty': 'l2'}</a:t>
            </a:r>
          </a:p>
          <a:p>
            <a:pPr marL="0" indent="0">
              <a:buNone/>
            </a:pPr>
            <a:endParaRPr lang="en-GB" dirty="0">
              <a:ea typeface="+mn-lt"/>
              <a:cs typeface="+mn-lt"/>
            </a:endParaRPr>
          </a:p>
          <a:p>
            <a:pPr marL="0" indent="0">
              <a:buNone/>
            </a:pPr>
            <a:r>
              <a:rPr lang="en-GB" b="1" dirty="0">
                <a:ea typeface="+mn-lt"/>
                <a:cs typeface="+mn-lt"/>
              </a:rPr>
              <a:t>From this regression model we get the results as below:</a:t>
            </a:r>
            <a:endParaRPr lang="en-GB" dirty="0">
              <a:cs typeface="Calibri" panose="020F0502020204030204"/>
            </a:endParaRPr>
          </a:p>
          <a:p>
            <a:r>
              <a:rPr lang="en-US" dirty="0">
                <a:ea typeface="+mn-lt"/>
                <a:cs typeface="+mn-lt"/>
              </a:rPr>
              <a:t>* The accuracy on test data is  0.7483301990791777</a:t>
            </a:r>
            <a:endParaRPr lang="en-US" dirty="0">
              <a:cs typeface="Calibri" panose="020F0502020204030204"/>
            </a:endParaRPr>
          </a:p>
          <a:p>
            <a:r>
              <a:rPr lang="en-US" dirty="0">
                <a:ea typeface="+mn-lt"/>
                <a:cs typeface="+mn-lt"/>
              </a:rPr>
              <a:t>* The </a:t>
            </a:r>
            <a:r>
              <a:rPr lang="en-US" dirty="0" err="1">
                <a:ea typeface="+mn-lt"/>
                <a:cs typeface="+mn-lt"/>
              </a:rPr>
              <a:t>precisiokmn</a:t>
            </a:r>
            <a:r>
              <a:rPr lang="en-US" dirty="0">
                <a:ea typeface="+mn-lt"/>
                <a:cs typeface="+mn-lt"/>
              </a:rPr>
              <a:t> on test data is  0.6782101167315175</a:t>
            </a:r>
            <a:endParaRPr lang="en-US" dirty="0"/>
          </a:p>
          <a:p>
            <a:r>
              <a:rPr lang="en-US" dirty="0">
                <a:ea typeface="+mn-lt"/>
                <a:cs typeface="+mn-lt"/>
              </a:rPr>
              <a:t>* The recall on test data is  0.7888067581837381</a:t>
            </a:r>
            <a:endParaRPr lang="en-US" dirty="0"/>
          </a:p>
          <a:p>
            <a:r>
              <a:rPr lang="en-US" dirty="0">
                <a:ea typeface="+mn-lt"/>
                <a:cs typeface="+mn-lt"/>
              </a:rPr>
              <a:t>* The f1 on test data is  0.7293395634284121</a:t>
            </a:r>
            <a:endParaRPr lang="en-US" dirty="0"/>
          </a:p>
          <a:p>
            <a:r>
              <a:rPr lang="en-US" dirty="0">
                <a:ea typeface="+mn-lt"/>
                <a:cs typeface="+mn-lt"/>
              </a:rPr>
              <a:t>* The </a:t>
            </a:r>
            <a:r>
              <a:rPr lang="en-US" dirty="0" err="1">
                <a:ea typeface="+mn-lt"/>
                <a:cs typeface="+mn-lt"/>
              </a:rPr>
              <a:t>roc_score</a:t>
            </a:r>
            <a:r>
              <a:rPr lang="en-US" dirty="0">
                <a:ea typeface="+mn-lt"/>
                <a:cs typeface="+mn-lt"/>
              </a:rPr>
              <a:t> on test data is  0.7533092025677562</a:t>
            </a:r>
            <a:br>
              <a:rPr lang="en-US" dirty="0"/>
            </a:br>
            <a:endParaRPr lang="en-US">
              <a:cs typeface="Calibri" panose="020F0502020204030204"/>
            </a:endParaRPr>
          </a:p>
          <a:p>
            <a:r>
              <a:rPr lang="en-US" dirty="0">
                <a:ea typeface="+mn-lt"/>
                <a:cs typeface="+mn-lt"/>
              </a:rPr>
              <a:t>We have implemented logistic regression and we getting f1-sore </a:t>
            </a:r>
            <a:r>
              <a:rPr lang="en-US" dirty="0" err="1">
                <a:ea typeface="+mn-lt"/>
                <a:cs typeface="+mn-lt"/>
              </a:rPr>
              <a:t>approx</a:t>
            </a:r>
            <a:r>
              <a:rPr lang="en-US" dirty="0">
                <a:ea typeface="+mn-lt"/>
                <a:cs typeface="+mn-lt"/>
              </a:rPr>
              <a:t> 72%. As we have imbalanced dataset, F1- score is better parameter. Let's go ahead with other models and see if they can yield better result.</a:t>
            </a:r>
            <a:endParaRPr lang="en-US" dirty="0"/>
          </a:p>
          <a:p>
            <a:endParaRPr lang="en-US" dirty="0"/>
          </a:p>
        </p:txBody>
      </p:sp>
    </p:spTree>
    <p:extLst>
      <p:ext uri="{BB962C8B-B14F-4D97-AF65-F5344CB8AC3E}">
        <p14:creationId xmlns:p14="http://schemas.microsoft.com/office/powerpoint/2010/main" val="169434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72F4-E304-45AE-EF57-8E5DF1EA9E4B}"/>
              </a:ext>
            </a:extLst>
          </p:cNvPr>
          <p:cNvSpPr>
            <a:spLocks noGrp="1"/>
          </p:cNvSpPr>
          <p:nvPr>
            <p:ph type="title"/>
          </p:nvPr>
        </p:nvSpPr>
        <p:spPr>
          <a:xfrm>
            <a:off x="648929" y="629266"/>
            <a:ext cx="3505495" cy="1622321"/>
          </a:xfrm>
        </p:spPr>
        <p:txBody>
          <a:bodyPr>
            <a:normAutofit fontScale="90000"/>
          </a:bodyPr>
          <a:lstStyle/>
          <a:p>
            <a:r>
              <a:rPr lang="en-GB" b="1" dirty="0">
                <a:solidFill>
                  <a:srgbClr val="FF0000"/>
                </a:solidFill>
                <a:ea typeface="+mj-lt"/>
                <a:cs typeface="+mj-lt"/>
              </a:rPr>
              <a:t>FEATURE IMPORTANCES</a:t>
            </a:r>
            <a:endParaRPr lang="en-US">
              <a:solidFill>
                <a:srgbClr val="FF0000"/>
              </a:solidFill>
              <a:cs typeface="Calibri Light"/>
            </a:endParaRPr>
          </a:p>
          <a:p>
            <a:br>
              <a:rPr lang="en-US" sz="2400" dirty="0"/>
            </a:br>
            <a:endParaRPr lang="en-US" sz="2400"/>
          </a:p>
        </p:txBody>
      </p:sp>
      <p:sp>
        <p:nvSpPr>
          <p:cNvPr id="9" name="Content Placeholder 8">
            <a:extLst>
              <a:ext uri="{FF2B5EF4-FFF2-40B4-BE49-F238E27FC236}">
                <a16:creationId xmlns:a16="http://schemas.microsoft.com/office/drawing/2014/main" id="{0C7019F3-78CA-D1C9-F351-DE7805C4FE79}"/>
              </a:ext>
            </a:extLst>
          </p:cNvPr>
          <p:cNvSpPr>
            <a:spLocks noGrp="1"/>
          </p:cNvSpPr>
          <p:nvPr>
            <p:ph idx="1"/>
          </p:nvPr>
        </p:nvSpPr>
        <p:spPr>
          <a:xfrm>
            <a:off x="648931" y="2208363"/>
            <a:ext cx="3706777" cy="4029833"/>
          </a:xfrm>
        </p:spPr>
        <p:txBody>
          <a:bodyPr vert="horz" lIns="91440" tIns="45720" rIns="91440" bIns="45720" rtlCol="0" anchor="t">
            <a:normAutofit/>
          </a:bodyPr>
          <a:lstStyle/>
          <a:p>
            <a:r>
              <a:rPr lang="en-GB" sz="2000" b="1" dirty="0">
                <a:ea typeface="+mn-lt"/>
                <a:cs typeface="+mn-lt"/>
              </a:rPr>
              <a:t>From the above feature importance graph we can say that the most important feature that make an impact on </a:t>
            </a:r>
            <a:r>
              <a:rPr lang="en-GB" sz="2000" b="1" dirty="0" err="1">
                <a:ea typeface="+mn-lt"/>
                <a:cs typeface="+mn-lt"/>
              </a:rPr>
              <a:t>dependt</a:t>
            </a:r>
            <a:r>
              <a:rPr lang="en-GB" sz="2000" b="1" dirty="0">
                <a:ea typeface="+mn-lt"/>
                <a:cs typeface="+mn-lt"/>
              </a:rPr>
              <a:t> variable are PAY_JUL_1,PAY_MAY_1,PAY_APR_1</a:t>
            </a:r>
            <a:endParaRPr lang="en-GB" sz="2000" b="1" dirty="0">
              <a:cs typeface="Calibri"/>
            </a:endParaRPr>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Chart, bar chart&#10;&#10;Description automatically generated">
            <a:extLst>
              <a:ext uri="{FF2B5EF4-FFF2-40B4-BE49-F238E27FC236}">
                <a16:creationId xmlns:a16="http://schemas.microsoft.com/office/drawing/2014/main" id="{D5FD3531-7F26-E28A-4464-D9B9F5A7EEA8}"/>
              </a:ext>
            </a:extLst>
          </p:cNvPr>
          <p:cNvPicPr>
            <a:picLocks noChangeAspect="1"/>
          </p:cNvPicPr>
          <p:nvPr/>
        </p:nvPicPr>
        <p:blipFill>
          <a:blip r:embed="rId2"/>
          <a:stretch>
            <a:fillRect/>
          </a:stretch>
        </p:blipFill>
        <p:spPr>
          <a:xfrm>
            <a:off x="5405862" y="886960"/>
            <a:ext cx="6019331" cy="5080833"/>
          </a:xfrm>
          <a:prstGeom prst="rect">
            <a:avLst/>
          </a:prstGeom>
          <a:effectLst/>
        </p:spPr>
      </p:pic>
    </p:spTree>
    <p:extLst>
      <p:ext uri="{BB962C8B-B14F-4D97-AF65-F5344CB8AC3E}">
        <p14:creationId xmlns:p14="http://schemas.microsoft.com/office/powerpoint/2010/main" val="31172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D37D-EB64-217B-9187-DDA3A82E2082}"/>
              </a:ext>
            </a:extLst>
          </p:cNvPr>
          <p:cNvSpPr>
            <a:spLocks noGrp="1"/>
          </p:cNvSpPr>
          <p:nvPr>
            <p:ph type="title"/>
          </p:nvPr>
        </p:nvSpPr>
        <p:spPr>
          <a:xfrm>
            <a:off x="838200" y="505970"/>
            <a:ext cx="10515600" cy="1932872"/>
          </a:xfrm>
        </p:spPr>
        <p:txBody>
          <a:bodyPr>
            <a:normAutofit/>
          </a:bodyPr>
          <a:lstStyle/>
          <a:p>
            <a:r>
              <a:rPr lang="en-GB" b="1" dirty="0">
                <a:solidFill>
                  <a:srgbClr val="FF0000"/>
                </a:solidFill>
                <a:ea typeface="+mj-lt"/>
                <a:cs typeface="+mj-lt"/>
              </a:rPr>
              <a:t>RANDOM FOREST</a:t>
            </a:r>
            <a:endParaRPr lang="en-US">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267F5BCA-7D5E-9AC8-9C26-507CD06A9767}"/>
              </a:ext>
            </a:extLst>
          </p:cNvPr>
          <p:cNvSpPr>
            <a:spLocks noGrp="1"/>
          </p:cNvSpPr>
          <p:nvPr>
            <p:ph idx="1"/>
          </p:nvPr>
        </p:nvSpPr>
        <p:spPr/>
        <p:txBody>
          <a:bodyPr vert="horz" lIns="91440" tIns="45720" rIns="91440" bIns="45720" rtlCol="0" anchor="t">
            <a:normAutofit fontScale="85000" lnSpcReduction="20000"/>
          </a:bodyPr>
          <a:lstStyle/>
          <a:p>
            <a:r>
              <a:rPr lang="en-GB" b="1" dirty="0">
                <a:solidFill>
                  <a:srgbClr val="FF0000"/>
                </a:solidFill>
                <a:ea typeface="+mn-lt"/>
                <a:cs typeface="+mn-lt"/>
              </a:rPr>
              <a:t>PARAMETERS</a:t>
            </a:r>
            <a:r>
              <a:rPr lang="en-GB" b="1" dirty="0">
                <a:ea typeface="+mn-lt"/>
                <a:cs typeface="+mn-lt"/>
              </a:rPr>
              <a:t> : </a:t>
            </a:r>
            <a:r>
              <a:rPr lang="en-GB" dirty="0">
                <a:ea typeface="+mn-lt"/>
                <a:cs typeface="+mn-lt"/>
              </a:rPr>
              <a:t>{'</a:t>
            </a:r>
            <a:r>
              <a:rPr lang="en-GB" dirty="0" err="1">
                <a:ea typeface="+mn-lt"/>
                <a:cs typeface="+mn-lt"/>
              </a:rPr>
              <a:t>max_depth</a:t>
            </a:r>
            <a:r>
              <a:rPr lang="en-GB" dirty="0">
                <a:ea typeface="+mn-lt"/>
                <a:cs typeface="+mn-lt"/>
              </a:rPr>
              <a:t>': 30, '</a:t>
            </a:r>
            <a:r>
              <a:rPr lang="en-GB" dirty="0" err="1">
                <a:ea typeface="+mn-lt"/>
                <a:cs typeface="+mn-lt"/>
              </a:rPr>
              <a:t>n_estimators</a:t>
            </a:r>
            <a:r>
              <a:rPr lang="en-GB" dirty="0">
                <a:ea typeface="+mn-lt"/>
                <a:cs typeface="+mn-lt"/>
              </a:rPr>
              <a:t>': 200}</a:t>
            </a:r>
          </a:p>
          <a:p>
            <a:pPr marL="0" indent="0">
              <a:buNone/>
            </a:pPr>
            <a:endParaRPr lang="en-GB" dirty="0">
              <a:cs typeface="Calibri" panose="020F0502020204030204"/>
            </a:endParaRPr>
          </a:p>
          <a:p>
            <a:pPr>
              <a:buNone/>
            </a:pPr>
            <a:r>
              <a:rPr lang="en-GB" b="1" dirty="0">
                <a:ea typeface="+mn-lt"/>
                <a:cs typeface="+mn-lt"/>
              </a:rPr>
              <a:t>From the regression model we get the results as below:</a:t>
            </a:r>
            <a:endParaRPr lang="en-GB" dirty="0"/>
          </a:p>
          <a:p>
            <a:r>
              <a:rPr lang="en-GB" dirty="0">
                <a:latin typeface="Consolas"/>
                <a:cs typeface="Calibri" panose="020F0502020204030204"/>
              </a:rPr>
              <a:t>The accuracy on test data is  0.8334738343816873</a:t>
            </a:r>
            <a:endParaRPr lang="en-GB" dirty="0">
              <a:latin typeface="Calibri" panose="020F0502020204030204"/>
              <a:cs typeface="Calibri" panose="020F0502020204030204"/>
            </a:endParaRPr>
          </a:p>
          <a:p>
            <a:r>
              <a:rPr lang="en-GB" dirty="0">
                <a:latin typeface="Consolas"/>
                <a:cs typeface="Calibri" panose="020F0502020204030204"/>
              </a:rPr>
              <a:t>The precision on test data is  0.7996108949416343</a:t>
            </a:r>
            <a:endParaRPr lang="en-GB" dirty="0">
              <a:latin typeface="Calibri" panose="020F0502020204030204"/>
              <a:cs typeface="Calibri" panose="020F0502020204030204"/>
            </a:endParaRPr>
          </a:p>
          <a:p>
            <a:r>
              <a:rPr lang="en-GB" dirty="0">
                <a:latin typeface="Consolas"/>
                <a:cs typeface="Calibri" panose="020F0502020204030204"/>
              </a:rPr>
              <a:t>The recall on test data is  0.8576794657762938</a:t>
            </a:r>
            <a:endParaRPr lang="en-GB" dirty="0">
              <a:latin typeface="Calibri" panose="020F0502020204030204"/>
              <a:cs typeface="Calibri" panose="020F0502020204030204"/>
            </a:endParaRPr>
          </a:p>
          <a:p>
            <a:r>
              <a:rPr lang="en-GB" dirty="0">
                <a:latin typeface="Consolas"/>
                <a:cs typeface="Calibri" panose="020F0502020204030204"/>
              </a:rPr>
              <a:t>The f1 on test data is  0.8276278695126863</a:t>
            </a:r>
            <a:endParaRPr lang="en-GB" dirty="0">
              <a:latin typeface="Calibri" panose="020F0502020204030204"/>
              <a:cs typeface="Calibri" panose="020F0502020204030204"/>
            </a:endParaRPr>
          </a:p>
          <a:p>
            <a:r>
              <a:rPr lang="en-GB" dirty="0">
                <a:latin typeface="Consolas"/>
                <a:cs typeface="Calibri" panose="020F0502020204030204"/>
              </a:rPr>
              <a:t>The </a:t>
            </a:r>
            <a:r>
              <a:rPr lang="en-GB" dirty="0" err="1">
                <a:latin typeface="Consolas"/>
                <a:cs typeface="Calibri" panose="020F0502020204030204"/>
              </a:rPr>
              <a:t>roc_score</a:t>
            </a:r>
            <a:r>
              <a:rPr lang="en-GB" dirty="0">
                <a:latin typeface="Consolas"/>
                <a:cs typeface="Calibri" panose="020F0502020204030204"/>
              </a:rPr>
              <a:t> on test data is  0.8350100231833006
</a:t>
            </a:r>
            <a:endParaRPr lang="en-GB">
              <a:cs typeface="Calibri" panose="020F0502020204030204"/>
            </a:endParaRPr>
          </a:p>
          <a:p>
            <a:r>
              <a:rPr lang="en-GB" dirty="0">
                <a:ea typeface="+mn-lt"/>
                <a:cs typeface="+mn-lt"/>
              </a:rPr>
              <a:t>After </a:t>
            </a:r>
            <a:r>
              <a:rPr lang="en-GB" dirty="0" err="1">
                <a:ea typeface="+mn-lt"/>
                <a:cs typeface="+mn-lt"/>
              </a:rPr>
              <a:t>gridsearch</a:t>
            </a:r>
            <a:r>
              <a:rPr lang="en-GB" dirty="0">
                <a:ea typeface="+mn-lt"/>
                <a:cs typeface="+mn-lt"/>
              </a:rPr>
              <a:t> we getting f1-sore </a:t>
            </a:r>
            <a:r>
              <a:rPr lang="en-GB" dirty="0" err="1">
                <a:ea typeface="+mn-lt"/>
                <a:cs typeface="+mn-lt"/>
              </a:rPr>
              <a:t>approx</a:t>
            </a:r>
            <a:r>
              <a:rPr lang="en-GB" dirty="0">
                <a:ea typeface="+mn-lt"/>
                <a:cs typeface="+mn-lt"/>
              </a:rPr>
              <a:t> 82%. As we have imbalanced dataset, F1- score is better parameter. Let's go ahead with other models and see if they can yield better result.</a:t>
            </a:r>
            <a:endParaRPr lang="en-GB" dirty="0"/>
          </a:p>
          <a:p>
            <a:endParaRPr lang="en-GB" dirty="0">
              <a:cs typeface="Calibri" panose="020F0502020204030204"/>
            </a:endParaRPr>
          </a:p>
        </p:txBody>
      </p:sp>
    </p:spTree>
    <p:extLst>
      <p:ext uri="{BB962C8B-B14F-4D97-AF65-F5344CB8AC3E}">
        <p14:creationId xmlns:p14="http://schemas.microsoft.com/office/powerpoint/2010/main" val="104994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077F-50A7-A191-F691-39CD1BBA03FC}"/>
              </a:ext>
            </a:extLst>
          </p:cNvPr>
          <p:cNvSpPr>
            <a:spLocks noGrp="1"/>
          </p:cNvSpPr>
          <p:nvPr>
            <p:ph type="title"/>
          </p:nvPr>
        </p:nvSpPr>
        <p:spPr/>
        <p:txBody>
          <a:bodyPr>
            <a:normAutofit fontScale="90000"/>
          </a:bodyPr>
          <a:lstStyle/>
          <a:p>
            <a:r>
              <a:rPr lang="en-GB" b="1" dirty="0">
                <a:solidFill>
                  <a:srgbClr val="FF0000"/>
                </a:solidFill>
                <a:ea typeface="+mj-lt"/>
                <a:cs typeface="+mj-lt"/>
              </a:rPr>
              <a:t>FEATURE IMPORTANCES </a:t>
            </a:r>
            <a:endParaRPr lang="en-US">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B1C09871-1E83-1DD8-59AE-D0510A684214}"/>
              </a:ext>
            </a:extLst>
          </p:cNvPr>
          <p:cNvSpPr>
            <a:spLocks noGrp="1"/>
          </p:cNvSpPr>
          <p:nvPr>
            <p:ph idx="1"/>
          </p:nvPr>
        </p:nvSpPr>
        <p:spPr>
          <a:xfrm>
            <a:off x="838200" y="5169958"/>
            <a:ext cx="10515600" cy="1007005"/>
          </a:xfrm>
        </p:spPr>
        <p:txBody>
          <a:bodyPr vert="horz" lIns="91440" tIns="45720" rIns="91440" bIns="45720" rtlCol="0" anchor="t">
            <a:normAutofit fontScale="92500" lnSpcReduction="20000"/>
          </a:bodyPr>
          <a:lstStyle/>
          <a:p>
            <a:r>
              <a:rPr lang="en-GB" dirty="0">
                <a:ea typeface="+mn-lt"/>
                <a:cs typeface="+mn-lt"/>
              </a:rPr>
              <a:t>from the above feature importance graph we can say that the most important feature that make an impact on dependent variable are LIMIT_BAL,PAY_AMT_SEPT</a:t>
            </a:r>
            <a:endParaRPr lang="en-GB" dirty="0"/>
          </a:p>
        </p:txBody>
      </p:sp>
      <p:pic>
        <p:nvPicPr>
          <p:cNvPr id="4" name="Picture 4">
            <a:extLst>
              <a:ext uri="{FF2B5EF4-FFF2-40B4-BE49-F238E27FC236}">
                <a16:creationId xmlns:a16="http://schemas.microsoft.com/office/drawing/2014/main" id="{82527126-C334-B82A-DA9D-0DECAAD5BE2D}"/>
              </a:ext>
            </a:extLst>
          </p:cNvPr>
          <p:cNvPicPr>
            <a:picLocks noChangeAspect="1"/>
          </p:cNvPicPr>
          <p:nvPr/>
        </p:nvPicPr>
        <p:blipFill>
          <a:blip r:embed="rId2"/>
          <a:stretch>
            <a:fillRect/>
          </a:stretch>
        </p:blipFill>
        <p:spPr>
          <a:xfrm>
            <a:off x="971910" y="1037837"/>
            <a:ext cx="10406331" cy="3948439"/>
          </a:xfrm>
          <a:prstGeom prst="rect">
            <a:avLst/>
          </a:prstGeom>
        </p:spPr>
      </p:pic>
    </p:spTree>
    <p:extLst>
      <p:ext uri="{BB962C8B-B14F-4D97-AF65-F5344CB8AC3E}">
        <p14:creationId xmlns:p14="http://schemas.microsoft.com/office/powerpoint/2010/main" val="366713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5799-B98B-03C5-5719-AC14EBF2FCB2}"/>
              </a:ext>
            </a:extLst>
          </p:cNvPr>
          <p:cNvSpPr>
            <a:spLocks noGrp="1"/>
          </p:cNvSpPr>
          <p:nvPr>
            <p:ph type="title"/>
          </p:nvPr>
        </p:nvSpPr>
        <p:spPr/>
        <p:txBody>
          <a:bodyPr/>
          <a:lstStyle/>
          <a:p>
            <a:r>
              <a:rPr lang="en-GB" b="1" dirty="0">
                <a:solidFill>
                  <a:srgbClr val="FF0000"/>
                </a:solidFill>
                <a:cs typeface="Calibri Light"/>
              </a:rPr>
              <a:t>SUPPORT VECTOR CLASSIFIER (SVC) </a:t>
            </a:r>
            <a:endParaRPr lang="en-GB" dirty="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363778CC-D70F-40AA-CE1A-257587A42F31}"/>
              </a:ext>
            </a:extLst>
          </p:cNvPr>
          <p:cNvSpPr>
            <a:spLocks noGrp="1"/>
          </p:cNvSpPr>
          <p:nvPr>
            <p:ph idx="1"/>
          </p:nvPr>
        </p:nvSpPr>
        <p:spPr/>
        <p:txBody>
          <a:bodyPr vert="horz" lIns="91440" tIns="45720" rIns="91440" bIns="45720" rtlCol="0" anchor="t">
            <a:normAutofit fontScale="70000" lnSpcReduction="20000"/>
          </a:bodyPr>
          <a:lstStyle/>
          <a:p>
            <a:r>
              <a:rPr lang="en-GB" dirty="0">
                <a:solidFill>
                  <a:srgbClr val="FF0000"/>
                </a:solidFill>
                <a:cs typeface="Calibri"/>
              </a:rPr>
              <a:t>PARAMETERS </a:t>
            </a:r>
            <a:r>
              <a:rPr lang="en-GB" dirty="0">
                <a:cs typeface="Calibri"/>
              </a:rPr>
              <a:t>-{'C': 10, 'kernel': '</a:t>
            </a:r>
            <a:r>
              <a:rPr lang="en-GB" dirty="0" err="1">
                <a:cs typeface="Calibri"/>
              </a:rPr>
              <a:t>rbf</a:t>
            </a:r>
            <a:r>
              <a:rPr lang="en-GB" dirty="0">
                <a:cs typeface="Calibri"/>
              </a:rPr>
              <a:t>'}</a:t>
            </a:r>
            <a:endParaRPr lang="en-US" dirty="0">
              <a:ea typeface="+mn-lt"/>
              <a:cs typeface="+mn-lt"/>
            </a:endParaRPr>
          </a:p>
          <a:p>
            <a:endParaRPr lang="en-GB" dirty="0">
              <a:ea typeface="+mn-lt"/>
              <a:cs typeface="+mn-lt"/>
            </a:endParaRPr>
          </a:p>
          <a:p>
            <a:r>
              <a:rPr lang="en-GB" dirty="0">
                <a:cs typeface="Calibri"/>
              </a:rPr>
              <a:t>From the regression model we get </a:t>
            </a:r>
            <a:r>
              <a:rPr lang="en-GB" dirty="0" err="1">
                <a:cs typeface="Calibri"/>
              </a:rPr>
              <a:t>theresults</a:t>
            </a:r>
            <a:r>
              <a:rPr lang="en-GB" dirty="0">
                <a:cs typeface="Calibri"/>
              </a:rPr>
              <a:t> as below:</a:t>
            </a:r>
            <a:endParaRPr lang="en-GB" dirty="0">
              <a:ea typeface="+mn-lt"/>
              <a:cs typeface="+mn-lt"/>
            </a:endParaRPr>
          </a:p>
          <a:p>
            <a:endParaRPr lang="en-GB" dirty="0">
              <a:ea typeface="+mn-lt"/>
              <a:cs typeface="+mn-lt"/>
            </a:endParaRPr>
          </a:p>
          <a:p>
            <a:r>
              <a:rPr lang="en-GB" dirty="0">
                <a:latin typeface="Consolas"/>
              </a:rPr>
              <a:t>The accuracy on test data is  0.776538486479476</a:t>
            </a:r>
            <a:br>
              <a:rPr lang="en-GB" dirty="0">
                <a:latin typeface="Consolas"/>
              </a:rPr>
            </a:br>
            <a:endParaRPr lang="en-US">
              <a:ea typeface="+mn-lt"/>
              <a:cs typeface="+mn-lt"/>
            </a:endParaRPr>
          </a:p>
          <a:p>
            <a:r>
              <a:rPr lang="en-GB" dirty="0">
                <a:latin typeface="Consolas"/>
              </a:rPr>
              <a:t>The precision on test data is  0.7045395590142672</a:t>
            </a:r>
            <a:br>
              <a:rPr lang="en-GB" dirty="0">
                <a:latin typeface="Consolas"/>
              </a:rPr>
            </a:br>
            <a:endParaRPr lang="en-US">
              <a:ea typeface="+mn-lt"/>
              <a:cs typeface="+mn-lt"/>
            </a:endParaRPr>
          </a:p>
          <a:p>
            <a:r>
              <a:rPr lang="en-GB" dirty="0">
                <a:latin typeface="Consolas"/>
              </a:rPr>
              <a:t>The recall on test data is  0.823030303030303</a:t>
            </a:r>
            <a:br>
              <a:rPr lang="en-GB" dirty="0">
                <a:latin typeface="Consolas"/>
              </a:rPr>
            </a:br>
            <a:endParaRPr lang="en-US">
              <a:ea typeface="+mn-lt"/>
              <a:cs typeface="+mn-lt"/>
            </a:endParaRPr>
          </a:p>
          <a:p>
            <a:r>
              <a:rPr lang="en-GB" dirty="0">
                <a:latin typeface="Consolas"/>
              </a:rPr>
              <a:t>The f1 on test data is  0.7591893780573027</a:t>
            </a:r>
            <a:br>
              <a:rPr lang="en-GB" dirty="0">
                <a:latin typeface="Consolas"/>
              </a:rPr>
            </a:br>
            <a:endParaRPr lang="en-US">
              <a:ea typeface="+mn-lt"/>
              <a:cs typeface="+mn-lt"/>
            </a:endParaRPr>
          </a:p>
          <a:p>
            <a:r>
              <a:rPr lang="en-GB" dirty="0">
                <a:latin typeface="Consolas"/>
              </a:rPr>
              <a:t>The </a:t>
            </a:r>
            <a:r>
              <a:rPr lang="en-GB" dirty="0" err="1">
                <a:latin typeface="Consolas"/>
              </a:rPr>
              <a:t>roc_score</a:t>
            </a:r>
            <a:r>
              <a:rPr lang="en-GB" dirty="0">
                <a:latin typeface="Consolas"/>
              </a:rPr>
              <a:t> on test data is  0.7823914693929431</a:t>
            </a:r>
            <a:br>
              <a:rPr lang="en-GB" dirty="0">
                <a:latin typeface="Consolas"/>
              </a:rPr>
            </a:br>
            <a:endParaRPr lang="en-GB" dirty="0">
              <a:ea typeface="+mn-lt"/>
              <a:cs typeface="+mn-lt"/>
            </a:endParaRPr>
          </a:p>
          <a:p>
            <a:endParaRPr lang="en-GB" dirty="0">
              <a:cs typeface="Calibri"/>
            </a:endParaRPr>
          </a:p>
        </p:txBody>
      </p:sp>
    </p:spTree>
    <p:extLst>
      <p:ext uri="{BB962C8B-B14F-4D97-AF65-F5344CB8AC3E}">
        <p14:creationId xmlns:p14="http://schemas.microsoft.com/office/powerpoint/2010/main" val="156173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4418-D676-D282-13BD-336C090460BB}"/>
              </a:ext>
            </a:extLst>
          </p:cNvPr>
          <p:cNvSpPr>
            <a:spLocks noGrp="1"/>
          </p:cNvSpPr>
          <p:nvPr>
            <p:ph type="title"/>
          </p:nvPr>
        </p:nvSpPr>
        <p:spPr/>
        <p:txBody>
          <a:bodyPr>
            <a:normAutofit fontScale="90000"/>
          </a:bodyPr>
          <a:lstStyle/>
          <a:p>
            <a:r>
              <a:rPr lang="en-GB" b="1" dirty="0">
                <a:solidFill>
                  <a:srgbClr val="FF0000"/>
                </a:solidFill>
                <a:ea typeface="+mj-lt"/>
                <a:cs typeface="+mj-lt"/>
              </a:rPr>
              <a:t>XGBOOST</a:t>
            </a:r>
            <a:endParaRPr lang="en-US" dirty="0">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7A5994EE-0598-9B39-761B-BC589039E2B9}"/>
              </a:ext>
            </a:extLst>
          </p:cNvPr>
          <p:cNvSpPr>
            <a:spLocks noGrp="1"/>
          </p:cNvSpPr>
          <p:nvPr>
            <p:ph idx="1"/>
          </p:nvPr>
        </p:nvSpPr>
        <p:spPr>
          <a:xfrm>
            <a:off x="838200" y="1379927"/>
            <a:ext cx="11392618" cy="4797036"/>
          </a:xfrm>
        </p:spPr>
        <p:txBody>
          <a:bodyPr vert="horz" lIns="91440" tIns="45720" rIns="91440" bIns="45720" rtlCol="0" anchor="t">
            <a:normAutofit fontScale="85000" lnSpcReduction="20000"/>
          </a:bodyPr>
          <a:lstStyle/>
          <a:p>
            <a:r>
              <a:rPr lang="en-GB" dirty="0">
                <a:solidFill>
                  <a:srgbClr val="FF0000"/>
                </a:solidFill>
                <a:ea typeface="+mn-lt"/>
                <a:cs typeface="+mn-lt"/>
              </a:rPr>
              <a:t>PARAMETERS :</a:t>
            </a:r>
            <a:r>
              <a:rPr lang="en-GB" b="1" dirty="0">
                <a:solidFill>
                  <a:srgbClr val="000000"/>
                </a:solidFill>
                <a:ea typeface="+mn-lt"/>
                <a:cs typeface="+mn-lt"/>
              </a:rPr>
              <a:t>{‘</a:t>
            </a:r>
            <a:r>
              <a:rPr lang="en-GB" b="1" dirty="0" err="1">
                <a:ea typeface="+mn-lt"/>
                <a:cs typeface="+mn-lt"/>
              </a:rPr>
              <a:t>max_depth</a:t>
            </a:r>
            <a:r>
              <a:rPr lang="en-GB" b="1" dirty="0">
                <a:ea typeface="+mn-lt"/>
                <a:cs typeface="+mn-lt"/>
              </a:rPr>
              <a:t>’: 15‘min_child_weight’: 8</a:t>
            </a:r>
            <a:r>
              <a:rPr lang="en-GB" dirty="0">
                <a:ea typeface="+mn-lt"/>
                <a:cs typeface="+mn-lt"/>
              </a:rPr>
              <a:t>}</a:t>
            </a:r>
            <a:endParaRPr lang="en-US" dirty="0"/>
          </a:p>
          <a:p>
            <a:endParaRPr lang="en-GB" dirty="0">
              <a:ea typeface="+mn-lt"/>
              <a:cs typeface="+mn-lt"/>
            </a:endParaRPr>
          </a:p>
          <a:p>
            <a:r>
              <a:rPr lang="en-GB" b="1" dirty="0">
                <a:ea typeface="+mn-lt"/>
                <a:cs typeface="+mn-lt"/>
              </a:rPr>
              <a:t>From the regression model we get the results as below </a:t>
            </a:r>
            <a:endParaRPr lang="en-GB" dirty="0">
              <a:ea typeface="+mn-lt"/>
              <a:cs typeface="+mn-lt"/>
            </a:endParaRPr>
          </a:p>
          <a:p>
            <a:endParaRPr lang="en-GB" b="1" dirty="0">
              <a:ea typeface="+mn-lt"/>
              <a:cs typeface="+mn-lt"/>
            </a:endParaRPr>
          </a:p>
          <a:p>
            <a:r>
              <a:rPr lang="en-US" dirty="0">
                <a:latin typeface="Consolas"/>
              </a:rPr>
              <a:t>The accuracy on test data is  0.7727773814927696
The precision on test data is  0.7058365758754864
The recall on test data is  0.8149146451033243
The f1 on test data is  0.7564637197664721
The </a:t>
            </a:r>
            <a:r>
              <a:rPr lang="en-US" dirty="0" err="1">
                <a:latin typeface="Consolas"/>
              </a:rPr>
              <a:t>roc_score</a:t>
            </a:r>
            <a:r>
              <a:rPr lang="en-US" dirty="0">
                <a:latin typeface="Consolas"/>
              </a:rPr>
              <a:t> on train data is  0.7777535595412539
</a:t>
            </a:r>
            <a:endParaRPr lang="en-US" dirty="0">
              <a:cs typeface="Calibri" panose="020F0502020204030204"/>
            </a:endParaRPr>
          </a:p>
          <a:p>
            <a:pPr marL="0" indent="0">
              <a:buNone/>
            </a:pPr>
            <a:br>
              <a:rPr lang="en-US" dirty="0">
                <a:ea typeface="+mn-lt"/>
                <a:cs typeface="+mn-lt"/>
              </a:rPr>
            </a:br>
            <a:br>
              <a:rPr lang="en-US" dirty="0"/>
            </a:br>
            <a:endParaRPr lang="en-US">
              <a:cs typeface="Calibri"/>
            </a:endParaRPr>
          </a:p>
          <a:p>
            <a:endParaRPr lang="en-GB" dirty="0">
              <a:cs typeface="Calibri" panose="020F0502020204030204"/>
            </a:endParaRPr>
          </a:p>
        </p:txBody>
      </p:sp>
    </p:spTree>
    <p:extLst>
      <p:ext uri="{BB962C8B-B14F-4D97-AF65-F5344CB8AC3E}">
        <p14:creationId xmlns:p14="http://schemas.microsoft.com/office/powerpoint/2010/main" val="29163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4603-AEE4-B79B-3971-F2327915DBF6}"/>
              </a:ext>
            </a:extLst>
          </p:cNvPr>
          <p:cNvSpPr>
            <a:spLocks noGrp="1"/>
          </p:cNvSpPr>
          <p:nvPr>
            <p:ph type="title"/>
          </p:nvPr>
        </p:nvSpPr>
        <p:spPr>
          <a:xfrm>
            <a:off x="435634" y="559813"/>
            <a:ext cx="5595668" cy="1573786"/>
          </a:xfrm>
        </p:spPr>
        <p:txBody>
          <a:bodyPr>
            <a:normAutofit/>
          </a:bodyPr>
          <a:lstStyle/>
          <a:p>
            <a:r>
              <a:rPr lang="en-GB" b="1" dirty="0">
                <a:solidFill>
                  <a:srgbClr val="FF0000"/>
                </a:solidFill>
              </a:rPr>
              <a:t>Problem Description</a:t>
            </a:r>
            <a:endParaRPr lang="en-US" b="1" dirty="0">
              <a:solidFill>
                <a:srgbClr val="FF0000"/>
              </a:solidFill>
              <a:cs typeface="Calibri Light"/>
            </a:endParaRPr>
          </a:p>
          <a:p>
            <a:endParaRPr lang="en-GB">
              <a:solidFill>
                <a:schemeClr val="tx2"/>
              </a:solidFill>
            </a:endParaRPr>
          </a:p>
        </p:txBody>
      </p:sp>
      <p:sp>
        <p:nvSpPr>
          <p:cNvPr id="3" name="Content Placeholder 2">
            <a:extLst>
              <a:ext uri="{FF2B5EF4-FFF2-40B4-BE49-F238E27FC236}">
                <a16:creationId xmlns:a16="http://schemas.microsoft.com/office/drawing/2014/main" id="{E120DD60-9024-DDF8-0B2B-9CB93EE481A2}"/>
              </a:ext>
            </a:extLst>
          </p:cNvPr>
          <p:cNvSpPr>
            <a:spLocks noGrp="1"/>
          </p:cNvSpPr>
          <p:nvPr>
            <p:ph idx="1"/>
          </p:nvPr>
        </p:nvSpPr>
        <p:spPr>
          <a:xfrm>
            <a:off x="441795" y="1822093"/>
            <a:ext cx="4633486" cy="3989181"/>
          </a:xfrm>
        </p:spPr>
        <p:txBody>
          <a:bodyPr vert="horz" lIns="91440" tIns="45720" rIns="91440" bIns="45720" rtlCol="0" anchor="t">
            <a:noAutofit/>
          </a:bodyPr>
          <a:lstStyle/>
          <a:p>
            <a:pPr>
              <a:lnSpc>
                <a:spcPct val="100000"/>
              </a:lnSpc>
            </a:pPr>
            <a:r>
              <a:rPr lang="en-GB" sz="2000" b="1">
                <a:solidFill>
                  <a:schemeClr val="tx2"/>
                </a:solidFill>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a:t>
            </a:r>
            <a:r>
              <a:rPr lang="en-GB" sz="2000" b="1">
                <a:solidFill>
                  <a:schemeClr val="tx2"/>
                </a:solidFill>
                <a:hlinkClick r:id="rId2">
                  <a:extLst>
                    <a:ext uri="{A12FA001-AC4F-418D-AE19-62706E023703}">
                      <ahyp:hlinkClr xmlns:ahyp="http://schemas.microsoft.com/office/drawing/2018/hyperlinkcolor" val="tx"/>
                    </a:ext>
                  </a:extLst>
                </a:hlinkClick>
              </a:rPr>
              <a:t>K-S chart</a:t>
            </a:r>
            <a:r>
              <a:rPr lang="en-GB" sz="2000" b="1">
                <a:solidFill>
                  <a:schemeClr val="tx2"/>
                </a:solidFill>
              </a:rPr>
              <a:t> to evaluate which customers will default on their credit card payments</a:t>
            </a:r>
            <a:endParaRPr lang="en-GB" sz="2000" b="1">
              <a:solidFill>
                <a:schemeClr val="tx2"/>
              </a:solidFill>
              <a:cs typeface="Calibri"/>
            </a:endParaRPr>
          </a:p>
          <a:p>
            <a:pPr>
              <a:lnSpc>
                <a:spcPct val="100000"/>
              </a:lnSpc>
            </a:pPr>
            <a:endParaRPr lang="en-GB" sz="1800">
              <a:solidFill>
                <a:schemeClr val="tx2"/>
              </a:solidFill>
            </a:endParaRPr>
          </a:p>
        </p:txBody>
      </p:sp>
      <p:pic>
        <p:nvPicPr>
          <p:cNvPr id="4" name="Picture 4">
            <a:extLst>
              <a:ext uri="{FF2B5EF4-FFF2-40B4-BE49-F238E27FC236}">
                <a16:creationId xmlns:a16="http://schemas.microsoft.com/office/drawing/2014/main" id="{5B2B8A16-3605-A5B2-23A4-0508F21414FB}"/>
              </a:ext>
            </a:extLst>
          </p:cNvPr>
          <p:cNvPicPr>
            <a:picLocks noChangeAspect="1"/>
          </p:cNvPicPr>
          <p:nvPr/>
        </p:nvPicPr>
        <p:blipFill>
          <a:blip r:embed="rId3"/>
          <a:stretch>
            <a:fillRect/>
          </a:stretch>
        </p:blipFill>
        <p:spPr>
          <a:xfrm>
            <a:off x="5961704" y="-924"/>
            <a:ext cx="6249572" cy="6766409"/>
          </a:xfrm>
          <a:prstGeom prst="rect">
            <a:avLst/>
          </a:prstGeom>
        </p:spPr>
      </p:pic>
    </p:spTree>
    <p:extLst>
      <p:ext uri="{BB962C8B-B14F-4D97-AF65-F5344CB8AC3E}">
        <p14:creationId xmlns:p14="http://schemas.microsoft.com/office/powerpoint/2010/main" val="20392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DCBA-4398-2F3E-8B74-4FFD465662B2}"/>
              </a:ext>
            </a:extLst>
          </p:cNvPr>
          <p:cNvSpPr>
            <a:spLocks noGrp="1"/>
          </p:cNvSpPr>
          <p:nvPr>
            <p:ph type="title"/>
          </p:nvPr>
        </p:nvSpPr>
        <p:spPr>
          <a:xfrm>
            <a:off x="838200" y="365125"/>
            <a:ext cx="10515600" cy="2245713"/>
          </a:xfrm>
        </p:spPr>
        <p:txBody>
          <a:bodyPr>
            <a:normAutofit/>
          </a:bodyPr>
          <a:lstStyle/>
          <a:p>
            <a:r>
              <a:rPr lang="en-GB" b="1" dirty="0">
                <a:solidFill>
                  <a:srgbClr val="FF0000"/>
                </a:solidFill>
                <a:ea typeface="+mj-lt"/>
                <a:cs typeface="+mj-lt"/>
              </a:rPr>
              <a:t>FEATURE IMPORTANCES</a:t>
            </a:r>
            <a:endParaRPr lang="en-US">
              <a:solidFill>
                <a:srgbClr val="FF0000"/>
              </a:solidFill>
              <a:cs typeface="Calibri Light"/>
            </a:endParaRPr>
          </a:p>
          <a:p>
            <a:br>
              <a:rPr lang="en-US" dirty="0"/>
            </a:br>
            <a:endParaRPr lang="en-US" dirty="0"/>
          </a:p>
        </p:txBody>
      </p:sp>
      <p:sp>
        <p:nvSpPr>
          <p:cNvPr id="8" name="Content Placeholder 7">
            <a:extLst>
              <a:ext uri="{FF2B5EF4-FFF2-40B4-BE49-F238E27FC236}">
                <a16:creationId xmlns:a16="http://schemas.microsoft.com/office/drawing/2014/main" id="{BB968513-5965-DFDF-F1B5-27CA604C0350}"/>
              </a:ext>
            </a:extLst>
          </p:cNvPr>
          <p:cNvSpPr>
            <a:spLocks noGrp="1"/>
          </p:cNvSpPr>
          <p:nvPr>
            <p:ph idx="1"/>
          </p:nvPr>
        </p:nvSpPr>
        <p:spPr>
          <a:xfrm>
            <a:off x="838200" y="5348076"/>
            <a:ext cx="11220090" cy="1389603"/>
          </a:xfrm>
        </p:spPr>
        <p:txBody>
          <a:bodyPr vert="horz" lIns="91440" tIns="45720" rIns="91440" bIns="45720" rtlCol="0" anchor="t">
            <a:normAutofit/>
          </a:bodyPr>
          <a:lstStyle/>
          <a:p>
            <a:r>
              <a:rPr lang="en-GB" sz="2000" dirty="0">
                <a:ea typeface="+mn-lt"/>
                <a:cs typeface="+mn-lt"/>
              </a:rPr>
              <a:t>from the above feature importance graph we can say that the most important feature that make an impact on dependent variable are PAY_AUG_1</a:t>
            </a:r>
            <a:endParaRPr lang="en-GB" sz="2000"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endParaRPr lang="en-GB" dirty="0">
              <a:ea typeface="Calibri"/>
              <a:cs typeface="Calibri"/>
            </a:endParaRPr>
          </a:p>
        </p:txBody>
      </p:sp>
      <p:pic>
        <p:nvPicPr>
          <p:cNvPr id="9" name="Picture 9" descr="Chart&#10;&#10;Description automatically generated">
            <a:extLst>
              <a:ext uri="{FF2B5EF4-FFF2-40B4-BE49-F238E27FC236}">
                <a16:creationId xmlns:a16="http://schemas.microsoft.com/office/drawing/2014/main" id="{BA2B3F44-734F-E449-D8CF-B26DF99470D6}"/>
              </a:ext>
            </a:extLst>
          </p:cNvPr>
          <p:cNvPicPr>
            <a:picLocks noChangeAspect="1"/>
          </p:cNvPicPr>
          <p:nvPr/>
        </p:nvPicPr>
        <p:blipFill>
          <a:blip r:embed="rId2"/>
          <a:stretch>
            <a:fillRect/>
          </a:stretch>
        </p:blipFill>
        <p:spPr>
          <a:xfrm>
            <a:off x="1187570" y="1497081"/>
            <a:ext cx="9874369" cy="3648177"/>
          </a:xfrm>
          <a:prstGeom prst="rect">
            <a:avLst/>
          </a:prstGeom>
        </p:spPr>
      </p:pic>
    </p:spTree>
    <p:extLst>
      <p:ext uri="{BB962C8B-B14F-4D97-AF65-F5344CB8AC3E}">
        <p14:creationId xmlns:p14="http://schemas.microsoft.com/office/powerpoint/2010/main" val="262641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D266-F963-E3E5-1F23-AF474480C157}"/>
              </a:ext>
            </a:extLst>
          </p:cNvPr>
          <p:cNvSpPr>
            <a:spLocks noGrp="1"/>
          </p:cNvSpPr>
          <p:nvPr>
            <p:ph type="title"/>
          </p:nvPr>
        </p:nvSpPr>
        <p:spPr>
          <a:xfrm>
            <a:off x="838200" y="365125"/>
            <a:ext cx="10515600" cy="1958166"/>
          </a:xfrm>
        </p:spPr>
        <p:txBody>
          <a:bodyPr>
            <a:normAutofit/>
          </a:bodyPr>
          <a:lstStyle/>
          <a:p>
            <a:r>
              <a:rPr lang="en-GB" b="1" dirty="0">
                <a:solidFill>
                  <a:srgbClr val="FF0000"/>
                </a:solidFill>
                <a:ea typeface="+mj-lt"/>
                <a:cs typeface="+mj-lt"/>
              </a:rPr>
              <a:t>AUC-ROC CURVE COMPARISON</a:t>
            </a:r>
            <a:endParaRPr lang="en-US">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9431140C-EC9F-D638-06D4-C79644390AAB}"/>
              </a:ext>
            </a:extLst>
          </p:cNvPr>
          <p:cNvSpPr>
            <a:spLocks noGrp="1"/>
          </p:cNvSpPr>
          <p:nvPr>
            <p:ph idx="1"/>
          </p:nvPr>
        </p:nvSpPr>
        <p:spPr/>
        <p:txBody>
          <a:bodyPr vert="horz" lIns="91440" tIns="45720" rIns="91440" bIns="45720" rtlCol="0" anchor="t">
            <a:normAutofit fontScale="62500" lnSpcReduction="20000"/>
          </a:bodyPr>
          <a:lstStyle/>
          <a:p>
            <a:r>
              <a:rPr lang="en-GB" b="1" dirty="0">
                <a:ea typeface="+mn-lt"/>
                <a:cs typeface="+mn-lt"/>
              </a:rPr>
              <a:t>An ROC curve (receiver operating </a:t>
            </a:r>
            <a:endParaRPr lang="en-GB" dirty="0">
              <a:cs typeface="Calibri" panose="020F0502020204030204"/>
            </a:endParaRPr>
          </a:p>
          <a:p>
            <a:r>
              <a:rPr lang="en-GB" b="1" dirty="0">
                <a:ea typeface="+mn-lt"/>
                <a:cs typeface="+mn-lt"/>
              </a:rPr>
              <a:t>characteristic curve) is a graph </a:t>
            </a:r>
            <a:endParaRPr lang="en-GB" dirty="0"/>
          </a:p>
          <a:p>
            <a:r>
              <a:rPr lang="en-GB" b="1" dirty="0">
                <a:ea typeface="+mn-lt"/>
                <a:cs typeface="+mn-lt"/>
              </a:rPr>
              <a:t>showing the performance of a </a:t>
            </a:r>
            <a:endParaRPr lang="en-GB" dirty="0"/>
          </a:p>
          <a:p>
            <a:r>
              <a:rPr lang="en-GB" b="1" dirty="0">
                <a:ea typeface="+mn-lt"/>
                <a:cs typeface="+mn-lt"/>
              </a:rPr>
              <a:t>classification model at all </a:t>
            </a:r>
            <a:endParaRPr lang="en-GB" dirty="0"/>
          </a:p>
          <a:p>
            <a:r>
              <a:rPr lang="en-GB" b="1" dirty="0">
                <a:ea typeface="+mn-lt"/>
                <a:cs typeface="+mn-lt"/>
              </a:rPr>
              <a:t>classification thresholds. </a:t>
            </a:r>
            <a:endParaRPr lang="en-GB" dirty="0"/>
          </a:p>
          <a:p>
            <a:r>
              <a:rPr lang="en-GB" b="1" dirty="0">
                <a:ea typeface="+mn-lt"/>
                <a:cs typeface="+mn-lt"/>
              </a:rPr>
              <a:t>This curve plots two parameters:</a:t>
            </a:r>
            <a:endParaRPr lang="en-GB" dirty="0"/>
          </a:p>
          <a:p>
            <a:r>
              <a:rPr lang="en-GB" b="1" dirty="0">
                <a:ea typeface="+mn-lt"/>
                <a:cs typeface="+mn-lt"/>
              </a:rPr>
              <a:t>      1. True Positive Rate</a:t>
            </a:r>
            <a:endParaRPr lang="en-GB" dirty="0"/>
          </a:p>
          <a:p>
            <a:r>
              <a:rPr lang="en-GB" b="1" dirty="0">
                <a:ea typeface="+mn-lt"/>
                <a:cs typeface="+mn-lt"/>
              </a:rPr>
              <a:t>      2. False Positive Rate</a:t>
            </a:r>
            <a:endParaRPr lang="en-GB" dirty="0"/>
          </a:p>
          <a:p>
            <a:r>
              <a:rPr lang="en-GB" b="1" dirty="0">
                <a:ea typeface="+mn-lt"/>
                <a:cs typeface="+mn-lt"/>
              </a:rPr>
              <a:t>AUC stands for "Area under the </a:t>
            </a:r>
            <a:endParaRPr lang="en-GB" dirty="0"/>
          </a:p>
          <a:p>
            <a:r>
              <a:rPr lang="en-GB" b="1" dirty="0">
                <a:ea typeface="+mn-lt"/>
                <a:cs typeface="+mn-lt"/>
              </a:rPr>
              <a:t>ROC Curve." That is, AUC measures </a:t>
            </a:r>
            <a:endParaRPr lang="en-GB" dirty="0"/>
          </a:p>
          <a:p>
            <a:r>
              <a:rPr lang="en-GB" b="1" dirty="0">
                <a:ea typeface="+mn-lt"/>
                <a:cs typeface="+mn-lt"/>
              </a:rPr>
              <a:t>the entire two-dimensional area </a:t>
            </a:r>
            <a:endParaRPr lang="en-GB" dirty="0"/>
          </a:p>
          <a:p>
            <a:r>
              <a:rPr lang="en-GB" b="1" dirty="0">
                <a:ea typeface="+mn-lt"/>
                <a:cs typeface="+mn-lt"/>
              </a:rPr>
              <a:t>underneath the entire ROC curve.</a:t>
            </a:r>
            <a:endParaRPr lang="en-GB" dirty="0"/>
          </a:p>
          <a:p>
            <a:br>
              <a:rPr lang="en-US" dirty="0"/>
            </a:br>
            <a:endParaRPr lang="en-US" dirty="0"/>
          </a:p>
        </p:txBody>
      </p:sp>
      <p:pic>
        <p:nvPicPr>
          <p:cNvPr id="4" name="Picture 4" descr="Chart&#10;&#10;Description automatically generated">
            <a:extLst>
              <a:ext uri="{FF2B5EF4-FFF2-40B4-BE49-F238E27FC236}">
                <a16:creationId xmlns:a16="http://schemas.microsoft.com/office/drawing/2014/main" id="{2809DC36-4F81-13E6-88A4-72EBB86A0ADB}"/>
              </a:ext>
            </a:extLst>
          </p:cNvPr>
          <p:cNvPicPr>
            <a:picLocks noChangeAspect="1"/>
          </p:cNvPicPr>
          <p:nvPr/>
        </p:nvPicPr>
        <p:blipFill>
          <a:blip r:embed="rId2"/>
          <a:stretch>
            <a:fillRect/>
          </a:stretch>
        </p:blipFill>
        <p:spPr>
          <a:xfrm>
            <a:off x="4724400" y="1719883"/>
            <a:ext cx="6553199" cy="4424650"/>
          </a:xfrm>
          <a:prstGeom prst="rect">
            <a:avLst/>
          </a:prstGeom>
        </p:spPr>
      </p:pic>
    </p:spTree>
    <p:extLst>
      <p:ext uri="{BB962C8B-B14F-4D97-AF65-F5344CB8AC3E}">
        <p14:creationId xmlns:p14="http://schemas.microsoft.com/office/powerpoint/2010/main" val="3202878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2666-4BD0-5E85-214A-697D5A6B622B}"/>
              </a:ext>
            </a:extLst>
          </p:cNvPr>
          <p:cNvSpPr>
            <a:spLocks noGrp="1"/>
          </p:cNvSpPr>
          <p:nvPr>
            <p:ph type="title"/>
          </p:nvPr>
        </p:nvSpPr>
        <p:spPr/>
        <p:txBody>
          <a:bodyPr/>
          <a:lstStyle/>
          <a:p>
            <a:r>
              <a:rPr lang="en-GB" b="1" dirty="0">
                <a:solidFill>
                  <a:srgbClr val="FF0000"/>
                </a:solidFill>
                <a:ea typeface="+mj-lt"/>
                <a:cs typeface="+mj-lt"/>
              </a:rPr>
              <a:t>EVALUATING THE MODELS </a:t>
            </a: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id="{F5FE2A38-0D85-6989-2EAC-2FC03DD54A74}"/>
              </a:ext>
            </a:extLst>
          </p:cNvPr>
          <p:cNvSpPr>
            <a:spLocks noGrp="1"/>
          </p:cNvSpPr>
          <p:nvPr>
            <p:ph idx="1"/>
          </p:nvPr>
        </p:nvSpPr>
        <p:spPr>
          <a:xfrm>
            <a:off x="838200" y="4586077"/>
            <a:ext cx="10601864" cy="1590886"/>
          </a:xfrm>
        </p:spPr>
        <p:txBody>
          <a:bodyPr vert="horz" lIns="91440" tIns="45720" rIns="91440" bIns="45720" rtlCol="0" anchor="t">
            <a:normAutofit/>
          </a:bodyPr>
          <a:lstStyle/>
          <a:p>
            <a:r>
              <a:rPr lang="en-GB" dirty="0">
                <a:ea typeface="+mn-lt"/>
                <a:cs typeface="+mn-lt"/>
              </a:rPr>
              <a:t>from the above table we can find that xgboost classifier perform best among those models</a:t>
            </a:r>
            <a:endParaRPr lang="en-GB" dirty="0"/>
          </a:p>
        </p:txBody>
      </p:sp>
      <p:pic>
        <p:nvPicPr>
          <p:cNvPr id="4" name="Picture 4">
            <a:extLst>
              <a:ext uri="{FF2B5EF4-FFF2-40B4-BE49-F238E27FC236}">
                <a16:creationId xmlns:a16="http://schemas.microsoft.com/office/drawing/2014/main" id="{A3BA9424-CE61-498A-9354-668AAA47DFFA}"/>
              </a:ext>
            </a:extLst>
          </p:cNvPr>
          <p:cNvPicPr>
            <a:picLocks noChangeAspect="1"/>
          </p:cNvPicPr>
          <p:nvPr/>
        </p:nvPicPr>
        <p:blipFill>
          <a:blip r:embed="rId2"/>
          <a:stretch>
            <a:fillRect/>
          </a:stretch>
        </p:blipFill>
        <p:spPr>
          <a:xfrm>
            <a:off x="741872" y="1394257"/>
            <a:ext cx="10636369" cy="2948050"/>
          </a:xfrm>
          <a:prstGeom prst="rect">
            <a:avLst/>
          </a:prstGeom>
        </p:spPr>
      </p:pic>
    </p:spTree>
    <p:extLst>
      <p:ext uri="{BB962C8B-B14F-4D97-AF65-F5344CB8AC3E}">
        <p14:creationId xmlns:p14="http://schemas.microsoft.com/office/powerpoint/2010/main" val="96666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2390-1ADD-3947-1E3D-F6DC43D023F7}"/>
              </a:ext>
            </a:extLst>
          </p:cNvPr>
          <p:cNvSpPr>
            <a:spLocks noGrp="1"/>
          </p:cNvSpPr>
          <p:nvPr>
            <p:ph type="title"/>
          </p:nvPr>
        </p:nvSpPr>
        <p:spPr>
          <a:xfrm>
            <a:off x="838200" y="365125"/>
            <a:ext cx="10515600" cy="1929412"/>
          </a:xfrm>
        </p:spPr>
        <p:txBody>
          <a:bodyPr>
            <a:normAutofit/>
          </a:bodyPr>
          <a:lstStyle/>
          <a:p>
            <a:r>
              <a:rPr lang="en-GB" b="1" dirty="0">
                <a:solidFill>
                  <a:srgbClr val="FF0000"/>
                </a:solidFill>
                <a:ea typeface="+mj-lt"/>
                <a:cs typeface="+mj-lt"/>
              </a:rPr>
              <a:t>CHALLENGES FACED</a:t>
            </a:r>
            <a:endParaRPr lang="en-US" dirty="0">
              <a:solidFill>
                <a:srgbClr val="FF0000"/>
              </a:solidFill>
              <a:cs typeface="Calibri Light"/>
            </a:endParaRPr>
          </a:p>
          <a:p>
            <a:br>
              <a:rPr lang="en-US" dirty="0"/>
            </a:b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id="{D9350FFB-3405-5958-BAB1-59251071D3A0}"/>
              </a:ext>
            </a:extLst>
          </p:cNvPr>
          <p:cNvSpPr>
            <a:spLocks noGrp="1"/>
          </p:cNvSpPr>
          <p:nvPr>
            <p:ph idx="1"/>
          </p:nvPr>
        </p:nvSpPr>
        <p:spPr/>
        <p:txBody>
          <a:bodyPr vert="horz" lIns="91440" tIns="45720" rIns="91440" bIns="45720" rtlCol="0" anchor="t">
            <a:normAutofit/>
          </a:bodyPr>
          <a:lstStyle/>
          <a:p>
            <a:r>
              <a:rPr lang="en-GB" b="1" dirty="0">
                <a:ea typeface="+mn-lt"/>
                <a:cs typeface="+mn-lt"/>
              </a:rPr>
              <a:t>The data was huge and was to be handled keeping in mind that we do not miss anything which is even of a little relevance.</a:t>
            </a:r>
            <a:endParaRPr lang="en-GB" dirty="0">
              <a:cs typeface="Calibri" panose="020F0502020204030204"/>
            </a:endParaRPr>
          </a:p>
          <a:p>
            <a:r>
              <a:rPr lang="en-GB" b="1" dirty="0">
                <a:ea typeface="+mn-lt"/>
                <a:cs typeface="+mn-lt"/>
              </a:rPr>
              <a:t>Computation time.</a:t>
            </a:r>
            <a:endParaRPr lang="en-GB" dirty="0"/>
          </a:p>
          <a:p>
            <a:r>
              <a:rPr lang="en-GB" b="1" dirty="0">
                <a:ea typeface="+mn-lt"/>
                <a:cs typeface="+mn-lt"/>
              </a:rPr>
              <a:t>Getting a higher accuracy on the models.</a:t>
            </a:r>
            <a:endParaRPr lang="en-GB" dirty="0"/>
          </a:p>
          <a:p>
            <a:r>
              <a:rPr lang="en-GB" b="1" dirty="0">
                <a:ea typeface="+mn-lt"/>
                <a:cs typeface="+mn-lt"/>
              </a:rPr>
              <a:t>Carefully handling feature imbalanced data.</a:t>
            </a:r>
            <a:endParaRPr lang="en-GB" dirty="0"/>
          </a:p>
          <a:p>
            <a:r>
              <a:rPr lang="en-GB" b="1" dirty="0">
                <a:ea typeface="+mn-lt"/>
                <a:cs typeface="+mn-lt"/>
              </a:rPr>
              <a:t>Tuning of hyperparameters carefully.</a:t>
            </a:r>
            <a:endParaRPr lang="en-GB" dirty="0"/>
          </a:p>
          <a:p>
            <a:r>
              <a:rPr lang="en-GB" b="1" dirty="0">
                <a:ea typeface="+mn-lt"/>
                <a:cs typeface="+mn-lt"/>
              </a:rPr>
              <a:t>Feature engineering</a:t>
            </a:r>
            <a:endParaRPr lang="en-GB" dirty="0"/>
          </a:p>
          <a:p>
            <a:endParaRPr lang="en-GB" dirty="0">
              <a:cs typeface="Calibri"/>
            </a:endParaRPr>
          </a:p>
        </p:txBody>
      </p:sp>
    </p:spTree>
    <p:extLst>
      <p:ext uri="{BB962C8B-B14F-4D97-AF65-F5344CB8AC3E}">
        <p14:creationId xmlns:p14="http://schemas.microsoft.com/office/powerpoint/2010/main" val="4158822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EC3-81E2-6CB4-87BF-37E7D5AE24E1}"/>
              </a:ext>
            </a:extLst>
          </p:cNvPr>
          <p:cNvSpPr>
            <a:spLocks noGrp="1"/>
          </p:cNvSpPr>
          <p:nvPr>
            <p:ph type="title"/>
          </p:nvPr>
        </p:nvSpPr>
        <p:spPr>
          <a:xfrm>
            <a:off x="838200" y="365125"/>
            <a:ext cx="10515600" cy="1857525"/>
          </a:xfrm>
        </p:spPr>
        <p:txBody>
          <a:bodyPr>
            <a:normAutofit fontScale="90000"/>
          </a:bodyPr>
          <a:lstStyle/>
          <a:p>
            <a:r>
              <a:rPr lang="en-GB" b="1" dirty="0">
                <a:solidFill>
                  <a:srgbClr val="FF0000"/>
                </a:solidFill>
                <a:ea typeface="+mj-lt"/>
                <a:cs typeface="+mj-lt"/>
              </a:rPr>
              <a:t>CONCLUSION</a:t>
            </a:r>
            <a:endParaRPr lang="en-US">
              <a:solidFill>
                <a:srgbClr val="FF0000"/>
              </a:solidFill>
              <a:cs typeface="Calibri Light"/>
            </a:endParaRPr>
          </a:p>
          <a:p>
            <a:br>
              <a:rPr lang="en-US" dirty="0"/>
            </a:br>
            <a:endParaRPr lang="en-US" dirty="0"/>
          </a:p>
        </p:txBody>
      </p:sp>
      <p:sp>
        <p:nvSpPr>
          <p:cNvPr id="3" name="Content Placeholder 2">
            <a:extLst>
              <a:ext uri="{FF2B5EF4-FFF2-40B4-BE49-F238E27FC236}">
                <a16:creationId xmlns:a16="http://schemas.microsoft.com/office/drawing/2014/main" id="{679627F5-BFF0-EFF7-571B-EAF88645E3B5}"/>
              </a:ext>
            </a:extLst>
          </p:cNvPr>
          <p:cNvSpPr>
            <a:spLocks noGrp="1"/>
          </p:cNvSpPr>
          <p:nvPr>
            <p:ph idx="1"/>
          </p:nvPr>
        </p:nvSpPr>
        <p:spPr>
          <a:xfrm>
            <a:off x="838200" y="1193022"/>
            <a:ext cx="10515600" cy="5458393"/>
          </a:xfrm>
        </p:spPr>
        <p:txBody>
          <a:bodyPr vert="horz" lIns="91440" tIns="45720" rIns="91440" bIns="45720" rtlCol="0" anchor="t">
            <a:noAutofit/>
          </a:bodyPr>
          <a:lstStyle/>
          <a:p>
            <a:r>
              <a:rPr lang="en-GB" sz="2000" b="1" dirty="0">
                <a:ea typeface="+mn-lt"/>
                <a:cs typeface="+mn-lt"/>
              </a:rPr>
              <a:t>XGBoost model has the highest recall,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endParaRPr lang="en-GB" sz="2000">
              <a:cs typeface="Calibri" panose="020F0502020204030204"/>
            </a:endParaRPr>
          </a:p>
          <a:p>
            <a:r>
              <a:rPr lang="en-GB" sz="2000" b="1" dirty="0">
                <a:ea typeface="+mn-lt"/>
                <a:cs typeface="+mn-lt"/>
              </a:rPr>
              <a:t>Gradient boost gave the highest accuracy of 82% on test dataset. Repayment in the month of September tended to be the most important feature for our machine learning model.</a:t>
            </a:r>
            <a:endParaRPr lang="en-GB" sz="2000" dirty="0">
              <a:cs typeface="Calibri"/>
            </a:endParaRPr>
          </a:p>
          <a:p>
            <a:r>
              <a:rPr lang="en-GB" sz="2000" b="1" dirty="0">
                <a:ea typeface="+mn-lt"/>
                <a:cs typeface="+mn-lt"/>
              </a:rPr>
              <a:t>The best accuracy is obtained for the Random forest and XGBoost classifier.</a:t>
            </a:r>
            <a:endParaRPr lang="en-GB" sz="2000" dirty="0">
              <a:cs typeface="Calibri"/>
            </a:endParaRPr>
          </a:p>
          <a:p>
            <a:r>
              <a:rPr lang="en-GB" sz="2000" b="1" dirty="0">
                <a:ea typeface="+mn-lt"/>
                <a:cs typeface="+mn-lt"/>
              </a:rPr>
              <a:t>In general, all models have comparable accuracy. Nevertheless, because the classes are imbalanced (the proportion of non-default credit cards is higher than default) this metric is misleading.</a:t>
            </a:r>
            <a:endParaRPr lang="en-GB" sz="2000" dirty="0">
              <a:cs typeface="Calibri"/>
            </a:endParaRPr>
          </a:p>
          <a:p>
            <a:r>
              <a:rPr lang="en-GB" sz="2000" b="1" dirty="0">
                <a:ea typeface="+mn-lt"/>
                <a:cs typeface="+mn-lt"/>
              </a:rPr>
              <a:t>From the table in the previous slide we can see that XGBoost Classifier having Recall, F1-score, and ROC Score values equals 82%, 77%, and 86% and Random forest Classifier having Recall, F1-score, and ROC Score values equals 81%, 75%, and 84%.</a:t>
            </a:r>
            <a:endParaRPr lang="en-GB" sz="2000" dirty="0">
              <a:cs typeface="Calibri"/>
            </a:endParaRPr>
          </a:p>
          <a:p>
            <a:r>
              <a:rPr lang="en-GB" sz="2000" b="1" dirty="0">
                <a:ea typeface="+mn-lt"/>
                <a:cs typeface="+mn-lt"/>
              </a:rPr>
              <a:t>XGBoost Classifier and Decision Tree Classifier are giving us the best Recall, F1-score, and ROC Score among other algorithms. We can conclude that these two algorithms are the best to predict whether the credit card is default or not default according to our analysis.</a:t>
            </a:r>
            <a:br>
              <a:rPr lang="en-GB" sz="2000" b="1" dirty="0">
                <a:ea typeface="+mn-lt"/>
                <a:cs typeface="+mn-lt"/>
              </a:rPr>
            </a:br>
            <a:br>
              <a:rPr lang="en-GB" sz="2000" b="1" dirty="0">
                <a:ea typeface="+mn-lt"/>
                <a:cs typeface="+mn-lt"/>
              </a:rPr>
            </a:br>
            <a:br>
              <a:rPr lang="en-GB" sz="2000" b="1" dirty="0">
                <a:ea typeface="+mn-lt"/>
                <a:cs typeface="+mn-lt"/>
              </a:rPr>
            </a:br>
            <a:endParaRPr lang="en-GB" sz="2000" b="1" dirty="0">
              <a:ea typeface="+mn-lt"/>
              <a:cs typeface="+mn-lt"/>
            </a:endParaRPr>
          </a:p>
          <a:p>
            <a:endParaRPr lang="en-GB" sz="2000" dirty="0">
              <a:cs typeface="Calibri"/>
            </a:endParaRPr>
          </a:p>
        </p:txBody>
      </p:sp>
    </p:spTree>
    <p:extLst>
      <p:ext uri="{BB962C8B-B14F-4D97-AF65-F5344CB8AC3E}">
        <p14:creationId xmlns:p14="http://schemas.microsoft.com/office/powerpoint/2010/main" val="157594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0F3C-02D8-6260-AEA3-FA99539157C9}"/>
              </a:ext>
            </a:extLst>
          </p:cNvPr>
          <p:cNvSpPr>
            <a:spLocks noGrp="1"/>
          </p:cNvSpPr>
          <p:nvPr>
            <p:ph type="title"/>
          </p:nvPr>
        </p:nvSpPr>
        <p:spPr>
          <a:xfrm>
            <a:off x="838200" y="58773"/>
            <a:ext cx="4648200" cy="2313552"/>
          </a:xfrm>
        </p:spPr>
        <p:txBody>
          <a:bodyPr>
            <a:normAutofit/>
          </a:bodyPr>
          <a:lstStyle/>
          <a:p>
            <a:r>
              <a:rPr lang="en-GB" b="1" dirty="0">
                <a:solidFill>
                  <a:srgbClr val="FF0000"/>
                </a:solidFill>
                <a:ea typeface="+mj-lt"/>
                <a:cs typeface="+mj-lt"/>
              </a:rPr>
              <a:t>Introduction:</a:t>
            </a:r>
            <a:br>
              <a:rPr lang="en-GB" b="1" dirty="0">
                <a:ea typeface="+mj-lt"/>
                <a:cs typeface="+mj-lt"/>
              </a:rPr>
            </a:br>
            <a:endParaRPr lang="en-GB">
              <a:solidFill>
                <a:schemeClr val="tx2"/>
              </a:solidFill>
              <a:ea typeface="+mj-lt"/>
              <a:cs typeface="+mj-lt"/>
            </a:endParaRPr>
          </a:p>
        </p:txBody>
      </p:sp>
      <p:sp>
        <p:nvSpPr>
          <p:cNvPr id="3" name="Content Placeholder 2">
            <a:extLst>
              <a:ext uri="{FF2B5EF4-FFF2-40B4-BE49-F238E27FC236}">
                <a16:creationId xmlns:a16="http://schemas.microsoft.com/office/drawing/2014/main" id="{94D0993A-A8C3-A906-D208-6770A0FC78B2}"/>
              </a:ext>
            </a:extLst>
          </p:cNvPr>
          <p:cNvSpPr>
            <a:spLocks noGrp="1"/>
          </p:cNvSpPr>
          <p:nvPr>
            <p:ph idx="1"/>
          </p:nvPr>
        </p:nvSpPr>
        <p:spPr>
          <a:xfrm>
            <a:off x="737559" y="1214888"/>
            <a:ext cx="4863560" cy="5532970"/>
          </a:xfrm>
        </p:spPr>
        <p:txBody>
          <a:bodyPr vert="horz" lIns="91440" tIns="45720" rIns="91440" bIns="45720" rtlCol="0" anchor="t">
            <a:noAutofit/>
          </a:bodyPr>
          <a:lstStyle/>
          <a:p>
            <a:r>
              <a:rPr lang="en-GB" sz="1600" b="1" dirty="0">
                <a:ea typeface="+mn-lt"/>
                <a:cs typeface="+mn-lt"/>
              </a:rPr>
              <a:t>Credit card fraud is an inclusive term for fraud committed using a payment card, such as a credit card or debit card. The purpose may be to obtain goods or services, or to make payment to another account which is controlled by a criminal. In recent times, the number of fraud transactions has increased drastically due to which credit card companies are facing a lot of challenges. For many banks, retaining high profitable customers is the most important business goal. Banking fraud, however, poses a significant threat to this goal. Apart from this, other ways of making fraudulent transactions are as follows:</a:t>
            </a:r>
            <a:endParaRPr lang="en-GB" b="1" dirty="0">
              <a:ea typeface="Calibri" panose="020F0502020204030204"/>
              <a:cs typeface="Calibri" panose="020F0502020204030204"/>
            </a:endParaRPr>
          </a:p>
          <a:p>
            <a:r>
              <a:rPr lang="en-GB" sz="1600" b="1" dirty="0">
                <a:ea typeface="+mn-lt"/>
                <a:cs typeface="+mn-lt"/>
              </a:rPr>
              <a:t>Manipulation or alteration of genuine cards</a:t>
            </a:r>
            <a:endParaRPr lang="en-GB" b="1" dirty="0">
              <a:cs typeface="Calibri"/>
            </a:endParaRPr>
          </a:p>
          <a:p>
            <a:r>
              <a:rPr lang="en-GB" sz="1600" b="1" dirty="0">
                <a:ea typeface="+mn-lt"/>
                <a:cs typeface="+mn-lt"/>
              </a:rPr>
              <a:t>Creation of counterfeit cards</a:t>
            </a:r>
            <a:endParaRPr lang="en-GB" b="1" dirty="0">
              <a:cs typeface="Calibri"/>
            </a:endParaRPr>
          </a:p>
          <a:p>
            <a:r>
              <a:rPr lang="en-GB" sz="1600" b="1" dirty="0">
                <a:ea typeface="+mn-lt"/>
                <a:cs typeface="+mn-lt"/>
              </a:rPr>
              <a:t>Stolen or lost credit cards</a:t>
            </a:r>
            <a:endParaRPr lang="en-GB" b="1" dirty="0">
              <a:cs typeface="Calibri"/>
            </a:endParaRPr>
          </a:p>
          <a:p>
            <a:pPr>
              <a:lnSpc>
                <a:spcPct val="100000"/>
              </a:lnSpc>
            </a:pPr>
            <a:r>
              <a:rPr lang="en-GB" sz="1600" b="1" dirty="0">
                <a:ea typeface="+mn-lt"/>
                <a:cs typeface="+mn-lt"/>
              </a:rPr>
              <a:t>Fraudulent telemarketing</a:t>
            </a:r>
            <a:endParaRPr lang="en-GB" b="1" dirty="0">
              <a:ea typeface="Calibri" panose="020F0502020204030204"/>
              <a:cs typeface="Calibri" panose="020F0502020204030204"/>
            </a:endParaRPr>
          </a:p>
        </p:txBody>
      </p:sp>
      <p:pic>
        <p:nvPicPr>
          <p:cNvPr id="4" name="Picture 4" descr="A picture containing text&#10;&#10;Description automatically generated">
            <a:extLst>
              <a:ext uri="{FF2B5EF4-FFF2-40B4-BE49-F238E27FC236}">
                <a16:creationId xmlns:a16="http://schemas.microsoft.com/office/drawing/2014/main" id="{3065DDC7-14BA-5C80-7FBD-807C8906EFBB}"/>
              </a:ext>
            </a:extLst>
          </p:cNvPr>
          <p:cNvPicPr>
            <a:picLocks noChangeAspect="1"/>
          </p:cNvPicPr>
          <p:nvPr/>
        </p:nvPicPr>
        <p:blipFill>
          <a:blip r:embed="rId2"/>
          <a:stretch>
            <a:fillRect/>
          </a:stretch>
        </p:blipFill>
        <p:spPr>
          <a:xfrm>
            <a:off x="5606014" y="929922"/>
            <a:ext cx="5780749" cy="5242571"/>
          </a:xfrm>
          <a:prstGeom prst="rect">
            <a:avLst/>
          </a:prstGeom>
        </p:spPr>
      </p:pic>
    </p:spTree>
    <p:extLst>
      <p:ext uri="{BB962C8B-B14F-4D97-AF65-F5344CB8AC3E}">
        <p14:creationId xmlns:p14="http://schemas.microsoft.com/office/powerpoint/2010/main" val="217301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4" descr="Graphical user interface&#10;&#10;Description automatically generated">
            <a:extLst>
              <a:ext uri="{FF2B5EF4-FFF2-40B4-BE49-F238E27FC236}">
                <a16:creationId xmlns:a16="http://schemas.microsoft.com/office/drawing/2014/main" id="{0FD8AFE0-6D2D-84E5-52C9-2BBA01099458}"/>
              </a:ext>
            </a:extLst>
          </p:cNvPr>
          <p:cNvPicPr>
            <a:picLocks noChangeAspect="1"/>
          </p:cNvPicPr>
          <p:nvPr/>
        </p:nvPicPr>
        <p:blipFill rotWithShape="1">
          <a:blip r:embed="rId3"/>
          <a:srcRect l="6667"/>
          <a:stretch/>
        </p:blipFill>
        <p:spPr>
          <a:xfrm>
            <a:off x="-43112" y="10"/>
            <a:ext cx="12191980" cy="6857990"/>
          </a:xfrm>
          <a:prstGeom prst="rect">
            <a:avLst/>
          </a:prstGeom>
        </p:spPr>
      </p:pic>
      <p:sp>
        <p:nvSpPr>
          <p:cNvPr id="2" name="Title 1">
            <a:extLst>
              <a:ext uri="{FF2B5EF4-FFF2-40B4-BE49-F238E27FC236}">
                <a16:creationId xmlns:a16="http://schemas.microsoft.com/office/drawing/2014/main" id="{74DB4547-281E-0C72-A900-2C6026A86F18}"/>
              </a:ext>
            </a:extLst>
          </p:cNvPr>
          <p:cNvSpPr>
            <a:spLocks noGrp="1"/>
          </p:cNvSpPr>
          <p:nvPr>
            <p:ph type="title"/>
          </p:nvPr>
        </p:nvSpPr>
        <p:spPr>
          <a:xfrm>
            <a:off x="1731000" y="2806426"/>
            <a:ext cx="4204298" cy="1034728"/>
          </a:xfrm>
        </p:spPr>
        <p:txBody>
          <a:bodyPr>
            <a:normAutofit fontScale="90000"/>
          </a:bodyPr>
          <a:lstStyle/>
          <a:p>
            <a:pPr>
              <a:lnSpc>
                <a:spcPct val="90000"/>
              </a:lnSpc>
            </a:pPr>
            <a:r>
              <a:rPr lang="en-GB" sz="6600" b="1">
                <a:solidFill>
                  <a:srgbClr val="FF0000"/>
                </a:solidFill>
                <a:ea typeface="+mj-lt"/>
                <a:cs typeface="+mj-lt"/>
              </a:rPr>
              <a:t>Exploring </a:t>
            </a:r>
            <a:br>
              <a:rPr lang="en-GB" sz="6600" b="1">
                <a:solidFill>
                  <a:srgbClr val="FF0000"/>
                </a:solidFill>
                <a:ea typeface="+mj-lt"/>
                <a:cs typeface="+mj-lt"/>
              </a:rPr>
            </a:br>
            <a:r>
              <a:rPr lang="en-GB" sz="6600" b="1">
                <a:solidFill>
                  <a:srgbClr val="FF0000"/>
                </a:solidFill>
                <a:ea typeface="+mj-lt"/>
                <a:cs typeface="+mj-lt"/>
              </a:rPr>
              <a:t>the </a:t>
            </a:r>
            <a:br>
              <a:rPr lang="en-GB" sz="6600" b="1">
                <a:solidFill>
                  <a:srgbClr val="FF0000"/>
                </a:solidFill>
                <a:ea typeface="+mj-lt"/>
                <a:cs typeface="+mj-lt"/>
              </a:rPr>
            </a:br>
            <a:r>
              <a:rPr lang="en-GB" sz="6600" b="1">
                <a:solidFill>
                  <a:srgbClr val="FF0000"/>
                </a:solidFill>
                <a:ea typeface="+mj-lt"/>
                <a:cs typeface="+mj-lt"/>
              </a:rPr>
              <a:t>Dataset</a:t>
            </a:r>
            <a:br>
              <a:rPr lang="en-GB" sz="6600" b="1">
                <a:solidFill>
                  <a:srgbClr val="FF0000"/>
                </a:solidFill>
                <a:ea typeface="+mj-lt"/>
                <a:cs typeface="+mj-lt"/>
              </a:rPr>
            </a:br>
            <a:br>
              <a:rPr lang="en-GB" sz="6600" b="1">
                <a:solidFill>
                  <a:srgbClr val="FF0000"/>
                </a:solidFill>
                <a:ea typeface="+mj-lt"/>
                <a:cs typeface="+mj-lt"/>
              </a:rPr>
            </a:br>
            <a:endParaRPr lang="en-GB" sz="900" b="1">
              <a:ea typeface="+mj-lt"/>
              <a:cs typeface="+mj-lt"/>
            </a:endParaRPr>
          </a:p>
          <a:p>
            <a:pPr>
              <a:lnSpc>
                <a:spcPct val="90000"/>
              </a:lnSpc>
            </a:pPr>
            <a:br>
              <a:rPr lang="en-US" sz="900"/>
            </a:br>
            <a:endParaRPr lang="en-US" sz="900"/>
          </a:p>
        </p:txBody>
      </p:sp>
      <p:sp>
        <p:nvSpPr>
          <p:cNvPr id="8" name="Content Placeholder 7">
            <a:extLst>
              <a:ext uri="{FF2B5EF4-FFF2-40B4-BE49-F238E27FC236}">
                <a16:creationId xmlns:a16="http://schemas.microsoft.com/office/drawing/2014/main" id="{83F5983A-4BB6-DB9F-2043-967B0C640CDC}"/>
              </a:ext>
            </a:extLst>
          </p:cNvPr>
          <p:cNvSpPr>
            <a:spLocks noGrp="1"/>
          </p:cNvSpPr>
          <p:nvPr>
            <p:ph idx="1"/>
          </p:nvPr>
        </p:nvSpPr>
        <p:spPr>
          <a:xfrm>
            <a:off x="6374886" y="2809812"/>
            <a:ext cx="4169380" cy="2384064"/>
          </a:xfrm>
        </p:spPr>
        <p:txBody>
          <a:bodyPr>
            <a:normAutofit/>
          </a:bodyPr>
          <a:lstStyle/>
          <a:p>
            <a:endParaRPr lang="en-US" sz="1800"/>
          </a:p>
        </p:txBody>
      </p:sp>
    </p:spTree>
    <p:extLst>
      <p:ext uri="{BB962C8B-B14F-4D97-AF65-F5344CB8AC3E}">
        <p14:creationId xmlns:p14="http://schemas.microsoft.com/office/powerpoint/2010/main" val="18142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CAA8B-0514-8C32-6390-97A3206C2C3B}"/>
              </a:ext>
            </a:extLst>
          </p:cNvPr>
          <p:cNvSpPr>
            <a:spLocks noGrp="1"/>
          </p:cNvSpPr>
          <p:nvPr>
            <p:ph type="title"/>
          </p:nvPr>
        </p:nvSpPr>
        <p:spPr>
          <a:xfrm>
            <a:off x="838200" y="365125"/>
            <a:ext cx="10515600" cy="1325563"/>
          </a:xfrm>
        </p:spPr>
        <p:txBody>
          <a:bodyPr vert="horz" lIns="91440" tIns="45720" rIns="91440" bIns="45720" rtlCol="0" anchor="ctr">
            <a:noAutofit/>
          </a:bodyPr>
          <a:lstStyle/>
          <a:p>
            <a:r>
              <a:rPr lang="en-GB" sz="5400" b="1">
                <a:solidFill>
                  <a:srgbClr val="FF0000"/>
                </a:solidFill>
                <a:ea typeface="+mj-lt"/>
                <a:cs typeface="+mj-lt"/>
              </a:rPr>
              <a:t>Data Summary:</a:t>
            </a:r>
            <a:br>
              <a:rPr lang="en-GB" sz="5400" b="1">
                <a:ea typeface="+mj-lt"/>
                <a:cs typeface="+mj-lt"/>
              </a:rPr>
            </a:br>
            <a:endParaRPr lang="en-GB" sz="5400" b="1">
              <a:solidFill>
                <a:srgbClr val="FF0000"/>
              </a:solidFill>
              <a:ea typeface="+mj-lt"/>
              <a:cs typeface="+mj-lt"/>
            </a:endParaRPr>
          </a:p>
        </p:txBody>
      </p:sp>
      <p:sp>
        <p:nvSpPr>
          <p:cNvPr id="3" name="Content Placeholder 2">
            <a:extLst>
              <a:ext uri="{FF2B5EF4-FFF2-40B4-BE49-F238E27FC236}">
                <a16:creationId xmlns:a16="http://schemas.microsoft.com/office/drawing/2014/main" id="{65DF0EA6-A302-0E67-96F9-DC1C3EF5DF2E}"/>
              </a:ext>
            </a:extLst>
          </p:cNvPr>
          <p:cNvSpPr>
            <a:spLocks noGrp="1"/>
          </p:cNvSpPr>
          <p:nvPr>
            <p:ph idx="1"/>
          </p:nvPr>
        </p:nvSpPr>
        <p:spPr>
          <a:xfrm>
            <a:off x="838201" y="1470748"/>
            <a:ext cx="4614759" cy="4749346"/>
          </a:xfrm>
        </p:spPr>
        <p:txBody>
          <a:bodyPr vert="horz" lIns="91440" tIns="45720" rIns="91440" bIns="45720" rtlCol="0" anchor="t">
            <a:normAutofit fontScale="85000" lnSpcReduction="20000"/>
          </a:bodyPr>
          <a:lstStyle/>
          <a:p>
            <a:r>
              <a:rPr lang="en-GB" sz="2400" b="1">
                <a:ea typeface="+mn-lt"/>
                <a:cs typeface="+mn-lt"/>
              </a:rPr>
              <a:t>➢ X1 -Amount of credit(includes individual </a:t>
            </a:r>
            <a:br>
              <a:rPr lang="en-GB" sz="2400" b="1">
                <a:ea typeface="+mn-lt"/>
                <a:cs typeface="+mn-lt"/>
              </a:rPr>
            </a:br>
            <a:r>
              <a:rPr lang="en-GB" sz="2400" b="1">
                <a:ea typeface="+mn-lt"/>
                <a:cs typeface="+mn-lt"/>
              </a:rPr>
              <a:t>    as well as family credit) </a:t>
            </a:r>
            <a:br>
              <a:rPr lang="en-GB" sz="2400" b="1">
                <a:ea typeface="+mn-lt"/>
                <a:cs typeface="+mn-lt"/>
              </a:rPr>
            </a:br>
            <a:r>
              <a:rPr lang="en-GB" sz="2400" b="1">
                <a:ea typeface="+mn-lt"/>
                <a:cs typeface="+mn-lt"/>
              </a:rPr>
              <a:t>➢ X2 -Gender </a:t>
            </a:r>
            <a:br>
              <a:rPr lang="en-GB" sz="2400" b="1">
                <a:ea typeface="+mn-lt"/>
                <a:cs typeface="+mn-lt"/>
              </a:rPr>
            </a:br>
            <a:r>
              <a:rPr lang="en-GB" sz="2400" b="1">
                <a:ea typeface="+mn-lt"/>
                <a:cs typeface="+mn-lt"/>
              </a:rPr>
              <a:t>➢ X3 -Education </a:t>
            </a:r>
            <a:br>
              <a:rPr lang="en-GB" sz="2400" b="1">
                <a:ea typeface="+mn-lt"/>
                <a:cs typeface="+mn-lt"/>
              </a:rPr>
            </a:br>
            <a:r>
              <a:rPr lang="en-GB" sz="2400" b="1">
                <a:ea typeface="+mn-lt"/>
                <a:cs typeface="+mn-lt"/>
              </a:rPr>
              <a:t>➢ X4 -Marital Status </a:t>
            </a:r>
            <a:br>
              <a:rPr lang="en-GB" sz="2400" b="1">
                <a:ea typeface="+mn-lt"/>
                <a:cs typeface="+mn-lt"/>
              </a:rPr>
            </a:br>
            <a:r>
              <a:rPr lang="en-GB" sz="2400" b="1">
                <a:ea typeface="+mn-lt"/>
                <a:cs typeface="+mn-lt"/>
              </a:rPr>
              <a:t>➢ X5 -Age </a:t>
            </a:r>
            <a:br>
              <a:rPr lang="en-GB" sz="2400" b="1">
                <a:ea typeface="+mn-lt"/>
                <a:cs typeface="+mn-lt"/>
              </a:rPr>
            </a:br>
            <a:r>
              <a:rPr lang="en-GB" sz="2400" b="1">
                <a:ea typeface="+mn-lt"/>
                <a:cs typeface="+mn-lt"/>
              </a:rPr>
              <a:t>➢ X6 to X11 -History of past payments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X12 to X17 -Amount of bill statement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X18 to X23 -Amount of previous payment from </a:t>
            </a:r>
            <a:br>
              <a:rPr lang="en-GB" sz="2400" b="1">
                <a:ea typeface="+mn-lt"/>
                <a:cs typeface="+mn-lt"/>
              </a:rPr>
            </a:br>
            <a:r>
              <a:rPr lang="en-GB" sz="2400" b="1">
                <a:ea typeface="+mn-lt"/>
                <a:cs typeface="+mn-lt"/>
              </a:rPr>
              <a:t>    April to September </a:t>
            </a:r>
            <a:br>
              <a:rPr lang="en-GB" sz="2400" b="1">
                <a:ea typeface="+mn-lt"/>
                <a:cs typeface="+mn-lt"/>
              </a:rPr>
            </a:br>
            <a:r>
              <a:rPr lang="en-GB" sz="2400" b="1">
                <a:ea typeface="+mn-lt"/>
                <a:cs typeface="+mn-lt"/>
              </a:rPr>
              <a:t>➢ Y -Default payment</a:t>
            </a:r>
            <a:r>
              <a:rPr lang="en-GB" sz="1600" b="1">
                <a:ea typeface="+mn-lt"/>
                <a:cs typeface="+mn-lt"/>
              </a:rPr>
              <a:t> </a:t>
            </a:r>
            <a:br>
              <a:rPr lang="en-GB" sz="1600" b="1">
                <a:ea typeface="+mn-lt"/>
                <a:cs typeface="+mn-lt"/>
              </a:rPr>
            </a:br>
            <a:br>
              <a:rPr lang="en-GB" sz="1600" b="1">
                <a:ea typeface="+mn-lt"/>
                <a:cs typeface="+mn-lt"/>
              </a:rPr>
            </a:br>
            <a:endParaRPr lang="en-GB" sz="1600" b="1">
              <a:ea typeface="+mn-lt"/>
              <a:cs typeface="+mn-lt"/>
            </a:endParaRPr>
          </a:p>
          <a:p>
            <a:br>
              <a:rPr lang="en-US" sz="1600"/>
            </a:br>
            <a:endParaRPr lang="en-US" sz="1600"/>
          </a:p>
        </p:txBody>
      </p:sp>
      <p:pic>
        <p:nvPicPr>
          <p:cNvPr id="4" name="Picture 4" descr="Graphical user interface&#10;&#10;Description automatically generated">
            <a:extLst>
              <a:ext uri="{FF2B5EF4-FFF2-40B4-BE49-F238E27FC236}">
                <a16:creationId xmlns:a16="http://schemas.microsoft.com/office/drawing/2014/main" id="{62C275D3-86CB-AC3D-D5E0-0E974E4D32AB}"/>
              </a:ext>
            </a:extLst>
          </p:cNvPr>
          <p:cNvPicPr>
            <a:picLocks noChangeAspect="1"/>
          </p:cNvPicPr>
          <p:nvPr/>
        </p:nvPicPr>
        <p:blipFill rotWithShape="1">
          <a:blip r:embed="rId2"/>
          <a:srcRect l="2100" r="17166" b="1"/>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35680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4AE4-1F59-F052-05B5-DF52A55A5AC9}"/>
              </a:ext>
            </a:extLst>
          </p:cNvPr>
          <p:cNvSpPr>
            <a:spLocks noGrp="1"/>
          </p:cNvSpPr>
          <p:nvPr>
            <p:ph type="title"/>
          </p:nvPr>
        </p:nvSpPr>
        <p:spPr>
          <a:xfrm>
            <a:off x="838200" y="365125"/>
            <a:ext cx="10515600" cy="2299229"/>
          </a:xfrm>
        </p:spPr>
        <p:txBody>
          <a:bodyPr>
            <a:normAutofit/>
          </a:bodyPr>
          <a:lstStyle/>
          <a:p>
            <a:r>
              <a:rPr lang="en-GB" sz="6000" b="1">
                <a:solidFill>
                  <a:srgbClr val="FF0000"/>
                </a:solidFill>
                <a:ea typeface="+mj-lt"/>
                <a:cs typeface="+mj-lt"/>
              </a:rPr>
              <a:t>Features:</a:t>
            </a:r>
            <a:endParaRPr lang="en-US" sz="6000">
              <a:solidFill>
                <a:srgbClr val="FF0000"/>
              </a:solidFill>
              <a:cs typeface="Calibri Light"/>
            </a:endParaRPr>
          </a:p>
          <a:p>
            <a:br>
              <a:rPr lang="en-US"/>
            </a:br>
            <a:endParaRPr lang="en-US"/>
          </a:p>
        </p:txBody>
      </p:sp>
      <p:sp>
        <p:nvSpPr>
          <p:cNvPr id="3" name="Content Placeholder 2">
            <a:extLst>
              <a:ext uri="{FF2B5EF4-FFF2-40B4-BE49-F238E27FC236}">
                <a16:creationId xmlns:a16="http://schemas.microsoft.com/office/drawing/2014/main" id="{3AD6E093-EBDC-DFD2-9CBE-E83926D74257}"/>
              </a:ext>
            </a:extLst>
          </p:cNvPr>
          <p:cNvSpPr>
            <a:spLocks noGrp="1"/>
          </p:cNvSpPr>
          <p:nvPr>
            <p:ph idx="1"/>
          </p:nvPr>
        </p:nvSpPr>
        <p:spPr>
          <a:xfrm>
            <a:off x="838200" y="1472848"/>
            <a:ext cx="10515600" cy="5014559"/>
          </a:xfrm>
        </p:spPr>
        <p:txBody>
          <a:bodyPr vert="horz" lIns="91440" tIns="45720" rIns="91440" bIns="45720" rtlCol="0" anchor="t">
            <a:noAutofit/>
          </a:bodyPr>
          <a:lstStyle/>
          <a:p>
            <a:r>
              <a:rPr lang="en-GB" sz="1800" b="1">
                <a:ea typeface="+mn-lt"/>
                <a:cs typeface="+mn-lt"/>
              </a:rPr>
              <a:t>ID: ID of each client</a:t>
            </a:r>
            <a:endParaRPr lang="en-GB" sz="1800" b="1">
              <a:cs typeface="Calibri" panose="020F0502020204030204"/>
            </a:endParaRPr>
          </a:p>
          <a:p>
            <a:r>
              <a:rPr lang="en-GB" sz="1800" b="1">
                <a:ea typeface="+mn-lt"/>
                <a:cs typeface="+mn-lt"/>
              </a:rPr>
              <a:t>LIMIT_BAL: Amount of given credit in NT dollars (includes individual and family/supplementary</a:t>
            </a:r>
            <a:endParaRPr lang="en-GB" sz="1800" b="1">
              <a:cs typeface="Calibri"/>
            </a:endParaRPr>
          </a:p>
          <a:p>
            <a:pPr marL="0" indent="0">
              <a:buNone/>
            </a:pPr>
            <a:r>
              <a:rPr lang="en-GB" sz="1800" b="1">
                <a:ea typeface="+mn-lt"/>
                <a:cs typeface="+mn-lt"/>
              </a:rPr>
              <a:t>       credit</a:t>
            </a:r>
            <a:endParaRPr lang="en-GB" sz="1800" b="1">
              <a:cs typeface="Calibri" panose="020F0502020204030204"/>
            </a:endParaRPr>
          </a:p>
          <a:p>
            <a:r>
              <a:rPr lang="en-GB" sz="1800" b="1">
                <a:ea typeface="+mn-lt"/>
                <a:cs typeface="+mn-lt"/>
              </a:rPr>
              <a:t>SEX: Gender (1=male, 2=female)</a:t>
            </a:r>
            <a:endParaRPr lang="en-GB" sz="1800" b="1">
              <a:cs typeface="Calibri"/>
            </a:endParaRPr>
          </a:p>
          <a:p>
            <a:r>
              <a:rPr lang="en-GB" sz="1800" b="1">
                <a:ea typeface="+mn-lt"/>
                <a:cs typeface="+mn-lt"/>
              </a:rPr>
              <a:t>EDUCATION: (1=graduate school, 2=university, 3=high school, 4=others, 5=unknown, 6=unknown)</a:t>
            </a:r>
            <a:endParaRPr lang="en-GB" sz="1800" b="1">
              <a:cs typeface="Calibri"/>
            </a:endParaRPr>
          </a:p>
          <a:p>
            <a:r>
              <a:rPr lang="en-GB" sz="1800" b="1">
                <a:ea typeface="+mn-lt"/>
                <a:cs typeface="+mn-lt"/>
              </a:rPr>
              <a:t>MARRIAGE: Marital status (1=married, 2=single, 3=others)</a:t>
            </a:r>
            <a:endParaRPr lang="en-GB" sz="1800" b="1">
              <a:cs typeface="Calibri"/>
            </a:endParaRPr>
          </a:p>
          <a:p>
            <a:r>
              <a:rPr lang="en-GB" sz="1800" b="1">
                <a:ea typeface="+mn-lt"/>
                <a:cs typeface="+mn-lt"/>
              </a:rPr>
              <a:t>AGE: Age in year</a:t>
            </a:r>
          </a:p>
          <a:p>
            <a:pPr marL="0" indent="0">
              <a:buNone/>
            </a:pPr>
            <a:r>
              <a:rPr lang="en-GB" sz="1800" b="1">
                <a:ea typeface="+mn-lt"/>
                <a:cs typeface="+mn-lt"/>
              </a:rPr>
              <a:t>    — —</a:t>
            </a:r>
            <a:endParaRPr lang="en-GB" sz="1800" b="1">
              <a:cs typeface="Calibri" panose="020F0502020204030204"/>
            </a:endParaRPr>
          </a:p>
          <a:p>
            <a:r>
              <a:rPr lang="en-GB" sz="1800" b="1">
                <a:ea typeface="+mn-lt"/>
                <a:cs typeface="+mn-lt"/>
              </a:rPr>
              <a:t>PAY_0: Repayment status in September, 2005 (-1=pay duly, 1=payment delay for one month,</a:t>
            </a:r>
            <a:endParaRPr lang="en-GB" sz="1800" b="1">
              <a:cs typeface="Calibri"/>
            </a:endParaRPr>
          </a:p>
          <a:p>
            <a:pPr marL="0" indent="0">
              <a:buNone/>
            </a:pPr>
            <a:r>
              <a:rPr lang="en-GB" sz="1800" b="1">
                <a:ea typeface="+mn-lt"/>
                <a:cs typeface="+mn-lt"/>
              </a:rPr>
              <a:t>                    2=payment delay for two months, … 8=payment delay for eight months, 9=payment delay</a:t>
            </a:r>
            <a:endParaRPr lang="en-GB" sz="1800" b="1">
              <a:cs typeface="Calibri" panose="020F0502020204030204"/>
            </a:endParaRPr>
          </a:p>
          <a:p>
            <a:pPr marL="0" indent="0">
              <a:buNone/>
            </a:pPr>
            <a:r>
              <a:rPr lang="en-GB" sz="1800" b="1">
                <a:ea typeface="+mn-lt"/>
                <a:cs typeface="+mn-lt"/>
              </a:rPr>
              <a:t>                    for nine months and above)</a:t>
            </a:r>
            <a:endParaRPr lang="en-GB" sz="1800" b="1">
              <a:cs typeface="Calibri" panose="020F0502020204030204"/>
            </a:endParaRPr>
          </a:p>
          <a:p>
            <a:r>
              <a:rPr lang="en-GB" sz="1800" b="1">
                <a:ea typeface="+mn-lt"/>
                <a:cs typeface="+mn-lt"/>
              </a:rPr>
              <a:t>PAY_2: Repayment status in August, 2005 (scale same as above)</a:t>
            </a:r>
            <a:endParaRPr lang="en-GB" sz="1800" b="1">
              <a:cs typeface="Calibri"/>
            </a:endParaRPr>
          </a:p>
          <a:p>
            <a:pPr marL="0" indent="0">
              <a:buNone/>
            </a:pPr>
            <a:r>
              <a:rPr lang="en-GB" sz="1800" b="1">
                <a:ea typeface="+mn-lt"/>
                <a:cs typeface="+mn-lt"/>
              </a:rPr>
              <a:t>       …;</a:t>
            </a:r>
            <a:endParaRPr lang="en-GB" sz="1800" b="1">
              <a:cs typeface="Calibri" panose="020F0502020204030204"/>
            </a:endParaRPr>
          </a:p>
          <a:p>
            <a:r>
              <a:rPr lang="en-GB" sz="1800" b="1">
                <a:ea typeface="+mn-lt"/>
                <a:cs typeface="+mn-lt"/>
              </a:rPr>
              <a:t>PAY_6: Repayment status in April, 2005 (scale same as above)</a:t>
            </a:r>
            <a:endParaRPr lang="en-GB" sz="1800" b="1">
              <a:cs typeface="Calibri"/>
            </a:endParaRPr>
          </a:p>
          <a:p>
            <a:endParaRPr lang="en-GB" sz="1800" b="1">
              <a:cs typeface="Calibri"/>
            </a:endParaRPr>
          </a:p>
        </p:txBody>
      </p:sp>
    </p:spTree>
    <p:extLst>
      <p:ext uri="{BB962C8B-B14F-4D97-AF65-F5344CB8AC3E}">
        <p14:creationId xmlns:p14="http://schemas.microsoft.com/office/powerpoint/2010/main" val="197347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4F6-B75F-B584-1A59-8BF9863E476D}"/>
              </a:ext>
            </a:extLst>
          </p:cNvPr>
          <p:cNvSpPr>
            <a:spLocks noGrp="1"/>
          </p:cNvSpPr>
          <p:nvPr>
            <p:ph type="title"/>
          </p:nvPr>
        </p:nvSpPr>
        <p:spPr/>
        <p:txBody>
          <a:bodyPr/>
          <a:lstStyle/>
          <a:p>
            <a:r>
              <a:rPr lang="en-GB" b="1">
                <a:solidFill>
                  <a:srgbClr val="FF0000"/>
                </a:solidFill>
                <a:ea typeface="+mj-lt"/>
                <a:cs typeface="+mj-lt"/>
              </a:rPr>
              <a:t>Features(Contd.):</a:t>
            </a:r>
            <a:endParaRPr lang="en-US">
              <a:solidFill>
                <a:srgbClr val="FF0000"/>
              </a:solidFill>
              <a:cs typeface="Calibri Light"/>
            </a:endParaRPr>
          </a:p>
        </p:txBody>
      </p:sp>
      <p:sp>
        <p:nvSpPr>
          <p:cNvPr id="3" name="Content Placeholder 2">
            <a:extLst>
              <a:ext uri="{FF2B5EF4-FFF2-40B4-BE49-F238E27FC236}">
                <a16:creationId xmlns:a16="http://schemas.microsoft.com/office/drawing/2014/main" id="{4ADEB5D9-EB5E-E5AD-9FC1-46E1DBE9989B}"/>
              </a:ext>
            </a:extLst>
          </p:cNvPr>
          <p:cNvSpPr>
            <a:spLocks noGrp="1"/>
          </p:cNvSpPr>
          <p:nvPr>
            <p:ph idx="1"/>
          </p:nvPr>
        </p:nvSpPr>
        <p:spPr/>
        <p:txBody>
          <a:bodyPr vert="horz" lIns="91440" tIns="45720" rIns="91440" bIns="45720" rtlCol="0" anchor="t">
            <a:normAutofit fontScale="85000" lnSpcReduction="20000"/>
          </a:bodyPr>
          <a:lstStyle/>
          <a:p>
            <a:r>
              <a:rPr lang="en-GB" b="1">
                <a:ea typeface="+mn-lt"/>
                <a:cs typeface="+mn-lt"/>
              </a:rPr>
              <a:t>BILL_AMT1: Amount of bill statement in September, 2005 (NT dollar)</a:t>
            </a:r>
            <a:endParaRPr lang="en-GB">
              <a:cs typeface="Calibri" panose="020F0502020204030204"/>
            </a:endParaRPr>
          </a:p>
          <a:p>
            <a:r>
              <a:rPr lang="en-GB" b="1">
                <a:ea typeface="+mn-lt"/>
                <a:cs typeface="+mn-lt"/>
              </a:rPr>
              <a:t>BILL_AMT2: Amount of bill statement in August, 2005 (NT dollar)</a:t>
            </a:r>
            <a:endParaRPr lang="en-GB">
              <a:ea typeface="+mn-lt"/>
              <a:cs typeface="+mn-lt"/>
            </a:endParaRPr>
          </a:p>
          <a:p>
            <a:pPr marL="0" indent="0">
              <a:buNone/>
            </a:pPr>
            <a:r>
              <a:rPr lang="en-GB" b="1">
                <a:ea typeface="+mn-lt"/>
                <a:cs typeface="+mn-lt"/>
              </a:rPr>
              <a:t>     …;</a:t>
            </a:r>
            <a:endParaRPr lang="en-GB">
              <a:cs typeface="Calibri" panose="020F0502020204030204"/>
            </a:endParaRPr>
          </a:p>
          <a:p>
            <a:r>
              <a:rPr lang="en-GB" b="1">
                <a:ea typeface="+mn-lt"/>
                <a:cs typeface="+mn-lt"/>
              </a:rPr>
              <a:t>BILL_AMT6: Amount of bill statement in April, 2005 (NT dollar)</a:t>
            </a:r>
            <a:endParaRPr lang="en-GB"/>
          </a:p>
          <a:p>
            <a:pPr marL="0" indent="0">
              <a:buNone/>
            </a:pPr>
            <a:r>
              <a:rPr lang="en-GB" b="1">
                <a:ea typeface="+mn-lt"/>
                <a:cs typeface="+mn-lt"/>
              </a:rPr>
              <a:t>      — —</a:t>
            </a:r>
            <a:endParaRPr lang="en-GB">
              <a:cs typeface="Calibri" panose="020F0502020204030204"/>
            </a:endParaRPr>
          </a:p>
          <a:p>
            <a:r>
              <a:rPr lang="en-GB" b="1">
                <a:ea typeface="+mn-lt"/>
                <a:cs typeface="+mn-lt"/>
              </a:rPr>
              <a:t>PAY_AMT1: Amount of previous payment in September, 2005 (NT dollar)</a:t>
            </a:r>
            <a:endParaRPr lang="en-GB"/>
          </a:p>
          <a:p>
            <a:r>
              <a:rPr lang="en-GB" b="1">
                <a:ea typeface="+mn-lt"/>
                <a:cs typeface="+mn-lt"/>
              </a:rPr>
              <a:t>PAY_AMT2: Amount of previous payment in August, 2005 (NT dollar)</a:t>
            </a:r>
            <a:endParaRPr lang="en-GB"/>
          </a:p>
          <a:p>
            <a:pPr marL="0" indent="0">
              <a:buNone/>
            </a:pPr>
            <a:r>
              <a:rPr lang="en-GB" b="1">
                <a:ea typeface="+mn-lt"/>
                <a:cs typeface="+mn-lt"/>
              </a:rPr>
              <a:t>      …;</a:t>
            </a:r>
            <a:endParaRPr lang="en-GB">
              <a:cs typeface="Calibri" panose="020F0502020204030204"/>
            </a:endParaRPr>
          </a:p>
          <a:p>
            <a:r>
              <a:rPr lang="en-GB" b="1">
                <a:ea typeface="+mn-lt"/>
                <a:cs typeface="+mn-lt"/>
              </a:rPr>
              <a:t>PAY_AMT6: Amount of previous payment in April, 2005 (NT dollar)</a:t>
            </a:r>
            <a:endParaRPr lang="en-GB"/>
          </a:p>
          <a:p>
            <a:pPr marL="0" indent="0">
              <a:buNone/>
            </a:pPr>
            <a:r>
              <a:rPr lang="en-GB" b="1">
                <a:ea typeface="+mn-lt"/>
                <a:cs typeface="+mn-lt"/>
              </a:rPr>
              <a:t>      — —</a:t>
            </a:r>
            <a:endParaRPr lang="en-GB">
              <a:cs typeface="Calibri" panose="020F0502020204030204"/>
            </a:endParaRPr>
          </a:p>
          <a:p>
            <a:r>
              <a:rPr lang="en-GB" b="1">
                <a:ea typeface="+mn-lt"/>
                <a:cs typeface="+mn-lt"/>
              </a:rPr>
              <a:t>Default payment next month: Default payment (1=yes, 0=no)</a:t>
            </a:r>
            <a:endParaRPr lang="en-GB"/>
          </a:p>
          <a:p>
            <a:endParaRPr lang="en-GB">
              <a:cs typeface="Calibri"/>
            </a:endParaRPr>
          </a:p>
        </p:txBody>
      </p:sp>
    </p:spTree>
    <p:extLst>
      <p:ext uri="{BB962C8B-B14F-4D97-AF65-F5344CB8AC3E}">
        <p14:creationId xmlns:p14="http://schemas.microsoft.com/office/powerpoint/2010/main" val="152221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93FA5-78DB-2F96-30F8-D06932FCB37E}"/>
              </a:ext>
            </a:extLst>
          </p:cNvPr>
          <p:cNvSpPr>
            <a:spLocks noGrp="1"/>
          </p:cNvSpPr>
          <p:nvPr>
            <p:ph type="title"/>
          </p:nvPr>
        </p:nvSpPr>
        <p:spPr>
          <a:xfrm>
            <a:off x="643467" y="321734"/>
            <a:ext cx="10905066" cy="1926491"/>
          </a:xfrm>
        </p:spPr>
        <p:txBody>
          <a:bodyPr>
            <a:normAutofit/>
          </a:bodyPr>
          <a:lstStyle/>
          <a:p>
            <a:r>
              <a:rPr lang="en-GB" sz="4800" b="1">
                <a:solidFill>
                  <a:srgbClr val="FF0000"/>
                </a:solidFill>
                <a:ea typeface="+mj-lt"/>
                <a:cs typeface="+mj-lt"/>
              </a:rPr>
              <a:t>Missing value :</a:t>
            </a:r>
            <a:endParaRPr lang="en-US" sz="4800" b="1">
              <a:solidFill>
                <a:srgbClr val="FF0000"/>
              </a:solidFill>
              <a:cs typeface="Calibri Light"/>
            </a:endParaRPr>
          </a:p>
          <a:p>
            <a:endParaRPr lang="en-GB" sz="4800">
              <a:solidFill>
                <a:srgbClr val="FF0000"/>
              </a:solidFill>
              <a:cs typeface="Calibri Light"/>
            </a:endParaRPr>
          </a:p>
        </p:txBody>
      </p:sp>
      <p:sp>
        <p:nvSpPr>
          <p:cNvPr id="6" name="Content Placeholder 5">
            <a:extLst>
              <a:ext uri="{FF2B5EF4-FFF2-40B4-BE49-F238E27FC236}">
                <a16:creationId xmlns:a16="http://schemas.microsoft.com/office/drawing/2014/main" id="{D831A874-8F2A-E7F6-CE92-D8D01495EC24}"/>
              </a:ext>
            </a:extLst>
          </p:cNvPr>
          <p:cNvSpPr>
            <a:spLocks noGrp="1"/>
          </p:cNvSpPr>
          <p:nvPr>
            <p:ph idx="1"/>
          </p:nvPr>
        </p:nvSpPr>
        <p:spPr>
          <a:xfrm>
            <a:off x="643469" y="1782981"/>
            <a:ext cx="4008384" cy="4393982"/>
          </a:xfrm>
        </p:spPr>
        <p:txBody>
          <a:bodyPr vert="horz" lIns="91440" tIns="45720" rIns="91440" bIns="45720" rtlCol="0" anchor="t">
            <a:noAutofit/>
          </a:bodyPr>
          <a:lstStyle/>
          <a:p>
            <a:r>
              <a:rPr lang="en-GB">
                <a:ea typeface="+mn-lt"/>
                <a:cs typeface="+mn-lt"/>
              </a:rPr>
              <a:t>plot the graph to check whether there are any missing value present.</a:t>
            </a:r>
            <a:endParaRPr lang="en-GB">
              <a:cs typeface="Calibri" panose="020F0502020204030204"/>
            </a:endParaRPr>
          </a:p>
          <a:p>
            <a:r>
              <a:rPr lang="en-GB">
                <a:ea typeface="+mn-lt"/>
                <a:cs typeface="+mn-lt"/>
              </a:rPr>
              <a:t>As we can see above there are no missing value presents thankfully.</a:t>
            </a:r>
            <a:endParaRPr lang="en-GB">
              <a:cs typeface="Calibri"/>
            </a:endParaRP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Rectangle&#10;&#10;Description automatically generated">
            <a:extLst>
              <a:ext uri="{FF2B5EF4-FFF2-40B4-BE49-F238E27FC236}">
                <a16:creationId xmlns:a16="http://schemas.microsoft.com/office/drawing/2014/main" id="{2E7617B3-320A-A386-6227-3E196ACDE3EC}"/>
              </a:ext>
            </a:extLst>
          </p:cNvPr>
          <p:cNvPicPr>
            <a:picLocks noChangeAspect="1"/>
          </p:cNvPicPr>
          <p:nvPr/>
        </p:nvPicPr>
        <p:blipFill>
          <a:blip r:embed="rId2"/>
          <a:stretch>
            <a:fillRect/>
          </a:stretch>
        </p:blipFill>
        <p:spPr>
          <a:xfrm>
            <a:off x="4547699" y="1487725"/>
            <a:ext cx="6900192" cy="498115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01817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Capstone Project – 3 Supervised ML – Classification Credit Card Default Prediction      </vt:lpstr>
      <vt:lpstr>Presentation Outline  </vt:lpstr>
      <vt:lpstr>Problem Description </vt:lpstr>
      <vt:lpstr>Introduction: </vt:lpstr>
      <vt:lpstr>Exploring  the  Dataset    </vt:lpstr>
      <vt:lpstr>Data Summary: </vt:lpstr>
      <vt:lpstr>Features:  </vt:lpstr>
      <vt:lpstr>Features(Contd.):</vt:lpstr>
      <vt:lpstr>Missing value : </vt:lpstr>
      <vt:lpstr>Methodology</vt:lpstr>
      <vt:lpstr>PowerPoint Presentation</vt:lpstr>
      <vt:lpstr>EDA AND DATA  PROCESSING </vt:lpstr>
      <vt:lpstr>ANALYSIS OF DEPENDENT VARIABLE  </vt:lpstr>
      <vt:lpstr>ANALYSIS OF SEX VARIABLE  </vt:lpstr>
      <vt:lpstr>ANALYSIS OF EDUCATION VARIABLE  </vt:lpstr>
      <vt:lpstr>ANALYSIS OF MARRIAGE VARIABLE  </vt:lpstr>
      <vt:lpstr>ANALYSIS OF AGE VARIABLE  </vt:lpstr>
      <vt:lpstr>ANALYSIS OF AGE VARIABLE  </vt:lpstr>
      <vt:lpstr>ANALYSIS OF LIMIT BALANCE VARIABLE</vt:lpstr>
      <vt:lpstr>SMOTE  </vt:lpstr>
      <vt:lpstr>ONE HOT ENCODING  </vt:lpstr>
      <vt:lpstr>Machine Learning Model –  Classification </vt:lpstr>
      <vt:lpstr>MODEL BUILDING  </vt:lpstr>
      <vt:lpstr>LOGISTIC REGRESSION  </vt:lpstr>
      <vt:lpstr>FEATURE IMPORTANCES  </vt:lpstr>
      <vt:lpstr>RANDOM FOREST  </vt:lpstr>
      <vt:lpstr>FEATURE IMPORTANCES   </vt:lpstr>
      <vt:lpstr>SUPPORT VECTOR CLASSIFIER (SVC)  </vt:lpstr>
      <vt:lpstr>XGBOOST  </vt:lpstr>
      <vt:lpstr>FEATURE IMPORTANCES  </vt:lpstr>
      <vt:lpstr>AUC-ROC CURVE COMPARISON  </vt:lpstr>
      <vt:lpstr>EVALUATING THE MODELS </vt:lpstr>
      <vt:lpstr>CHALLENGES FACED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325</cp:revision>
  <dcterms:created xsi:type="dcterms:W3CDTF">2022-10-07T06:48:03Z</dcterms:created>
  <dcterms:modified xsi:type="dcterms:W3CDTF">2022-10-16T13:43:16Z</dcterms:modified>
</cp:coreProperties>
</file>