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77" r:id="rId3"/>
    <p:sldId id="257" r:id="rId4"/>
    <p:sldId id="260" r:id="rId5"/>
    <p:sldId id="261" r:id="rId6"/>
    <p:sldId id="258" r:id="rId7"/>
    <p:sldId id="264" r:id="rId8"/>
    <p:sldId id="262" r:id="rId9"/>
    <p:sldId id="263" r:id="rId10"/>
    <p:sldId id="265" r:id="rId11"/>
    <p:sldId id="266" r:id="rId12"/>
    <p:sldId id="267" r:id="rId13"/>
    <p:sldId id="268" r:id="rId14"/>
    <p:sldId id="269" r:id="rId15"/>
    <p:sldId id="270" r:id="rId16"/>
    <p:sldId id="271" r:id="rId17"/>
    <p:sldId id="273" r:id="rId18"/>
    <p:sldId id="274" r:id="rId19"/>
    <p:sldId id="275" r:id="rId20"/>
    <p:sldId id="272" r:id="rId21"/>
    <p:sldId id="276"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E83FCE-6D2B-4A94-9F10-B92CC4EB881A}" v="198" dt="2022-09-15T17:43:26.607"/>
    <p1510:client id="{7BE4C840-95C0-455E-834C-3C65A6C71372}" v="793" dt="2022-09-15T10:53:30.684"/>
    <p1510:client id="{87A9BCFF-F2B3-451B-B2DF-2823B2FA8380}" v="84" dt="2022-09-16T08:31:01.183"/>
    <p1510:client id="{92D4C6EB-B9B8-42F0-929C-132DFDC29E2F}" v="150" dt="2022-09-15T05:55:23.041"/>
    <p1510:client id="{932CB4B2-1873-478D-A4F0-07E9283DA111}" v="6" dt="2022-09-15T06:48:41.536"/>
    <p1510:client id="{96A0C62C-B97C-482F-9B25-7291A64B3F98}" v="42" dt="2022-09-14T19:46:18.716"/>
    <p1510:client id="{9898A1A9-AA65-4DBA-AF3A-086EAB8AF8F2}" v="19" dt="2022-09-14T19:29:37.160"/>
    <p1510:client id="{B1AAD4B5-B4A1-414E-8752-06371748887A}" v="123" dt="2022-09-14T19:12:33.905"/>
    <p1510:client id="{BE069956-F09A-40EA-A6B3-2BD6A61F41DD}" v="138" dt="2022-09-15T06:24:57.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C75F2D-01F6-4138-B49D-7D9F6CE04BE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AB57D1A-4798-4129-A610-B5B63606D8D7}">
      <dgm:prSet/>
      <dgm:spPr/>
      <dgm:t>
        <a:bodyPr/>
        <a:lstStyle/>
        <a:p>
          <a:pPr>
            <a:defRPr cap="all"/>
          </a:pPr>
          <a:r>
            <a:rPr lang="en-GB"/>
            <a:t>A huge amount of data needed to be dealt while doing the project which is quite an important task and also even small inferences need to be kept in mind. </a:t>
          </a:r>
          <a:endParaRPr lang="en-US"/>
        </a:p>
      </dgm:t>
    </dgm:pt>
    <dgm:pt modelId="{EE507B12-2ADE-4DCD-8D19-A1DB6BA278FC}" type="parTrans" cxnId="{0F93DE6D-367F-46EC-BDF5-2EC2548853EB}">
      <dgm:prSet/>
      <dgm:spPr/>
      <dgm:t>
        <a:bodyPr/>
        <a:lstStyle/>
        <a:p>
          <a:endParaRPr lang="en-US"/>
        </a:p>
      </dgm:t>
    </dgm:pt>
    <dgm:pt modelId="{89683393-1422-4AB9-8E37-43796277B655}" type="sibTrans" cxnId="{0F93DE6D-367F-46EC-BDF5-2EC2548853EB}">
      <dgm:prSet/>
      <dgm:spPr/>
      <dgm:t>
        <a:bodyPr/>
        <a:lstStyle/>
        <a:p>
          <a:endParaRPr lang="en-US"/>
        </a:p>
      </dgm:t>
    </dgm:pt>
    <dgm:pt modelId="{5541AFD8-F3FF-4E43-9B03-A3C9E3D52A34}">
      <dgm:prSet/>
      <dgm:spPr/>
      <dgm:t>
        <a:bodyPr/>
        <a:lstStyle/>
        <a:p>
          <a:pPr>
            <a:defRPr cap="all"/>
          </a:pPr>
          <a:r>
            <a:rPr lang="en-GB"/>
            <a:t>As dataset was quite big enough which led more computation time</a:t>
          </a:r>
          <a:endParaRPr lang="en-US"/>
        </a:p>
      </dgm:t>
    </dgm:pt>
    <dgm:pt modelId="{263A9282-D15B-40E0-AA7C-6248721A4DFA}" type="parTrans" cxnId="{A20C8186-0740-433B-8D2A-BA24B9591A48}">
      <dgm:prSet/>
      <dgm:spPr/>
      <dgm:t>
        <a:bodyPr/>
        <a:lstStyle/>
        <a:p>
          <a:endParaRPr lang="en-US"/>
        </a:p>
      </dgm:t>
    </dgm:pt>
    <dgm:pt modelId="{F93D9F62-EA44-43AF-968D-615E7739C4D8}" type="sibTrans" cxnId="{A20C8186-0740-433B-8D2A-BA24B9591A48}">
      <dgm:prSet/>
      <dgm:spPr/>
      <dgm:t>
        <a:bodyPr/>
        <a:lstStyle/>
        <a:p>
          <a:endParaRPr lang="en-US"/>
        </a:p>
      </dgm:t>
    </dgm:pt>
    <dgm:pt modelId="{48DDFE79-37B2-456A-8A1B-683C1BF296FF}" type="pres">
      <dgm:prSet presAssocID="{43C75F2D-01F6-4138-B49D-7D9F6CE04BE5}" presName="vert0" presStyleCnt="0">
        <dgm:presLayoutVars>
          <dgm:dir/>
          <dgm:animOne val="branch"/>
          <dgm:animLvl val="lvl"/>
        </dgm:presLayoutVars>
      </dgm:prSet>
      <dgm:spPr/>
    </dgm:pt>
    <dgm:pt modelId="{F36EC137-7301-4327-9BE6-FCD1341D81AF}" type="pres">
      <dgm:prSet presAssocID="{6AB57D1A-4798-4129-A610-B5B63606D8D7}" presName="thickLine" presStyleLbl="alignNode1" presStyleIdx="0" presStyleCnt="2"/>
      <dgm:spPr/>
    </dgm:pt>
    <dgm:pt modelId="{B3990305-C3B3-4986-A381-E5CF4F2D877C}" type="pres">
      <dgm:prSet presAssocID="{6AB57D1A-4798-4129-A610-B5B63606D8D7}" presName="horz1" presStyleCnt="0"/>
      <dgm:spPr/>
    </dgm:pt>
    <dgm:pt modelId="{8BF5ACE3-DBA4-485C-ABB8-B0AAA7E466BE}" type="pres">
      <dgm:prSet presAssocID="{6AB57D1A-4798-4129-A610-B5B63606D8D7}" presName="tx1" presStyleLbl="revTx" presStyleIdx="0" presStyleCnt="2"/>
      <dgm:spPr/>
    </dgm:pt>
    <dgm:pt modelId="{BCB0EB5E-BEA1-48FD-B259-D4F8FC348DF0}" type="pres">
      <dgm:prSet presAssocID="{6AB57D1A-4798-4129-A610-B5B63606D8D7}" presName="vert1" presStyleCnt="0"/>
      <dgm:spPr/>
    </dgm:pt>
    <dgm:pt modelId="{822A2FB9-1D8C-4A3B-B171-6CE6B190F857}" type="pres">
      <dgm:prSet presAssocID="{5541AFD8-F3FF-4E43-9B03-A3C9E3D52A34}" presName="thickLine" presStyleLbl="alignNode1" presStyleIdx="1" presStyleCnt="2"/>
      <dgm:spPr/>
    </dgm:pt>
    <dgm:pt modelId="{73AE1483-EA86-4733-A3A5-3B5B43954D15}" type="pres">
      <dgm:prSet presAssocID="{5541AFD8-F3FF-4E43-9B03-A3C9E3D52A34}" presName="horz1" presStyleCnt="0"/>
      <dgm:spPr/>
    </dgm:pt>
    <dgm:pt modelId="{F58E095E-FE13-459D-9610-F8D146E6A7BB}" type="pres">
      <dgm:prSet presAssocID="{5541AFD8-F3FF-4E43-9B03-A3C9E3D52A34}" presName="tx1" presStyleLbl="revTx" presStyleIdx="1" presStyleCnt="2"/>
      <dgm:spPr/>
    </dgm:pt>
    <dgm:pt modelId="{5F635FDB-B6F7-41CC-9369-347F230CA51A}" type="pres">
      <dgm:prSet presAssocID="{5541AFD8-F3FF-4E43-9B03-A3C9E3D52A34}" presName="vert1" presStyleCnt="0"/>
      <dgm:spPr/>
    </dgm:pt>
  </dgm:ptLst>
  <dgm:cxnLst>
    <dgm:cxn modelId="{0F93DE6D-367F-46EC-BDF5-2EC2548853EB}" srcId="{43C75F2D-01F6-4138-B49D-7D9F6CE04BE5}" destId="{6AB57D1A-4798-4129-A610-B5B63606D8D7}" srcOrd="0" destOrd="0" parTransId="{EE507B12-2ADE-4DCD-8D19-A1DB6BA278FC}" sibTransId="{89683393-1422-4AB9-8E37-43796277B655}"/>
    <dgm:cxn modelId="{A20C8186-0740-433B-8D2A-BA24B9591A48}" srcId="{43C75F2D-01F6-4138-B49D-7D9F6CE04BE5}" destId="{5541AFD8-F3FF-4E43-9B03-A3C9E3D52A34}" srcOrd="1" destOrd="0" parTransId="{263A9282-D15B-40E0-AA7C-6248721A4DFA}" sibTransId="{F93D9F62-EA44-43AF-968D-615E7739C4D8}"/>
    <dgm:cxn modelId="{1DB8BDA5-7A99-4EFE-B3AB-9B7638AAD5B8}" type="presOf" srcId="{43C75F2D-01F6-4138-B49D-7D9F6CE04BE5}" destId="{48DDFE79-37B2-456A-8A1B-683C1BF296FF}" srcOrd="0" destOrd="0" presId="urn:microsoft.com/office/officeart/2008/layout/LinedList"/>
    <dgm:cxn modelId="{5C5D0DB6-AB39-40D1-B4A6-0BAFCCC4D7B5}" type="presOf" srcId="{5541AFD8-F3FF-4E43-9B03-A3C9E3D52A34}" destId="{F58E095E-FE13-459D-9610-F8D146E6A7BB}" srcOrd="0" destOrd="0" presId="urn:microsoft.com/office/officeart/2008/layout/LinedList"/>
    <dgm:cxn modelId="{5DF82BCC-4BE7-4AB5-BD2C-A19FB64E0334}" type="presOf" srcId="{6AB57D1A-4798-4129-A610-B5B63606D8D7}" destId="{8BF5ACE3-DBA4-485C-ABB8-B0AAA7E466BE}" srcOrd="0" destOrd="0" presId="urn:microsoft.com/office/officeart/2008/layout/LinedList"/>
    <dgm:cxn modelId="{C63B3D00-D892-4C6C-B6E7-712679EA729A}" type="presParOf" srcId="{48DDFE79-37B2-456A-8A1B-683C1BF296FF}" destId="{F36EC137-7301-4327-9BE6-FCD1341D81AF}" srcOrd="0" destOrd="0" presId="urn:microsoft.com/office/officeart/2008/layout/LinedList"/>
    <dgm:cxn modelId="{4C96A845-6E06-441F-A05C-121F7BCA7755}" type="presParOf" srcId="{48DDFE79-37B2-456A-8A1B-683C1BF296FF}" destId="{B3990305-C3B3-4986-A381-E5CF4F2D877C}" srcOrd="1" destOrd="0" presId="urn:microsoft.com/office/officeart/2008/layout/LinedList"/>
    <dgm:cxn modelId="{330E771B-7A50-46F3-98B0-0FF57D021671}" type="presParOf" srcId="{B3990305-C3B3-4986-A381-E5CF4F2D877C}" destId="{8BF5ACE3-DBA4-485C-ABB8-B0AAA7E466BE}" srcOrd="0" destOrd="0" presId="urn:microsoft.com/office/officeart/2008/layout/LinedList"/>
    <dgm:cxn modelId="{203EA575-8D0C-4400-AAEC-32F4E795F8A4}" type="presParOf" srcId="{B3990305-C3B3-4986-A381-E5CF4F2D877C}" destId="{BCB0EB5E-BEA1-48FD-B259-D4F8FC348DF0}" srcOrd="1" destOrd="0" presId="urn:microsoft.com/office/officeart/2008/layout/LinedList"/>
    <dgm:cxn modelId="{9E261AC4-4473-4358-8957-AAA2AD81DDB1}" type="presParOf" srcId="{48DDFE79-37B2-456A-8A1B-683C1BF296FF}" destId="{822A2FB9-1D8C-4A3B-B171-6CE6B190F857}" srcOrd="2" destOrd="0" presId="urn:microsoft.com/office/officeart/2008/layout/LinedList"/>
    <dgm:cxn modelId="{DAD5A26C-E050-4382-8C4C-CDA5E6D9A9F1}" type="presParOf" srcId="{48DDFE79-37B2-456A-8A1B-683C1BF296FF}" destId="{73AE1483-EA86-4733-A3A5-3B5B43954D15}" srcOrd="3" destOrd="0" presId="urn:microsoft.com/office/officeart/2008/layout/LinedList"/>
    <dgm:cxn modelId="{82D1D2C2-0360-4C8F-98F1-CEF55D9E3924}" type="presParOf" srcId="{73AE1483-EA86-4733-A3A5-3B5B43954D15}" destId="{F58E095E-FE13-459D-9610-F8D146E6A7BB}" srcOrd="0" destOrd="0" presId="urn:microsoft.com/office/officeart/2008/layout/LinedList"/>
    <dgm:cxn modelId="{CBB14AA8-B850-49EA-9F05-389AC989E1D9}" type="presParOf" srcId="{73AE1483-EA86-4733-A3A5-3B5B43954D15}" destId="{5F635FDB-B6F7-41CC-9369-347F230CA51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EC137-7301-4327-9BE6-FCD1341D81AF}">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F5ACE3-DBA4-485C-ABB8-B0AAA7E466BE}">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defRPr cap="all"/>
          </a:pPr>
          <a:r>
            <a:rPr lang="en-GB" sz="3100" kern="1200"/>
            <a:t>A huge amount of data needed to be dealt while doing the project which is quite an important task and also even small inferences need to be kept in mind. </a:t>
          </a:r>
          <a:endParaRPr lang="en-US" sz="3100" kern="1200"/>
        </a:p>
      </dsp:txBody>
      <dsp:txXfrm>
        <a:off x="0" y="0"/>
        <a:ext cx="6492875" cy="2552700"/>
      </dsp:txXfrm>
    </dsp:sp>
    <dsp:sp modelId="{822A2FB9-1D8C-4A3B-B171-6CE6B190F857}">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8E095E-FE13-459D-9610-F8D146E6A7BB}">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defRPr cap="all"/>
          </a:pPr>
          <a:r>
            <a:rPr lang="en-GB" sz="3100" kern="1200"/>
            <a:t>As dataset was quite big enough which led more computation time</a:t>
          </a:r>
          <a:endParaRPr lang="en-US" sz="3100" kern="1200"/>
        </a:p>
      </dsp:txBody>
      <dsp:txXfrm>
        <a:off x="0" y="2552700"/>
        <a:ext cx="6492875" cy="25527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04373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910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99791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0121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448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4105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138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3111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8848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2667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1106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9/16/2022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639524218"/>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rack cycling team racing in velodrome">
            <a:extLst>
              <a:ext uri="{FF2B5EF4-FFF2-40B4-BE49-F238E27FC236}">
                <a16:creationId xmlns:a16="http://schemas.microsoft.com/office/drawing/2014/main" id="{5C484E70-31E9-7621-2DEF-E53D4B3D9423}"/>
              </a:ext>
            </a:extLst>
          </p:cNvPr>
          <p:cNvPicPr>
            <a:picLocks noChangeAspect="1"/>
          </p:cNvPicPr>
          <p:nvPr/>
        </p:nvPicPr>
        <p:blipFill rotWithShape="1">
          <a:blip r:embed="rId2">
            <a:alphaModFix/>
          </a:blip>
          <a:srcRect t="22641" r="-1" b="5208"/>
          <a:stretch/>
        </p:blipFill>
        <p:spPr>
          <a:xfrm>
            <a:off x="4547937" y="-5"/>
            <a:ext cx="7644062" cy="3681406"/>
          </a:xfrm>
          <a:prstGeom prst="rect">
            <a:avLst/>
          </a:prstGeom>
        </p:spPr>
      </p:pic>
      <p:pic>
        <p:nvPicPr>
          <p:cNvPr id="18" name="Picture 3" descr="Conceptual wave design with blue gradient colour">
            <a:extLst>
              <a:ext uri="{FF2B5EF4-FFF2-40B4-BE49-F238E27FC236}">
                <a16:creationId xmlns:a16="http://schemas.microsoft.com/office/drawing/2014/main" id="{06DFD40E-B5B9-A7C0-579E-5BD3F88E5646}"/>
              </a:ext>
            </a:extLst>
          </p:cNvPr>
          <p:cNvPicPr>
            <a:picLocks noChangeAspect="1"/>
          </p:cNvPicPr>
          <p:nvPr/>
        </p:nvPicPr>
        <p:blipFill rotWithShape="1">
          <a:blip r:embed="rId3"/>
          <a:srcRect t="18462" r="-1" b="13690"/>
          <a:stretch/>
        </p:blipFill>
        <p:spPr>
          <a:xfrm>
            <a:off x="4547938" y="3681409"/>
            <a:ext cx="7644062" cy="3176595"/>
          </a:xfrm>
          <a:prstGeom prst="rect">
            <a:avLst/>
          </a:prstGeom>
        </p:spPr>
      </p:pic>
      <p:sp>
        <p:nvSpPr>
          <p:cNvPr id="35" name="Rectangle 34">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115219"/>
            <a:ext cx="9781005" cy="2387600"/>
          </a:xfrm>
        </p:spPr>
        <p:txBody>
          <a:bodyPr>
            <a:normAutofit/>
          </a:bodyPr>
          <a:lstStyle/>
          <a:p>
            <a:pPr algn="l"/>
            <a:r>
              <a:rPr lang="en-GB" sz="5400" b="1">
                <a:solidFill>
                  <a:schemeClr val="bg1"/>
                </a:solidFill>
                <a:latin typeface="Batang"/>
                <a:ea typeface="Batang"/>
              </a:rPr>
              <a:t>Capstone Project </a:t>
            </a:r>
            <a:br>
              <a:rPr lang="en-GB" sz="5400" b="1">
                <a:latin typeface="Batang"/>
                <a:ea typeface="Batang"/>
              </a:rPr>
            </a:br>
            <a:r>
              <a:rPr lang="en-GB" sz="4300" b="1">
                <a:solidFill>
                  <a:schemeClr val="bg1"/>
                </a:solidFill>
                <a:latin typeface="Batang"/>
                <a:ea typeface="Batang"/>
              </a:rPr>
              <a:t>Seoul Bike Sharing Demand  Prediction</a:t>
            </a:r>
            <a:endParaRPr lang="en-US" sz="4300" b="1">
              <a:solidFill>
                <a:schemeClr val="bg1"/>
              </a:solidFill>
              <a:latin typeface="Batang"/>
              <a:ea typeface="Batang"/>
            </a:endParaRPr>
          </a:p>
        </p:txBody>
      </p:sp>
      <p:sp>
        <p:nvSpPr>
          <p:cNvPr id="3" name="Subtitle 2"/>
          <p:cNvSpPr>
            <a:spLocks noGrp="1"/>
          </p:cNvSpPr>
          <p:nvPr>
            <p:ph type="subTitle" idx="1"/>
          </p:nvPr>
        </p:nvSpPr>
        <p:spPr>
          <a:xfrm>
            <a:off x="838200" y="3902075"/>
            <a:ext cx="5395912" cy="1655762"/>
          </a:xfrm>
        </p:spPr>
        <p:txBody>
          <a:bodyPr>
            <a:normAutofit/>
          </a:bodyPr>
          <a:lstStyle/>
          <a:p>
            <a:pPr algn="l"/>
            <a:r>
              <a:rPr lang="en-GB" sz="2000" b="1">
                <a:solidFill>
                  <a:schemeClr val="bg1"/>
                </a:solidFill>
              </a:rPr>
              <a:t>SANDHYA KUMARI SAH</a:t>
            </a:r>
          </a:p>
        </p:txBody>
      </p:sp>
      <p:cxnSp>
        <p:nvCxnSpPr>
          <p:cNvPr id="37" name="Straight Connector 36">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79D8C1E-429C-C055-DE90-D2CC2C00C6B5}"/>
              </a:ext>
            </a:extLst>
          </p:cNvPr>
          <p:cNvSpPr txBox="1"/>
          <p:nvPr/>
        </p:nvSpPr>
        <p:spPr>
          <a:xfrm>
            <a:off x="2622550" y="3257550"/>
            <a:ext cx="4502150" cy="62324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endParaRPr lang="en-GB" sz="3600" b="1">
              <a:solidFill>
                <a:schemeClr val="accent4">
                  <a:lumMod val="60000"/>
                  <a:lumOff val="40000"/>
                </a:schemeClr>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0CD66C-153E-45EE-0FAE-8758C94F0742}"/>
              </a:ext>
            </a:extLst>
          </p:cNvPr>
          <p:cNvSpPr>
            <a:spLocks noGrp="1"/>
          </p:cNvSpPr>
          <p:nvPr>
            <p:ph type="title"/>
          </p:nvPr>
        </p:nvSpPr>
        <p:spPr>
          <a:xfrm>
            <a:off x="833002" y="448253"/>
            <a:ext cx="10520702" cy="1325563"/>
          </a:xfrm>
        </p:spPr>
        <p:txBody>
          <a:bodyPr>
            <a:normAutofit/>
          </a:bodyPr>
          <a:lstStyle/>
          <a:p>
            <a:r>
              <a:rPr lang="en-GB" b="1">
                <a:cs typeface="Calibri Light"/>
              </a:rPr>
              <a:t>EDA-</a:t>
            </a:r>
            <a:r>
              <a:rPr lang="en-GB" b="1"/>
              <a:t>Functioning Day</a:t>
            </a:r>
            <a:br>
              <a:rPr lang="en-GB" b="1">
                <a:ea typeface="+mj-lt"/>
                <a:cs typeface="+mj-lt"/>
              </a:rPr>
            </a:br>
            <a:endParaRPr lang="en-GB">
              <a:ea typeface="+mj-lt"/>
              <a:cs typeface="+mj-lt"/>
            </a:endParaRPr>
          </a:p>
        </p:txBody>
      </p:sp>
      <p:sp>
        <p:nvSpPr>
          <p:cNvPr id="3" name="Content Placeholder 2">
            <a:extLst>
              <a:ext uri="{FF2B5EF4-FFF2-40B4-BE49-F238E27FC236}">
                <a16:creationId xmlns:a16="http://schemas.microsoft.com/office/drawing/2014/main" id="{ECCED133-4772-C348-60D7-111563C28419}"/>
              </a:ext>
            </a:extLst>
          </p:cNvPr>
          <p:cNvSpPr>
            <a:spLocks noGrp="1"/>
          </p:cNvSpPr>
          <p:nvPr>
            <p:ph idx="1"/>
          </p:nvPr>
        </p:nvSpPr>
        <p:spPr>
          <a:xfrm>
            <a:off x="838200" y="2191807"/>
            <a:ext cx="4936067" cy="3985155"/>
          </a:xfrm>
        </p:spPr>
        <p:txBody>
          <a:bodyPr vert="horz" lIns="68580" tIns="34290" rIns="68580" bIns="34290" rtlCol="0">
            <a:normAutofit/>
          </a:bodyPr>
          <a:lstStyle/>
          <a:p>
            <a:r>
              <a:rPr lang="en-GB" sz="2000" b="1" i="1">
                <a:ea typeface="+mn-lt"/>
                <a:cs typeface="+mn-lt"/>
              </a:rPr>
              <a:t>In the above bar plot and point plot which shows the use of rented bike in functioning days or not, and it clearly shows that,</a:t>
            </a:r>
            <a:endParaRPr lang="en-GB" sz="2000">
              <a:cs typeface="Calibri" panose="020F0502020204030204"/>
            </a:endParaRPr>
          </a:p>
          <a:p>
            <a:r>
              <a:rPr lang="en-GB" sz="2000" b="1" i="1">
                <a:ea typeface="+mn-lt"/>
                <a:cs typeface="+mn-lt"/>
              </a:rPr>
              <a:t>Peoples don't use rented bikes in no functioning day.</a:t>
            </a:r>
            <a:endParaRPr lang="en-GB" sz="2000"/>
          </a:p>
          <a:p>
            <a:endParaRPr lang="en-GB" sz="2000">
              <a:cs typeface="Calibri"/>
            </a:endParaRPr>
          </a:p>
        </p:txBody>
      </p:sp>
      <p:pic>
        <p:nvPicPr>
          <p:cNvPr id="4" name="Picture 4" descr="Chart, box and whisker chart&#10;&#10;Description automatically generated">
            <a:extLst>
              <a:ext uri="{FF2B5EF4-FFF2-40B4-BE49-F238E27FC236}">
                <a16:creationId xmlns:a16="http://schemas.microsoft.com/office/drawing/2014/main" id="{DCE517DF-4B5B-CACC-8CBB-C2677F8947A3}"/>
              </a:ext>
            </a:extLst>
          </p:cNvPr>
          <p:cNvPicPr>
            <a:picLocks noChangeAspect="1"/>
          </p:cNvPicPr>
          <p:nvPr/>
        </p:nvPicPr>
        <p:blipFill rotWithShape="1">
          <a:blip r:embed="rId2"/>
          <a:srcRect l="19025" r="19025"/>
          <a:stretch/>
        </p:blipFill>
        <p:spPr>
          <a:xfrm>
            <a:off x="6144887" y="1875506"/>
            <a:ext cx="4935325" cy="3942024"/>
          </a:xfrm>
          <a:prstGeom prst="rect">
            <a:avLst/>
          </a:prstGeom>
        </p:spPr>
      </p:pic>
    </p:spTree>
    <p:extLst>
      <p:ext uri="{BB962C8B-B14F-4D97-AF65-F5344CB8AC3E}">
        <p14:creationId xmlns:p14="http://schemas.microsoft.com/office/powerpoint/2010/main" val="110202251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1A9A54F-72B1-66E2-03BD-C7F02212097A}"/>
              </a:ext>
            </a:extLst>
          </p:cNvPr>
          <p:cNvSpPr>
            <a:spLocks noGrp="1"/>
          </p:cNvSpPr>
          <p:nvPr>
            <p:ph type="title"/>
          </p:nvPr>
        </p:nvSpPr>
        <p:spPr>
          <a:xfrm>
            <a:off x="838200" y="448721"/>
            <a:ext cx="4707671" cy="1225650"/>
          </a:xfrm>
        </p:spPr>
        <p:txBody>
          <a:bodyPr anchor="b">
            <a:normAutofit/>
          </a:bodyPr>
          <a:lstStyle/>
          <a:p>
            <a:r>
              <a:rPr lang="en-GB" sz="3800" b="1">
                <a:solidFill>
                  <a:schemeClr val="bg1"/>
                </a:solidFill>
                <a:cs typeface="Calibri Light"/>
              </a:rPr>
              <a:t>EDA-Seasons</a:t>
            </a:r>
          </a:p>
        </p:txBody>
      </p:sp>
      <p:cxnSp>
        <p:nvCxnSpPr>
          <p:cNvPr id="70" name="Straight Connector 6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8E0B9657-4F3C-538A-EF9A-09C48423E44C}"/>
              </a:ext>
            </a:extLst>
          </p:cNvPr>
          <p:cNvSpPr>
            <a:spLocks noGrp="1"/>
          </p:cNvSpPr>
          <p:nvPr>
            <p:ph idx="1"/>
          </p:nvPr>
        </p:nvSpPr>
        <p:spPr>
          <a:xfrm>
            <a:off x="897769" y="1909192"/>
            <a:ext cx="4586513" cy="3647710"/>
          </a:xfrm>
        </p:spPr>
        <p:txBody>
          <a:bodyPr vert="horz" lIns="68580" tIns="34290" rIns="68580" bIns="34290" rtlCol="0">
            <a:normAutofit/>
          </a:bodyPr>
          <a:lstStyle/>
          <a:p>
            <a:r>
              <a:rPr lang="en-GB" sz="2000" b="1" i="1">
                <a:solidFill>
                  <a:schemeClr val="bg1"/>
                </a:solidFill>
                <a:ea typeface="+mn-lt"/>
                <a:cs typeface="+mn-lt"/>
              </a:rPr>
              <a:t>In the above bar plot and point plot which shows the use of rented bike in in four different seasons, and it clearly shows that,</a:t>
            </a:r>
            <a:endParaRPr lang="en-GB" sz="2000">
              <a:solidFill>
                <a:schemeClr val="bg1"/>
              </a:solidFill>
              <a:cs typeface="Calibri" panose="020F0502020204030204"/>
            </a:endParaRPr>
          </a:p>
          <a:p>
            <a:r>
              <a:rPr lang="en-GB" sz="2000" b="1" i="1">
                <a:solidFill>
                  <a:schemeClr val="bg1"/>
                </a:solidFill>
                <a:ea typeface="+mn-lt"/>
                <a:cs typeface="+mn-lt"/>
              </a:rPr>
              <a:t>In winter season the use of rented bike is very low because of snowfall.</a:t>
            </a:r>
            <a:endParaRPr lang="en-GB" sz="2000">
              <a:solidFill>
                <a:schemeClr val="bg1"/>
              </a:solidFill>
            </a:endParaRPr>
          </a:p>
          <a:p>
            <a:endParaRPr lang="en-GB" sz="2000">
              <a:solidFill>
                <a:schemeClr val="bg1"/>
              </a:solidFill>
              <a:cs typeface="Calibri"/>
            </a:endParaRPr>
          </a:p>
        </p:txBody>
      </p:sp>
      <p:cxnSp>
        <p:nvCxnSpPr>
          <p:cNvPr id="72" name="Straight Connector 7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4" descr="Chart, bar chart&#10;&#10;Description automatically generated">
            <a:extLst>
              <a:ext uri="{FF2B5EF4-FFF2-40B4-BE49-F238E27FC236}">
                <a16:creationId xmlns:a16="http://schemas.microsoft.com/office/drawing/2014/main" id="{63B78B14-1618-DA95-2123-3CA40B02DFC0}"/>
              </a:ext>
            </a:extLst>
          </p:cNvPr>
          <p:cNvPicPr>
            <a:picLocks noChangeAspect="1"/>
          </p:cNvPicPr>
          <p:nvPr/>
        </p:nvPicPr>
        <p:blipFill rotWithShape="1">
          <a:blip r:embed="rId2"/>
          <a:srcRect l="10383" r="10384" b="-1"/>
          <a:stretch/>
        </p:blipFill>
        <p:spPr>
          <a:xfrm>
            <a:off x="5819099" y="1489069"/>
            <a:ext cx="5666547" cy="3879861"/>
          </a:xfrm>
          <a:prstGeom prst="rect">
            <a:avLst/>
          </a:prstGeom>
        </p:spPr>
      </p:pic>
    </p:spTree>
    <p:extLst>
      <p:ext uri="{BB962C8B-B14F-4D97-AF65-F5344CB8AC3E}">
        <p14:creationId xmlns:p14="http://schemas.microsoft.com/office/powerpoint/2010/main" val="576252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0">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E18-661B-6A39-25EC-B472BD5E2950}"/>
              </a:ext>
            </a:extLst>
          </p:cNvPr>
          <p:cNvSpPr>
            <a:spLocks noGrp="1"/>
          </p:cNvSpPr>
          <p:nvPr>
            <p:ph type="title"/>
          </p:nvPr>
        </p:nvSpPr>
        <p:spPr>
          <a:xfrm>
            <a:off x="838199" y="548464"/>
            <a:ext cx="3807187" cy="2228074"/>
          </a:xfrm>
        </p:spPr>
        <p:txBody>
          <a:bodyPr vert="horz" lIns="91440" tIns="45720" rIns="91440" bIns="45720" rtlCol="0" anchor="ctr">
            <a:normAutofit/>
          </a:bodyPr>
          <a:lstStyle/>
          <a:p>
            <a:r>
              <a:rPr lang="en-US" sz="4000" b="1"/>
              <a:t>EDA-Holidays</a:t>
            </a:r>
          </a:p>
        </p:txBody>
      </p:sp>
      <p:sp>
        <p:nvSpPr>
          <p:cNvPr id="11" name="TextBox 10">
            <a:extLst>
              <a:ext uri="{FF2B5EF4-FFF2-40B4-BE49-F238E27FC236}">
                <a16:creationId xmlns:a16="http://schemas.microsoft.com/office/drawing/2014/main" id="{7F7FE0E0-7A61-4150-ECAE-8FF29EB47055}"/>
              </a:ext>
            </a:extLst>
          </p:cNvPr>
          <p:cNvSpPr txBox="1"/>
          <p:nvPr/>
        </p:nvSpPr>
        <p:spPr>
          <a:xfrm>
            <a:off x="838201" y="2962279"/>
            <a:ext cx="3799425" cy="314324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85750">
              <a:lnSpc>
                <a:spcPct val="90000"/>
              </a:lnSpc>
              <a:spcBef>
                <a:spcPts val="1000"/>
              </a:spcBef>
              <a:buFont typeface="Arial" panose="020B0604020202020204" pitchFamily="34" charset="0"/>
              <a:buChar char="•"/>
            </a:pPr>
            <a:r>
              <a:rPr lang="en-US" sz="2000" b="1" i="1"/>
              <a:t>In the above bar plot and point plot which shows the use of rented bike in a holiday, and it clearly shows that,</a:t>
            </a:r>
            <a:r>
              <a:rPr lang="en-GB" sz="2000" b="1" i="1"/>
              <a:t>Peoples don't use rented bikes in no functioning day.</a:t>
            </a:r>
            <a:endParaRPr lang="en-GB" sz="2000">
              <a:ea typeface="+mn-lt"/>
              <a:cs typeface="+mn-lt"/>
            </a:endParaRPr>
          </a:p>
          <a:p>
            <a:pPr marL="285750" indent="-285750">
              <a:lnSpc>
                <a:spcPct val="90000"/>
              </a:lnSpc>
              <a:spcBef>
                <a:spcPts val="1000"/>
              </a:spcBef>
              <a:buFont typeface="Arial" panose="020B0604020202020204" pitchFamily="34" charset="0"/>
              <a:buChar char="•"/>
            </a:pPr>
            <a:endParaRPr lang="en-GB" sz="2000">
              <a:ea typeface="+mn-lt"/>
              <a:cs typeface="+mn-lt"/>
            </a:endParaRPr>
          </a:p>
          <a:p>
            <a:pPr marL="285750" indent="-228600">
              <a:lnSpc>
                <a:spcPct val="90000"/>
              </a:lnSpc>
              <a:spcAft>
                <a:spcPts val="600"/>
              </a:spcAft>
              <a:buFont typeface="Arial" panose="020B0604020202020204" pitchFamily="34" charset="0"/>
              <a:buChar char="•"/>
            </a:pPr>
            <a:endParaRPr lang="en-US" sz="2000" b="1" i="1">
              <a:cs typeface="Calibri"/>
            </a:endParaRPr>
          </a:p>
          <a:p>
            <a:pPr marL="285750" indent="-228600">
              <a:lnSpc>
                <a:spcPct val="90000"/>
              </a:lnSpc>
              <a:spcAft>
                <a:spcPts val="600"/>
              </a:spcAft>
              <a:buFont typeface="Arial" panose="020B0604020202020204" pitchFamily="34" charset="0"/>
              <a:buChar char="•"/>
            </a:pPr>
            <a:endParaRPr lang="en-US" sz="2000"/>
          </a:p>
        </p:txBody>
      </p:sp>
      <p:pic>
        <p:nvPicPr>
          <p:cNvPr id="10" name="Picture 10" descr="Chart, box and whisker chart&#10;&#10;Description automatically generated">
            <a:extLst>
              <a:ext uri="{FF2B5EF4-FFF2-40B4-BE49-F238E27FC236}">
                <a16:creationId xmlns:a16="http://schemas.microsoft.com/office/drawing/2014/main" id="{12F766EE-0842-0F26-5F58-F10FB45EB13E}"/>
              </a:ext>
            </a:extLst>
          </p:cNvPr>
          <p:cNvPicPr>
            <a:picLocks noGrp="1" noChangeAspect="1"/>
          </p:cNvPicPr>
          <p:nvPr>
            <p:ph idx="1"/>
          </p:nvPr>
        </p:nvPicPr>
        <p:blipFill rotWithShape="1">
          <a:blip r:embed="rId2"/>
          <a:srcRect l="21855" r="19241"/>
          <a:stretch/>
        </p:blipFill>
        <p:spPr>
          <a:xfrm>
            <a:off x="4751593" y="1380236"/>
            <a:ext cx="5715123" cy="4600745"/>
          </a:xfrm>
          <a:prstGeom prst="rect">
            <a:avLst/>
          </a:prstGeom>
          <a:effectLst/>
        </p:spPr>
      </p:pic>
    </p:spTree>
    <p:extLst>
      <p:ext uri="{BB962C8B-B14F-4D97-AF65-F5344CB8AC3E}">
        <p14:creationId xmlns:p14="http://schemas.microsoft.com/office/powerpoint/2010/main" val="2280851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t="-24000" b="-24000"/>
          </a:stretch>
        </a:blipFill>
        <a:effectLst/>
      </p:bgPr>
    </p:bg>
    <p:spTree>
      <p:nvGrpSpPr>
        <p:cNvPr id="1" name=""/>
        <p:cNvGrpSpPr/>
        <p:nvPr/>
      </p:nvGrpSpPr>
      <p:grpSpPr>
        <a:xfrm>
          <a:off x="0" y="0"/>
          <a:ext cx="0" cy="0"/>
          <a:chOff x="0" y="0"/>
          <a:chExt cx="0" cy="0"/>
        </a:xfrm>
      </p:grpSpPr>
      <p:sp>
        <p:nvSpPr>
          <p:cNvPr id="98" name="Rectangle 91">
            <a:extLst>
              <a:ext uri="{FF2B5EF4-FFF2-40B4-BE49-F238E27FC236}">
                <a16:creationId xmlns:a16="http://schemas.microsoft.com/office/drawing/2014/main" id="{E5C90410-A19D-4002-8B73-CD616E8E0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00" y="376881"/>
            <a:ext cx="5036071" cy="58000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737DB4-58D0-30FE-BC93-49C87897576A}"/>
              </a:ext>
            </a:extLst>
          </p:cNvPr>
          <p:cNvSpPr>
            <a:spLocks noGrp="1"/>
          </p:cNvSpPr>
          <p:nvPr>
            <p:ph type="title"/>
          </p:nvPr>
        </p:nvSpPr>
        <p:spPr>
          <a:xfrm>
            <a:off x="827406" y="704088"/>
            <a:ext cx="4341886" cy="1188720"/>
          </a:xfrm>
        </p:spPr>
        <p:txBody>
          <a:bodyPr>
            <a:normAutofit/>
          </a:bodyPr>
          <a:lstStyle/>
          <a:p>
            <a:r>
              <a:rPr lang="en-GB" sz="3600" b="1">
                <a:solidFill>
                  <a:schemeClr val="bg1"/>
                </a:solidFill>
                <a:cs typeface="Calibri Light"/>
              </a:rPr>
              <a:t>EDA- Temperature</a:t>
            </a:r>
          </a:p>
        </p:txBody>
      </p:sp>
      <p:sp>
        <p:nvSpPr>
          <p:cNvPr id="33" name="Content Placeholder 11">
            <a:extLst>
              <a:ext uri="{FF2B5EF4-FFF2-40B4-BE49-F238E27FC236}">
                <a16:creationId xmlns:a16="http://schemas.microsoft.com/office/drawing/2014/main" id="{6BE12D8D-056A-480F-B086-9A30E7068300}"/>
              </a:ext>
            </a:extLst>
          </p:cNvPr>
          <p:cNvSpPr>
            <a:spLocks noGrp="1"/>
          </p:cNvSpPr>
          <p:nvPr>
            <p:ph idx="1"/>
          </p:nvPr>
        </p:nvSpPr>
        <p:spPr>
          <a:xfrm>
            <a:off x="827406" y="2066544"/>
            <a:ext cx="4341886" cy="3785616"/>
          </a:xfrm>
        </p:spPr>
        <p:txBody>
          <a:bodyPr vert="horz" lIns="91440" tIns="45720" rIns="91440" bIns="45720" rtlCol="0">
            <a:normAutofit/>
          </a:bodyPr>
          <a:lstStyle/>
          <a:p>
            <a:r>
              <a:rPr lang="en-US" sz="1400" i="1">
                <a:solidFill>
                  <a:schemeClr val="bg1"/>
                </a:solidFill>
                <a:ea typeface="+mn-lt"/>
                <a:cs typeface="+mn-lt"/>
              </a:rPr>
              <a:t>From the above plot we see that people like to ride bikes when it is pretty hot around 25°C in average.</a:t>
            </a:r>
            <a:endParaRPr lang="en-US" sz="1400">
              <a:solidFill>
                <a:schemeClr val="bg1"/>
              </a:solidFill>
              <a:cs typeface="Calibri" panose="020F0502020204030204"/>
            </a:endParaRPr>
          </a:p>
          <a:p>
            <a:r>
              <a:rPr lang="en-US" sz="1400" i="1">
                <a:solidFill>
                  <a:schemeClr val="bg1"/>
                </a:solidFill>
                <a:ea typeface="+mn-lt"/>
                <a:cs typeface="+mn-lt"/>
              </a:rPr>
              <a:t>We can see from the plot that, on the y-axis, the amount of rented bike is very lower, When we have more than 4 cm of snow, the bike rents is much lower.</a:t>
            </a:r>
            <a:endParaRPr lang="en-US" sz="1400">
              <a:solidFill>
                <a:schemeClr val="bg1"/>
              </a:solidFill>
              <a:ea typeface="+mn-lt"/>
              <a:cs typeface="+mn-lt"/>
            </a:endParaRPr>
          </a:p>
          <a:p>
            <a:r>
              <a:rPr lang="en-US" sz="1400" i="1">
                <a:solidFill>
                  <a:schemeClr val="bg1"/>
                </a:solidFill>
                <a:ea typeface="+mn-lt"/>
                <a:cs typeface="+mn-lt"/>
              </a:rPr>
              <a:t>We can see from the above plot that even if it rains a lot the demand of rent bikes is not decreasing, here for example even if we have 20 mm of rain there is a big peak of rented bikes.</a:t>
            </a:r>
          </a:p>
          <a:p>
            <a:r>
              <a:rPr lang="en-US" sz="1400" i="1">
                <a:solidFill>
                  <a:schemeClr val="bg1"/>
                </a:solidFill>
                <a:ea typeface="+mn-lt"/>
                <a:cs typeface="+mn-lt"/>
              </a:rPr>
              <a:t>We can see from the above plot that the demand of rented bike is uniformly distribute despite of wind speed but when the speed of wind was 7 m/s then the demand of bike also increase that clearly means peoples love to ride bikes when its little windy.</a:t>
            </a:r>
            <a:endParaRPr lang="en-US" sz="1400" i="1">
              <a:solidFill>
                <a:schemeClr val="bg1"/>
              </a:solidFill>
              <a:cs typeface="Calibri"/>
            </a:endParaRPr>
          </a:p>
          <a:p>
            <a:pPr marL="0" indent="0">
              <a:buNone/>
            </a:pPr>
            <a:br>
              <a:rPr lang="en-US" sz="1400">
                <a:solidFill>
                  <a:schemeClr val="bg1"/>
                </a:solidFill>
                <a:ea typeface="+mn-lt"/>
                <a:cs typeface="+mn-lt"/>
              </a:rPr>
            </a:br>
            <a:endParaRPr lang="en-US" sz="1400">
              <a:solidFill>
                <a:schemeClr val="bg1"/>
              </a:solidFill>
              <a:ea typeface="+mn-lt"/>
              <a:cs typeface="+mn-lt"/>
            </a:endParaRPr>
          </a:p>
          <a:p>
            <a:endParaRPr lang="en-US" sz="1400" b="1" i="1">
              <a:solidFill>
                <a:schemeClr val="bg1"/>
              </a:solidFill>
              <a:cs typeface="Calibri"/>
            </a:endParaRPr>
          </a:p>
          <a:p>
            <a:endParaRPr lang="en-US" sz="1400">
              <a:solidFill>
                <a:schemeClr val="bg1"/>
              </a:solidFill>
              <a:cs typeface="Calibri"/>
            </a:endParaRPr>
          </a:p>
        </p:txBody>
      </p:sp>
      <p:pic>
        <p:nvPicPr>
          <p:cNvPr id="7" name="Picture 7" descr="Chart, line chart, histogram&#10;&#10;Description automatically generated">
            <a:extLst>
              <a:ext uri="{FF2B5EF4-FFF2-40B4-BE49-F238E27FC236}">
                <a16:creationId xmlns:a16="http://schemas.microsoft.com/office/drawing/2014/main" id="{F1EB21B3-7F88-A11F-7E7A-D3E5034A8AA3}"/>
              </a:ext>
            </a:extLst>
          </p:cNvPr>
          <p:cNvPicPr>
            <a:picLocks noChangeAspect="1"/>
          </p:cNvPicPr>
          <p:nvPr/>
        </p:nvPicPr>
        <p:blipFill>
          <a:blip r:embed="rId3"/>
          <a:stretch>
            <a:fillRect/>
          </a:stretch>
        </p:blipFill>
        <p:spPr>
          <a:xfrm>
            <a:off x="5780498" y="781187"/>
            <a:ext cx="2898208" cy="2421915"/>
          </a:xfrm>
          <a:prstGeom prst="rect">
            <a:avLst/>
          </a:prstGeom>
        </p:spPr>
      </p:pic>
      <p:pic>
        <p:nvPicPr>
          <p:cNvPr id="8" name="Picture 8" descr="Chart&#10;&#10;Description automatically generated">
            <a:extLst>
              <a:ext uri="{FF2B5EF4-FFF2-40B4-BE49-F238E27FC236}">
                <a16:creationId xmlns:a16="http://schemas.microsoft.com/office/drawing/2014/main" id="{8A9B1D59-0C5C-B3CE-45AC-0FC21CC30470}"/>
              </a:ext>
            </a:extLst>
          </p:cNvPr>
          <p:cNvPicPr>
            <a:picLocks noChangeAspect="1"/>
          </p:cNvPicPr>
          <p:nvPr/>
        </p:nvPicPr>
        <p:blipFill>
          <a:blip r:embed="rId4"/>
          <a:stretch>
            <a:fillRect/>
          </a:stretch>
        </p:blipFill>
        <p:spPr>
          <a:xfrm>
            <a:off x="8871857" y="780159"/>
            <a:ext cx="2883831" cy="2423969"/>
          </a:xfrm>
          <a:prstGeom prst="rect">
            <a:avLst/>
          </a:prstGeom>
        </p:spPr>
      </p:pic>
      <p:pic>
        <p:nvPicPr>
          <p:cNvPr id="6" name="Picture 6" descr="Chart, line chart&#10;&#10;Description automatically generated">
            <a:extLst>
              <a:ext uri="{FF2B5EF4-FFF2-40B4-BE49-F238E27FC236}">
                <a16:creationId xmlns:a16="http://schemas.microsoft.com/office/drawing/2014/main" id="{6AA8B28F-069C-AD7B-6EB5-4488DA8BC5D9}"/>
              </a:ext>
            </a:extLst>
          </p:cNvPr>
          <p:cNvPicPr>
            <a:picLocks noChangeAspect="1"/>
          </p:cNvPicPr>
          <p:nvPr/>
        </p:nvPicPr>
        <p:blipFill>
          <a:blip r:embed="rId5"/>
          <a:stretch>
            <a:fillRect/>
          </a:stretch>
        </p:blipFill>
        <p:spPr>
          <a:xfrm>
            <a:off x="5780497" y="3432092"/>
            <a:ext cx="2898208" cy="2337573"/>
          </a:xfrm>
          <a:prstGeom prst="rect">
            <a:avLst/>
          </a:prstGeom>
        </p:spPr>
      </p:pic>
      <p:pic>
        <p:nvPicPr>
          <p:cNvPr id="4" name="Picture 4" descr="Chart&#10;&#10;Description automatically generated">
            <a:extLst>
              <a:ext uri="{FF2B5EF4-FFF2-40B4-BE49-F238E27FC236}">
                <a16:creationId xmlns:a16="http://schemas.microsoft.com/office/drawing/2014/main" id="{F7CD6A77-6CDB-794F-76A9-C7ECC572EAFB}"/>
              </a:ext>
            </a:extLst>
          </p:cNvPr>
          <p:cNvPicPr>
            <a:picLocks noChangeAspect="1"/>
          </p:cNvPicPr>
          <p:nvPr/>
        </p:nvPicPr>
        <p:blipFill>
          <a:blip r:embed="rId6"/>
          <a:stretch>
            <a:fillRect/>
          </a:stretch>
        </p:blipFill>
        <p:spPr>
          <a:xfrm>
            <a:off x="8869203" y="3409786"/>
            <a:ext cx="2886797" cy="2425319"/>
          </a:xfrm>
          <a:prstGeom prst="rect">
            <a:avLst/>
          </a:prstGeom>
        </p:spPr>
      </p:pic>
      <p:sp>
        <p:nvSpPr>
          <p:cNvPr id="5" name="TextBox 4">
            <a:extLst>
              <a:ext uri="{FF2B5EF4-FFF2-40B4-BE49-F238E27FC236}">
                <a16:creationId xmlns:a16="http://schemas.microsoft.com/office/drawing/2014/main" id="{9A6B0683-3A27-6FA2-0DBE-981B53D30A03}"/>
              </a:ext>
            </a:extLst>
          </p:cNvPr>
          <p:cNvSpPr txBox="1"/>
          <p:nvPr/>
        </p:nvSpPr>
        <p:spPr>
          <a:xfrm>
            <a:off x="2311159" y="2395927"/>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3966490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87BDE-F3F7-E301-06A5-7C9AD8B98A40}"/>
              </a:ext>
            </a:extLst>
          </p:cNvPr>
          <p:cNvSpPr>
            <a:spLocks noGrp="1"/>
          </p:cNvSpPr>
          <p:nvPr>
            <p:ph type="title"/>
          </p:nvPr>
        </p:nvSpPr>
        <p:spPr>
          <a:xfrm>
            <a:off x="1029206" y="776138"/>
            <a:ext cx="3619338" cy="1787681"/>
          </a:xfrm>
        </p:spPr>
        <p:txBody>
          <a:bodyPr vert="horz" lIns="91440" tIns="45720" rIns="91440" bIns="45720" rtlCol="0" anchor="b">
            <a:normAutofit/>
          </a:bodyPr>
          <a:lstStyle/>
          <a:p>
            <a:r>
              <a:rPr lang="en-US" sz="4000" b="1" kern="1200">
                <a:latin typeface="+mj-lt"/>
                <a:ea typeface="+mj-ea"/>
                <a:cs typeface="+mj-cs"/>
              </a:rPr>
              <a:t>Regression Plot</a:t>
            </a:r>
            <a:endParaRPr lang="en-US" sz="4000" b="1" kern="1200">
              <a:latin typeface="+mj-lt"/>
              <a:cs typeface="Calibri Light"/>
            </a:endParaRPr>
          </a:p>
        </p:txBody>
      </p:sp>
      <p:grpSp>
        <p:nvGrpSpPr>
          <p:cNvPr id="37" name="Group 36">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38"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9"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1" name="Content Placeholder 9">
            <a:extLst>
              <a:ext uri="{FF2B5EF4-FFF2-40B4-BE49-F238E27FC236}">
                <a16:creationId xmlns:a16="http://schemas.microsoft.com/office/drawing/2014/main" id="{BEE68214-C780-0032-A957-0BD0ED9B4621}"/>
              </a:ext>
            </a:extLst>
          </p:cNvPr>
          <p:cNvSpPr>
            <a:spLocks noGrp="1"/>
          </p:cNvSpPr>
          <p:nvPr>
            <p:ph idx="1"/>
          </p:nvPr>
        </p:nvSpPr>
        <p:spPr>
          <a:xfrm>
            <a:off x="1000450" y="3067026"/>
            <a:ext cx="3058623" cy="3272324"/>
          </a:xfrm>
        </p:spPr>
        <p:txBody>
          <a:bodyPr vert="horz" lIns="91440" tIns="45720" rIns="91440" bIns="45720" rtlCol="0" anchor="t">
            <a:normAutofit lnSpcReduction="10000"/>
          </a:bodyPr>
          <a:lstStyle/>
          <a:p>
            <a:pPr marL="0" indent="0">
              <a:buNone/>
            </a:pPr>
            <a:r>
              <a:rPr lang="en-US" sz="1900"/>
              <a:t>We see a strong positive correlation between count and temperature .</a:t>
            </a:r>
          </a:p>
          <a:p>
            <a:pPr marL="0" indent="0">
              <a:buNone/>
            </a:pPr>
            <a:r>
              <a:rPr lang="en-US" sz="1900"/>
              <a:t>We can see a strong negative correlation </a:t>
            </a:r>
            <a:r>
              <a:rPr lang="en-US" sz="1900">
                <a:cs typeface="Calibri"/>
              </a:rPr>
              <a:t>between count and humidity.</a:t>
            </a:r>
          </a:p>
          <a:p>
            <a:pPr marL="0" indent="0">
              <a:buNone/>
            </a:pPr>
            <a:r>
              <a:rPr lang="en-US" sz="1900"/>
              <a:t>Count has a weak dependent on windspeed and several missing (or erroneous) data points (labeled as OS)-</a:t>
            </a:r>
            <a:endParaRPr lang="en-US" sz="1900">
              <a:cs typeface="Calibri"/>
            </a:endParaRPr>
          </a:p>
          <a:p>
            <a:r>
              <a:rPr lang="en-US" sz="2000">
                <a:solidFill>
                  <a:srgbClr val="FFFFFF"/>
                </a:solidFill>
              </a:rPr>
              <a:t>-</a:t>
            </a:r>
            <a:endParaRPr lang="en-US" sz="2000">
              <a:cs typeface="Calibri"/>
            </a:endParaRPr>
          </a:p>
        </p:txBody>
      </p:sp>
      <p:pic>
        <p:nvPicPr>
          <p:cNvPr id="4" name="Picture 4" descr="Chart, scatter chart&#10;&#10;Description automatically generated">
            <a:extLst>
              <a:ext uri="{FF2B5EF4-FFF2-40B4-BE49-F238E27FC236}">
                <a16:creationId xmlns:a16="http://schemas.microsoft.com/office/drawing/2014/main" id="{1E3E9BFA-4FE0-2A58-13C7-990BB2FDCB7A}"/>
              </a:ext>
            </a:extLst>
          </p:cNvPr>
          <p:cNvPicPr>
            <a:picLocks noChangeAspect="1"/>
          </p:cNvPicPr>
          <p:nvPr/>
        </p:nvPicPr>
        <p:blipFill rotWithShape="1">
          <a:blip r:embed="rId2"/>
          <a:srcRect l="27680" r="4759" b="-2"/>
          <a:stretch/>
        </p:blipFill>
        <p:spPr>
          <a:xfrm>
            <a:off x="4516618" y="330680"/>
            <a:ext cx="3562467" cy="3024379"/>
          </a:xfrm>
          <a:prstGeom prst="rect">
            <a:avLst/>
          </a:prstGeom>
        </p:spPr>
      </p:pic>
      <p:pic>
        <p:nvPicPr>
          <p:cNvPr id="6" name="Picture 6" descr="Chart, scatter chart&#10;&#10;Description automatically generated">
            <a:extLst>
              <a:ext uri="{FF2B5EF4-FFF2-40B4-BE49-F238E27FC236}">
                <a16:creationId xmlns:a16="http://schemas.microsoft.com/office/drawing/2014/main" id="{35A616BF-9928-BAF7-D162-6E840E1E3302}"/>
              </a:ext>
            </a:extLst>
          </p:cNvPr>
          <p:cNvPicPr>
            <a:picLocks noChangeAspect="1"/>
          </p:cNvPicPr>
          <p:nvPr/>
        </p:nvPicPr>
        <p:blipFill rotWithShape="1">
          <a:blip r:embed="rId3"/>
          <a:srcRect l="5540" r="29658" b="1"/>
          <a:stretch/>
        </p:blipFill>
        <p:spPr>
          <a:xfrm>
            <a:off x="8273295" y="330689"/>
            <a:ext cx="3027309" cy="3095723"/>
          </a:xfrm>
          <a:prstGeom prst="rect">
            <a:avLst/>
          </a:prstGeom>
        </p:spPr>
      </p:pic>
      <p:pic>
        <p:nvPicPr>
          <p:cNvPr id="5" name="Picture 5" descr="Chart, scatter chart&#10;&#10;Description automatically generated">
            <a:extLst>
              <a:ext uri="{FF2B5EF4-FFF2-40B4-BE49-F238E27FC236}">
                <a16:creationId xmlns:a16="http://schemas.microsoft.com/office/drawing/2014/main" id="{EC419A8B-FF4D-E979-6FFA-1A395A6D1FA3}"/>
              </a:ext>
            </a:extLst>
          </p:cNvPr>
          <p:cNvPicPr>
            <a:picLocks noChangeAspect="1"/>
          </p:cNvPicPr>
          <p:nvPr/>
        </p:nvPicPr>
        <p:blipFill rotWithShape="1">
          <a:blip r:embed="rId4"/>
          <a:srcRect t="25478" r="-2" b="480"/>
          <a:stretch/>
        </p:blipFill>
        <p:spPr>
          <a:xfrm>
            <a:off x="4639055" y="3676003"/>
            <a:ext cx="6733435" cy="2362488"/>
          </a:xfrm>
          <a:prstGeom prst="rect">
            <a:avLst/>
          </a:prstGeom>
        </p:spPr>
      </p:pic>
    </p:spTree>
    <p:extLst>
      <p:ext uri="{BB962C8B-B14F-4D97-AF65-F5344CB8AC3E}">
        <p14:creationId xmlns:p14="http://schemas.microsoft.com/office/powerpoint/2010/main" val="2267236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D199-69EF-16AF-90A0-46BE40947D0F}"/>
              </a:ext>
            </a:extLst>
          </p:cNvPr>
          <p:cNvSpPr>
            <a:spLocks noGrp="1"/>
          </p:cNvSpPr>
          <p:nvPr>
            <p:ph type="title"/>
          </p:nvPr>
        </p:nvSpPr>
        <p:spPr>
          <a:xfrm>
            <a:off x="648929" y="629266"/>
            <a:ext cx="3651467" cy="1676603"/>
          </a:xfrm>
        </p:spPr>
        <p:txBody>
          <a:bodyPr>
            <a:normAutofit/>
          </a:bodyPr>
          <a:lstStyle/>
          <a:p>
            <a:r>
              <a:rPr lang="en-GB" sz="4800" b="1">
                <a:ea typeface="+mj-lt"/>
                <a:cs typeface="+mj-lt"/>
              </a:rPr>
              <a:t>EDA - Feature Correlation</a:t>
            </a:r>
            <a:endParaRPr lang="en-US" sz="4800" b="1">
              <a:cs typeface="Calibri Light"/>
            </a:endParaRPr>
          </a:p>
        </p:txBody>
      </p:sp>
      <p:sp>
        <p:nvSpPr>
          <p:cNvPr id="8" name="Content Placeholder 7">
            <a:extLst>
              <a:ext uri="{FF2B5EF4-FFF2-40B4-BE49-F238E27FC236}">
                <a16:creationId xmlns:a16="http://schemas.microsoft.com/office/drawing/2014/main" id="{616E1748-9B82-0FD7-3BF9-282CB83E25D0}"/>
              </a:ext>
            </a:extLst>
          </p:cNvPr>
          <p:cNvSpPr>
            <a:spLocks noGrp="1"/>
          </p:cNvSpPr>
          <p:nvPr>
            <p:ph idx="1"/>
          </p:nvPr>
        </p:nvSpPr>
        <p:spPr>
          <a:xfrm>
            <a:off x="648931" y="2438400"/>
            <a:ext cx="3651466" cy="3785419"/>
          </a:xfrm>
        </p:spPr>
        <p:txBody>
          <a:bodyPr vert="horz" lIns="91440" tIns="45720" rIns="91440" bIns="45720" rtlCol="0" anchor="t">
            <a:normAutofit/>
          </a:bodyPr>
          <a:lstStyle/>
          <a:p>
            <a:r>
              <a:rPr lang="en-US" sz="2000" b="1" i="1">
                <a:ea typeface="+mn-lt"/>
                <a:cs typeface="+mn-lt"/>
              </a:rPr>
              <a:t>the above correlation heatmap, We see that there is a positive correlation between columns 'Temperature' and 'Dew point temperature' i.e. 0.91 so even if we drop this column then it don't affects the outcome of our analysis. And they have the same variations.. so we can drop the column 'Dew point temperature(°C)'.</a:t>
            </a:r>
            <a:r>
              <a:rPr lang="en-US" sz="2000" b="1">
                <a:ea typeface="+mn-lt"/>
                <a:cs typeface="+mn-lt"/>
              </a:rPr>
              <a:t> </a:t>
            </a:r>
            <a:endParaRPr lang="en-US" sz="2000" b="1">
              <a:cs typeface="Calibri"/>
            </a:endParaRPr>
          </a:p>
        </p:txBody>
      </p:sp>
      <p:pic>
        <p:nvPicPr>
          <p:cNvPr id="5" name="Picture 5" descr="Chart&#10;&#10;Description automatically generated">
            <a:extLst>
              <a:ext uri="{FF2B5EF4-FFF2-40B4-BE49-F238E27FC236}">
                <a16:creationId xmlns:a16="http://schemas.microsoft.com/office/drawing/2014/main" id="{530686F1-C49F-38CD-22F6-ABD76B778C12}"/>
              </a:ext>
            </a:extLst>
          </p:cNvPr>
          <p:cNvPicPr>
            <a:picLocks noChangeAspect="1"/>
          </p:cNvPicPr>
          <p:nvPr/>
        </p:nvPicPr>
        <p:blipFill>
          <a:blip r:embed="rId2"/>
          <a:stretch>
            <a:fillRect/>
          </a:stretch>
        </p:blipFill>
        <p:spPr>
          <a:xfrm>
            <a:off x="4479985" y="781883"/>
            <a:ext cx="7013275" cy="5739933"/>
          </a:xfrm>
          <a:prstGeom prst="rect">
            <a:avLst/>
          </a:prstGeom>
        </p:spPr>
      </p:pic>
    </p:spTree>
    <p:extLst>
      <p:ext uri="{BB962C8B-B14F-4D97-AF65-F5344CB8AC3E}">
        <p14:creationId xmlns:p14="http://schemas.microsoft.com/office/powerpoint/2010/main" val="875240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4113CFAC-965B-075C-6ABF-F4CF8B58F0B4}"/>
              </a:ext>
            </a:extLst>
          </p:cNvPr>
          <p:cNvPicPr>
            <a:picLocks noChangeAspect="1"/>
          </p:cNvPicPr>
          <p:nvPr/>
        </p:nvPicPr>
        <p:blipFill rotWithShape="1">
          <a:blip r:embed="rId2"/>
          <a:srcRect r="13286"/>
          <a:stretch/>
        </p:blipFill>
        <p:spPr>
          <a:xfrm>
            <a:off x="2522356" y="10"/>
            <a:ext cx="9669642" cy="6857990"/>
          </a:xfrm>
          <a:prstGeom prst="rect">
            <a:avLst/>
          </a:prstGeom>
        </p:spPr>
      </p:pic>
      <p:sp>
        <p:nvSpPr>
          <p:cNvPr id="39" name="Rectangle 3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9A92D-DFA7-D994-1974-F9119CDC2E80}"/>
              </a:ext>
            </a:extLst>
          </p:cNvPr>
          <p:cNvSpPr>
            <a:spLocks noGrp="1"/>
          </p:cNvSpPr>
          <p:nvPr>
            <p:ph type="title"/>
          </p:nvPr>
        </p:nvSpPr>
        <p:spPr>
          <a:xfrm>
            <a:off x="838200" y="365125"/>
            <a:ext cx="3822189" cy="1899912"/>
          </a:xfrm>
        </p:spPr>
        <p:txBody>
          <a:bodyPr>
            <a:normAutofit/>
          </a:bodyPr>
          <a:lstStyle/>
          <a:p>
            <a:r>
              <a:rPr lang="en-GB" b="1" u="sng"/>
              <a:t>Model Training</a:t>
            </a:r>
            <a:endParaRPr lang="en-US" u="sng">
              <a:cs typeface="Calibri Light"/>
            </a:endParaRPr>
          </a:p>
          <a:p>
            <a:endParaRPr lang="en-GB" sz="4000">
              <a:cs typeface="Calibri Light"/>
            </a:endParaRPr>
          </a:p>
        </p:txBody>
      </p:sp>
      <p:sp>
        <p:nvSpPr>
          <p:cNvPr id="3" name="Content Placeholder 2">
            <a:extLst>
              <a:ext uri="{FF2B5EF4-FFF2-40B4-BE49-F238E27FC236}">
                <a16:creationId xmlns:a16="http://schemas.microsoft.com/office/drawing/2014/main" id="{603A6C69-6720-2318-1564-8277D58C3431}"/>
              </a:ext>
            </a:extLst>
          </p:cNvPr>
          <p:cNvSpPr>
            <a:spLocks noGrp="1"/>
          </p:cNvSpPr>
          <p:nvPr>
            <p:ph idx="1"/>
          </p:nvPr>
        </p:nvSpPr>
        <p:spPr>
          <a:xfrm>
            <a:off x="838200" y="1715334"/>
            <a:ext cx="3822189" cy="4763553"/>
          </a:xfrm>
        </p:spPr>
        <p:txBody>
          <a:bodyPr vert="horz" lIns="91440" tIns="45720" rIns="91440" bIns="45720" rtlCol="0" anchor="t">
            <a:noAutofit/>
          </a:bodyPr>
          <a:lstStyle/>
          <a:p>
            <a:r>
              <a:rPr lang="en-GB" sz="2400" b="1"/>
              <a:t>LINEAR REGRESSION</a:t>
            </a:r>
            <a:endParaRPr lang="en-GB" sz="2400" b="1">
              <a:cs typeface="Calibri"/>
            </a:endParaRPr>
          </a:p>
          <a:p>
            <a:r>
              <a:rPr lang="en-GB" sz="2400" b="1"/>
              <a:t>LASSO REGRESSION</a:t>
            </a:r>
            <a:endParaRPr lang="en-GB" sz="2400" b="1">
              <a:cs typeface="Calibri"/>
            </a:endParaRPr>
          </a:p>
          <a:p>
            <a:r>
              <a:rPr lang="en-GB" sz="2400" b="1"/>
              <a:t>RIDGE REGRESSION</a:t>
            </a:r>
            <a:endParaRPr lang="en-GB" sz="2400" b="1">
              <a:cs typeface="Calibri"/>
            </a:endParaRPr>
          </a:p>
          <a:p>
            <a:r>
              <a:rPr lang="en-GB" sz="2400" b="1"/>
              <a:t>ELASTIC NET REGRESSION</a:t>
            </a:r>
            <a:endParaRPr lang="en-GB" sz="2400" b="1">
              <a:cs typeface="Calibri"/>
            </a:endParaRPr>
          </a:p>
          <a:p>
            <a:r>
              <a:rPr lang="en-GB" sz="2400" b="1"/>
              <a:t>DECISION TREE</a:t>
            </a:r>
            <a:endParaRPr lang="en-GB" sz="2400" b="1">
              <a:cs typeface="Calibri"/>
            </a:endParaRPr>
          </a:p>
          <a:p>
            <a:r>
              <a:rPr lang="en-GB" sz="2400" b="1"/>
              <a:t>RANDOM FOREST</a:t>
            </a:r>
            <a:endParaRPr lang="en-GB" sz="2400" b="1">
              <a:cs typeface="Calibri"/>
            </a:endParaRPr>
          </a:p>
          <a:p>
            <a:r>
              <a:rPr lang="en-GB" sz="2400" b="1"/>
              <a:t>GRADIENT BOOSTING</a:t>
            </a:r>
            <a:endParaRPr lang="en-GB" sz="2400" b="1">
              <a:cs typeface="Calibri"/>
            </a:endParaRPr>
          </a:p>
          <a:p>
            <a:r>
              <a:rPr lang="en-GB" sz="2400" b="1"/>
              <a:t>GRADIENT BOOSTING REGRESSION </a:t>
            </a:r>
            <a:endParaRPr lang="en-GB" sz="2400" b="1">
              <a:cs typeface="Calibri" panose="020F0502020204030204"/>
            </a:endParaRPr>
          </a:p>
        </p:txBody>
      </p:sp>
    </p:spTree>
    <p:extLst>
      <p:ext uri="{BB962C8B-B14F-4D97-AF65-F5344CB8AC3E}">
        <p14:creationId xmlns:p14="http://schemas.microsoft.com/office/powerpoint/2010/main" val="1513568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C958-C94E-0CFD-26B7-949F649535EA}"/>
              </a:ext>
            </a:extLst>
          </p:cNvPr>
          <p:cNvSpPr>
            <a:spLocks noGrp="1"/>
          </p:cNvSpPr>
          <p:nvPr>
            <p:ph type="title"/>
          </p:nvPr>
        </p:nvSpPr>
        <p:spPr>
          <a:xfrm>
            <a:off x="435634" y="163844"/>
            <a:ext cx="10918166" cy="1541223"/>
          </a:xfrm>
        </p:spPr>
        <p:txBody>
          <a:bodyPr/>
          <a:lstStyle/>
          <a:p>
            <a:r>
              <a:rPr lang="en-GB" b="1" u="sng">
                <a:ea typeface="+mj-lt"/>
                <a:cs typeface="+mj-lt"/>
              </a:rPr>
              <a:t>evaluation metric values for all models</a:t>
            </a:r>
            <a:endParaRPr lang="en-US" b="1" u="sng">
              <a:cs typeface="Calibri Light"/>
            </a:endParaRPr>
          </a:p>
          <a:p>
            <a:endParaRPr lang="en-GB" b="1">
              <a:cs typeface="Calibri Light"/>
            </a:endParaRPr>
          </a:p>
        </p:txBody>
      </p:sp>
      <p:pic>
        <p:nvPicPr>
          <p:cNvPr id="4" name="Picture 4" descr="Table&#10;&#10;Description automatically generated">
            <a:extLst>
              <a:ext uri="{FF2B5EF4-FFF2-40B4-BE49-F238E27FC236}">
                <a16:creationId xmlns:a16="http://schemas.microsoft.com/office/drawing/2014/main" id="{60C66E20-14B3-4D97-BEEE-3F2FE87386FB}"/>
              </a:ext>
            </a:extLst>
          </p:cNvPr>
          <p:cNvPicPr>
            <a:picLocks noGrp="1" noChangeAspect="1"/>
          </p:cNvPicPr>
          <p:nvPr>
            <p:ph idx="1"/>
          </p:nvPr>
        </p:nvPicPr>
        <p:blipFill>
          <a:blip r:embed="rId2"/>
          <a:stretch>
            <a:fillRect/>
          </a:stretch>
        </p:blipFill>
        <p:spPr>
          <a:xfrm>
            <a:off x="382802" y="1078003"/>
            <a:ext cx="10991879" cy="5415261"/>
          </a:xfrm>
        </p:spPr>
      </p:pic>
    </p:spTree>
    <p:extLst>
      <p:ext uri="{BB962C8B-B14F-4D97-AF65-F5344CB8AC3E}">
        <p14:creationId xmlns:p14="http://schemas.microsoft.com/office/powerpoint/2010/main" val="803237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motorcycle, bicycle&#10;&#10;Description automatically generated">
            <a:extLst>
              <a:ext uri="{FF2B5EF4-FFF2-40B4-BE49-F238E27FC236}">
                <a16:creationId xmlns:a16="http://schemas.microsoft.com/office/drawing/2014/main" id="{193C74FC-ED74-95B6-F908-F0997ED4906D}"/>
              </a:ext>
            </a:extLst>
          </p:cNvPr>
          <p:cNvPicPr>
            <a:picLocks noChangeAspect="1"/>
          </p:cNvPicPr>
          <p:nvPr/>
        </p:nvPicPr>
        <p:blipFill rotWithShape="1">
          <a:blip r:embed="rId2"/>
          <a:srcRect l="7596" r="25480"/>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82E11CF7-99FF-3A73-0CBA-2751A5A10233}"/>
              </a:ext>
            </a:extLst>
          </p:cNvPr>
          <p:cNvSpPr>
            <a:spLocks noGrp="1"/>
          </p:cNvSpPr>
          <p:nvPr>
            <p:ph idx="4294967295"/>
          </p:nvPr>
        </p:nvSpPr>
        <p:spPr>
          <a:xfrm>
            <a:off x="7320465" y="727612"/>
            <a:ext cx="4140013" cy="5375076"/>
          </a:xfrm>
        </p:spPr>
        <p:txBody>
          <a:bodyPr vert="horz" lIns="91440" tIns="45720" rIns="91440" bIns="45720" rtlCol="0" anchor="t">
            <a:noAutofit/>
          </a:bodyPr>
          <a:lstStyle/>
          <a:p>
            <a:pPr marL="0" indent="0">
              <a:buNone/>
            </a:pPr>
            <a:r>
              <a:rPr lang="en-US"/>
              <a:t>• No overfitting is seen.</a:t>
            </a:r>
            <a:endParaRPr lang="en-US">
              <a:cs typeface="Calibri" panose="020F0502020204030204"/>
            </a:endParaRPr>
          </a:p>
          <a:p>
            <a:pPr marL="0" indent="0">
              <a:buNone/>
            </a:pPr>
            <a:r>
              <a:rPr lang="en-US"/>
              <a:t>• Random forest Regressor and Gradient Boosting grid searchcv gives the highest R2 score of 99% and 95% respectively for Train Set and 92% for Test set.</a:t>
            </a:r>
            <a:endParaRPr lang="en-US">
              <a:cs typeface="Calibri" panose="020F0502020204030204"/>
            </a:endParaRPr>
          </a:p>
          <a:p>
            <a:pPr marL="0" indent="0">
              <a:buNone/>
            </a:pPr>
            <a:r>
              <a:rPr lang="en-US"/>
              <a:t>• Feature Importance value for Random Forest and Gradient Boost are different.</a:t>
            </a:r>
            <a:endParaRPr lang="en-US">
              <a:cs typeface="Calibri" panose="020F0502020204030204"/>
            </a:endParaRPr>
          </a:p>
          <a:p>
            <a:pPr marL="0" indent="0">
              <a:buNone/>
            </a:pPr>
            <a:r>
              <a:rPr lang="en-US"/>
              <a:t>• We can deploy this model.</a:t>
            </a:r>
            <a:br>
              <a:rPr lang="en-US"/>
            </a:br>
            <a:endParaRPr lang="en-US">
              <a:cs typeface="Calibri" panose="020F0502020204030204"/>
            </a:endParaRPr>
          </a:p>
          <a:p>
            <a:endParaRPr lang="en-US" sz="2000"/>
          </a:p>
        </p:txBody>
      </p:sp>
    </p:spTree>
    <p:extLst>
      <p:ext uri="{BB962C8B-B14F-4D97-AF65-F5344CB8AC3E}">
        <p14:creationId xmlns:p14="http://schemas.microsoft.com/office/powerpoint/2010/main" val="244009381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4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4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0196DF1-4573-5E4A-22B8-E276BA91C8EB}"/>
              </a:ext>
            </a:extLst>
          </p:cNvPr>
          <p:cNvSpPr>
            <a:spLocks noGrp="1"/>
          </p:cNvSpPr>
          <p:nvPr>
            <p:ph type="title"/>
          </p:nvPr>
        </p:nvSpPr>
        <p:spPr>
          <a:xfrm>
            <a:off x="535020" y="685800"/>
            <a:ext cx="2780271" cy="5105400"/>
          </a:xfrm>
        </p:spPr>
        <p:txBody>
          <a:bodyPr>
            <a:normAutofit/>
          </a:bodyPr>
          <a:lstStyle/>
          <a:p>
            <a:r>
              <a:rPr lang="en-GB" sz="4000" b="1">
                <a:solidFill>
                  <a:srgbClr val="FFFFFF"/>
                </a:solidFill>
                <a:ea typeface="+mj-lt"/>
                <a:cs typeface="+mj-lt"/>
              </a:rPr>
              <a:t>Challenges</a:t>
            </a:r>
            <a:endParaRPr lang="en-US" sz="4000" b="1">
              <a:solidFill>
                <a:srgbClr val="FFFFFF"/>
              </a:solidFill>
              <a:cs typeface="Calibri Light"/>
            </a:endParaRPr>
          </a:p>
        </p:txBody>
      </p:sp>
      <p:graphicFrame>
        <p:nvGraphicFramePr>
          <p:cNvPr id="35" name="Content Placeholder 2">
            <a:extLst>
              <a:ext uri="{FF2B5EF4-FFF2-40B4-BE49-F238E27FC236}">
                <a16:creationId xmlns:a16="http://schemas.microsoft.com/office/drawing/2014/main" id="{8F6D0E80-4A2D-BABC-F74D-940122A92153}"/>
              </a:ext>
            </a:extLst>
          </p:cNvPr>
          <p:cNvGraphicFramePr>
            <a:graphicFrameLocks noGrp="1"/>
          </p:cNvGraphicFramePr>
          <p:nvPr>
            <p:ph idx="1"/>
            <p:extLst>
              <p:ext uri="{D42A27DB-BD31-4B8C-83A1-F6EECF244321}">
                <p14:modId xmlns:p14="http://schemas.microsoft.com/office/powerpoint/2010/main" val="3665676751"/>
              </p:ext>
            </p:extLst>
          </p:nvPr>
        </p:nvGraphicFramePr>
        <p:xfrm>
          <a:off x="4854928" y="982133"/>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995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outdoor, ground, parked, blue&#10;&#10;Description automatically generated">
            <a:extLst>
              <a:ext uri="{FF2B5EF4-FFF2-40B4-BE49-F238E27FC236}">
                <a16:creationId xmlns:a16="http://schemas.microsoft.com/office/drawing/2014/main" id="{E85E79D1-13A2-EFA8-D877-C92B2A3118F0}"/>
              </a:ext>
            </a:extLst>
          </p:cNvPr>
          <p:cNvPicPr>
            <a:picLocks noChangeAspect="1"/>
          </p:cNvPicPr>
          <p:nvPr/>
        </p:nvPicPr>
        <p:blipFill rotWithShape="1">
          <a:blip r:embed="rId2">
            <a:alphaModFix amt="35000"/>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8245B075-EC69-CF0E-D610-EC7A03056C22}"/>
              </a:ext>
            </a:extLst>
          </p:cNvPr>
          <p:cNvSpPr>
            <a:spLocks noGrp="1"/>
          </p:cNvSpPr>
          <p:nvPr>
            <p:ph type="title"/>
          </p:nvPr>
        </p:nvSpPr>
        <p:spPr>
          <a:xfrm>
            <a:off x="838200" y="365125"/>
            <a:ext cx="10515600" cy="1325563"/>
          </a:xfrm>
        </p:spPr>
        <p:txBody>
          <a:bodyPr>
            <a:normAutofit/>
          </a:bodyPr>
          <a:lstStyle/>
          <a:p>
            <a:r>
              <a:rPr lang="en-GB" b="1">
                <a:solidFill>
                  <a:srgbClr val="FFFFFF"/>
                </a:solidFill>
                <a:ea typeface="+mj-lt"/>
                <a:cs typeface="+mj-lt"/>
              </a:rPr>
              <a:t>Introduction</a:t>
            </a:r>
            <a:endParaRPr lang="en-US" b="1">
              <a:solidFill>
                <a:srgbClr val="FFFFFF"/>
              </a:solidFill>
              <a:cs typeface="Calibri Light"/>
            </a:endParaRPr>
          </a:p>
        </p:txBody>
      </p:sp>
      <p:sp>
        <p:nvSpPr>
          <p:cNvPr id="3" name="Content Placeholder 2">
            <a:extLst>
              <a:ext uri="{FF2B5EF4-FFF2-40B4-BE49-F238E27FC236}">
                <a16:creationId xmlns:a16="http://schemas.microsoft.com/office/drawing/2014/main" id="{E636E640-1221-C5DE-7147-D3430E8CB7FE}"/>
              </a:ext>
            </a:extLst>
          </p:cNvPr>
          <p:cNvSpPr>
            <a:spLocks noGrp="1"/>
          </p:cNvSpPr>
          <p:nvPr>
            <p:ph idx="1"/>
          </p:nvPr>
        </p:nvSpPr>
        <p:spPr>
          <a:xfrm>
            <a:off x="838200" y="1825625"/>
            <a:ext cx="10515600" cy="4351338"/>
          </a:xfrm>
        </p:spPr>
        <p:txBody>
          <a:bodyPr vert="horz" lIns="91440" tIns="45720" rIns="91440" bIns="45720" rtlCol="0" anchor="t">
            <a:noAutofit/>
          </a:bodyPr>
          <a:lstStyle/>
          <a:p>
            <a:r>
              <a:rPr lang="en-GB" sz="3200" b="1">
                <a:solidFill>
                  <a:srgbClr val="FFFFF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 </a:t>
            </a:r>
            <a:endParaRPr lang="en-GB" sz="3200" b="1">
              <a:solidFill>
                <a:srgbClr val="FFFFFF"/>
              </a:solidFill>
              <a:cs typeface="Calibri"/>
            </a:endParaRPr>
          </a:p>
        </p:txBody>
      </p:sp>
    </p:spTree>
    <p:extLst>
      <p:ext uri="{BB962C8B-B14F-4D97-AF65-F5344CB8AC3E}">
        <p14:creationId xmlns:p14="http://schemas.microsoft.com/office/powerpoint/2010/main" val="403886705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8BE6D8C-006D-F112-0FF5-0664D905A176}"/>
              </a:ext>
            </a:extLst>
          </p:cNvPr>
          <p:cNvSpPr>
            <a:spLocks noGrp="1"/>
          </p:cNvSpPr>
          <p:nvPr>
            <p:ph type="title"/>
          </p:nvPr>
        </p:nvSpPr>
        <p:spPr>
          <a:xfrm>
            <a:off x="838200" y="669925"/>
            <a:ext cx="4508946" cy="1325563"/>
          </a:xfrm>
        </p:spPr>
        <p:txBody>
          <a:bodyPr anchor="b">
            <a:normAutofit/>
          </a:bodyPr>
          <a:lstStyle/>
          <a:p>
            <a:pPr algn="r"/>
            <a:r>
              <a:rPr lang="en-GB" b="1">
                <a:solidFill>
                  <a:schemeClr val="bg1"/>
                </a:solidFill>
              </a:rPr>
              <a:t>CONCLUSION</a:t>
            </a:r>
            <a:endParaRPr lang="en-US">
              <a:solidFill>
                <a:schemeClr val="bg1"/>
              </a:solidFill>
            </a:endParaRPr>
          </a:p>
          <a:p>
            <a:pPr algn="r"/>
            <a:endParaRPr lang="en-GB">
              <a:solidFill>
                <a:schemeClr val="bg1"/>
              </a:solidFill>
              <a:cs typeface="Calibri Light"/>
            </a:endParaRPr>
          </a:p>
        </p:txBody>
      </p:sp>
      <p:cxnSp>
        <p:nvCxnSpPr>
          <p:cNvPr id="6"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0A5B58-7A62-763C-DF59-4249C49351F1}"/>
              </a:ext>
            </a:extLst>
          </p:cNvPr>
          <p:cNvSpPr>
            <a:spLocks noGrp="1"/>
          </p:cNvSpPr>
          <p:nvPr>
            <p:ph idx="1"/>
          </p:nvPr>
        </p:nvSpPr>
        <p:spPr>
          <a:xfrm>
            <a:off x="1392667" y="1862735"/>
            <a:ext cx="8749835" cy="4407422"/>
          </a:xfrm>
        </p:spPr>
        <p:txBody>
          <a:bodyPr vert="horz" lIns="91440" tIns="45720" rIns="91440" bIns="45720" rtlCol="0" anchor="t">
            <a:normAutofit fontScale="92500" lnSpcReduction="20000"/>
          </a:bodyPr>
          <a:lstStyle/>
          <a:p>
            <a:r>
              <a:rPr lang="en-GB" sz="1600" b="1" dirty="0">
                <a:solidFill>
                  <a:schemeClr val="bg1"/>
                </a:solidFill>
                <a:ea typeface="+mn-lt"/>
                <a:cs typeface="+mn-lt"/>
              </a:rPr>
              <a:t>During the time of our analysis, we initially did EDA on all the features of our dataset. We first analysed our dependent variable, 'Rented Bike Count' and also transformed it.  Then we analysed categorical variable and dropped the variable who had majority of one class, we also analysed numerical variable, found out the correlation, distribution and their relationship with the dependent variable. We also   removed some numerical features which had mostly 0 values and hot encoded the categorical   variables.</a:t>
            </a:r>
            <a:endParaRPr lang="en-GB" sz="1600" b="1" dirty="0">
              <a:solidFill>
                <a:schemeClr val="bg1"/>
              </a:solidFill>
              <a:cs typeface="Calibri" panose="020F0502020204030204"/>
            </a:endParaRPr>
          </a:p>
          <a:p>
            <a:r>
              <a:rPr lang="en-GB" sz="1600" b="1" dirty="0">
                <a:solidFill>
                  <a:schemeClr val="bg1"/>
                </a:solidFill>
                <a:ea typeface="+mn-lt"/>
                <a:cs typeface="+mn-lt"/>
              </a:rPr>
              <a:t>Next we implemented 7 machine learning algorithms Linear Regression, lasso, ridge, elastic Net, decision tree, Random Forest and XG Boost. We did hyperparameter tuning  to improve our model performance. The results of our evaluation are:</a:t>
            </a:r>
            <a:endParaRPr lang="en-GB" sz="1600" b="1" dirty="0">
              <a:solidFill>
                <a:schemeClr val="bg1"/>
              </a:solidFill>
              <a:cs typeface="Calibri"/>
            </a:endParaRPr>
          </a:p>
          <a:p>
            <a:pPr marL="0" indent="0">
              <a:buNone/>
            </a:pPr>
            <a:r>
              <a:rPr lang="en-GB" sz="1800" dirty="0">
                <a:solidFill>
                  <a:schemeClr val="bg1"/>
                </a:solidFill>
                <a:ea typeface="+mn-lt"/>
                <a:cs typeface="+mn-lt"/>
              </a:rPr>
              <a:t>    </a:t>
            </a:r>
            <a:r>
              <a:rPr lang="en-GB" sz="1800" b="1" dirty="0">
                <a:solidFill>
                  <a:schemeClr val="bg1"/>
                </a:solidFill>
                <a:ea typeface="+mn-lt"/>
                <a:cs typeface="+mn-lt"/>
              </a:rPr>
              <a:t>• No overfitting is seen.</a:t>
            </a:r>
          </a:p>
          <a:p>
            <a:pPr marL="0" indent="0">
              <a:buNone/>
            </a:pPr>
            <a:r>
              <a:rPr lang="en-GB" sz="1800" b="1" dirty="0">
                <a:solidFill>
                  <a:schemeClr val="bg1"/>
                </a:solidFill>
                <a:ea typeface="+mn-lt"/>
                <a:cs typeface="+mn-lt"/>
              </a:rPr>
              <a:t>    • Random forest Regressor and Gradient Boosting </a:t>
            </a:r>
            <a:r>
              <a:rPr lang="en-GB" sz="1800" b="1" dirty="0" err="1">
                <a:solidFill>
                  <a:schemeClr val="bg1"/>
                </a:solidFill>
                <a:ea typeface="+mn-lt"/>
                <a:cs typeface="+mn-lt"/>
              </a:rPr>
              <a:t>gridsearchcv</a:t>
            </a:r>
            <a:r>
              <a:rPr lang="en-GB" sz="1800" b="1" dirty="0">
                <a:solidFill>
                  <a:schemeClr val="bg1"/>
                </a:solidFill>
                <a:ea typeface="+mn-lt"/>
                <a:cs typeface="+mn-lt"/>
              </a:rPr>
              <a:t> give the highest R2 score of           99% and 95%              </a:t>
            </a:r>
          </a:p>
          <a:p>
            <a:pPr marL="0" indent="0">
              <a:buNone/>
            </a:pPr>
            <a:r>
              <a:rPr lang="en-GB" sz="1800" b="1" dirty="0">
                <a:solidFill>
                  <a:schemeClr val="bg1"/>
                </a:solidFill>
                <a:ea typeface="+mn-lt"/>
                <a:cs typeface="+mn-lt"/>
              </a:rPr>
              <a:t>       respectively  for the Train Set and 92% for the Test set.</a:t>
            </a:r>
            <a:endParaRPr lang="en-GB" sz="1800" b="1">
              <a:solidFill>
                <a:schemeClr val="bg1"/>
              </a:solidFill>
              <a:cs typeface="Calibri"/>
            </a:endParaRPr>
          </a:p>
          <a:p>
            <a:pPr marL="0" indent="0">
              <a:buNone/>
            </a:pPr>
            <a:r>
              <a:rPr lang="en-GB" sz="1800" b="1" dirty="0">
                <a:solidFill>
                  <a:schemeClr val="bg1"/>
                </a:solidFill>
                <a:ea typeface="+mn-lt"/>
                <a:cs typeface="+mn-lt"/>
              </a:rPr>
              <a:t>    • Feature Importance value for Random Forest and Gradient Boost is different.</a:t>
            </a:r>
            <a:endParaRPr lang="en-GB" sz="1800" b="1">
              <a:solidFill>
                <a:schemeClr val="bg1"/>
              </a:solidFill>
              <a:cs typeface="Calibri"/>
            </a:endParaRPr>
          </a:p>
          <a:p>
            <a:pPr marL="0" indent="0">
              <a:buNone/>
            </a:pPr>
            <a:r>
              <a:rPr lang="en-GB" sz="1800" b="1" dirty="0">
                <a:solidFill>
                  <a:schemeClr val="bg1"/>
                </a:solidFill>
                <a:ea typeface="+mn-lt"/>
                <a:cs typeface="+mn-lt"/>
              </a:rPr>
              <a:t>    • We can deploy this model</a:t>
            </a:r>
            <a:endParaRPr lang="en-GB" sz="1800" b="1">
              <a:solidFill>
                <a:schemeClr val="bg1"/>
              </a:solidFill>
              <a:cs typeface="Calibri"/>
            </a:endParaRPr>
          </a:p>
          <a:p>
            <a:r>
              <a:rPr lang="en-GB" sz="1600" b="1" dirty="0">
                <a:solidFill>
                  <a:schemeClr val="bg1"/>
                </a:solidFill>
                <a:ea typeface="+mn-lt"/>
                <a:cs typeface="+mn-lt"/>
              </a:rPr>
              <a:t>However, this is not the ultimate end. As this data is time dependent, the values for variables like temperature, windspeed, solar radiation etc., will not always be consistent. Therefore, there will be scenarios where the model might not perform well. As Machine learning is an exponentially evolving field, we will have to be prepared for all contingencies and also keep checking our model from time to time. Therefore, having a quality knowledge and keeping pace with the ever evolving ML field would surely help one to stay a step ahead in future.</a:t>
            </a:r>
            <a:endParaRPr lang="en-GB" sz="1600" b="1">
              <a:solidFill>
                <a:schemeClr val="bg1"/>
              </a:solidFill>
              <a:cs typeface="Calibri"/>
            </a:endParaRPr>
          </a:p>
          <a:p>
            <a:endParaRPr lang="en-GB" sz="1600" b="1">
              <a:solidFill>
                <a:schemeClr val="bg1"/>
              </a:solidFill>
              <a:cs typeface="Calibri"/>
            </a:endParaRPr>
          </a:p>
        </p:txBody>
      </p:sp>
      <p:sp>
        <p:nvSpPr>
          <p:cNvPr id="7"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8564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a:extLst>
              <a:ext uri="{FF2B5EF4-FFF2-40B4-BE49-F238E27FC236}">
                <a16:creationId xmlns:a16="http://schemas.microsoft.com/office/drawing/2014/main" id="{1C6A8B21-6841-B2BE-63F3-44A7AA3CB793}"/>
              </a:ext>
            </a:extLst>
          </p:cNvPr>
          <p:cNvPicPr>
            <a:picLocks noChangeAspect="1"/>
          </p:cNvPicPr>
          <p:nvPr/>
        </p:nvPicPr>
        <p:blipFill>
          <a:blip r:embed="rId2"/>
          <a:stretch>
            <a:fillRect/>
          </a:stretch>
        </p:blipFill>
        <p:spPr>
          <a:xfrm>
            <a:off x="1341120" y="457200"/>
            <a:ext cx="9509760" cy="5943600"/>
          </a:xfrm>
          <a:prstGeom prst="rect">
            <a:avLst/>
          </a:prstGeom>
        </p:spPr>
      </p:pic>
    </p:spTree>
    <p:extLst>
      <p:ext uri="{BB962C8B-B14F-4D97-AF65-F5344CB8AC3E}">
        <p14:creationId xmlns:p14="http://schemas.microsoft.com/office/powerpoint/2010/main" val="1632617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6BE24B3-7C8C-32D4-1931-606E5DF8555A}"/>
              </a:ext>
            </a:extLst>
          </p:cNvPr>
          <p:cNvSpPr>
            <a:spLocks noGrp="1"/>
          </p:cNvSpPr>
          <p:nvPr>
            <p:ph type="title"/>
          </p:nvPr>
        </p:nvSpPr>
        <p:spPr>
          <a:xfrm>
            <a:off x="1295400" y="669925"/>
            <a:ext cx="4800600" cy="1325563"/>
          </a:xfrm>
        </p:spPr>
        <p:txBody>
          <a:bodyPr anchor="b">
            <a:normAutofit/>
          </a:bodyPr>
          <a:lstStyle/>
          <a:p>
            <a:r>
              <a:rPr lang="en-GB">
                <a:solidFill>
                  <a:schemeClr val="bg1"/>
                </a:solidFill>
                <a:latin typeface="Batang"/>
                <a:ea typeface="Batang"/>
              </a:rPr>
              <a:t>Problem Statement</a:t>
            </a:r>
            <a:endParaRPr lang="en-US">
              <a:solidFill>
                <a:schemeClr val="bg1"/>
              </a:solidFill>
              <a:latin typeface="Batang"/>
              <a:ea typeface="Batang"/>
            </a:endParaRPr>
          </a:p>
        </p:txBody>
      </p:sp>
      <p:cxnSp>
        <p:nvCxnSpPr>
          <p:cNvPr id="57" name="Straight Connector 5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74BCBA-FEF7-E1D5-FCBB-6FFFB05D90B5}"/>
              </a:ext>
            </a:extLst>
          </p:cNvPr>
          <p:cNvSpPr>
            <a:spLocks noGrp="1"/>
          </p:cNvSpPr>
          <p:nvPr>
            <p:ph idx="1"/>
          </p:nvPr>
        </p:nvSpPr>
        <p:spPr>
          <a:xfrm>
            <a:off x="1295400" y="2288833"/>
            <a:ext cx="5188788" cy="3984740"/>
          </a:xfrm>
        </p:spPr>
        <p:txBody>
          <a:bodyPr vert="horz" lIns="68580" tIns="34290" rIns="68580" bIns="34290" rtlCol="0" anchor="t">
            <a:normAutofit/>
          </a:bodyPr>
          <a:lstStyle/>
          <a:p>
            <a:pPr marL="0" indent="0">
              <a:buNone/>
            </a:pPr>
            <a:r>
              <a:rPr lang="en-GB" sz="2400" b="1">
                <a:solidFill>
                  <a:schemeClr val="bg1"/>
                </a:solidFill>
                <a:ea typeface="+mn-lt"/>
                <a:cs typeface="+mn-lt"/>
              </a:rPr>
              <a:t>We are tasked with predicting the number of bikes rented each hour so as to make an approximate estimation of the number of bikes to be made available to the public given a particular hour of the day</a:t>
            </a:r>
            <a:endParaRPr lang="en-US" b="1">
              <a:solidFill>
                <a:schemeClr val="bg1"/>
              </a:solidFill>
              <a:cs typeface="Calibri"/>
            </a:endParaRPr>
          </a:p>
        </p:txBody>
      </p:sp>
      <p:pic>
        <p:nvPicPr>
          <p:cNvPr id="4" name="Picture 4">
            <a:extLst>
              <a:ext uri="{FF2B5EF4-FFF2-40B4-BE49-F238E27FC236}">
                <a16:creationId xmlns:a16="http://schemas.microsoft.com/office/drawing/2014/main" id="{972CB3EE-381E-017F-BA5C-A768FBDA1991}"/>
              </a:ext>
            </a:extLst>
          </p:cNvPr>
          <p:cNvPicPr>
            <a:picLocks noChangeAspect="1"/>
          </p:cNvPicPr>
          <p:nvPr/>
        </p:nvPicPr>
        <p:blipFill>
          <a:blip r:embed="rId2"/>
          <a:stretch>
            <a:fillRect/>
          </a:stretch>
        </p:blipFill>
        <p:spPr>
          <a:xfrm>
            <a:off x="7080130" y="298026"/>
            <a:ext cx="2675634" cy="2957060"/>
          </a:xfrm>
          <a:prstGeom prst="rect">
            <a:avLst/>
          </a:prstGeom>
        </p:spPr>
      </p:pic>
      <p:sp>
        <p:nvSpPr>
          <p:cNvPr id="59" name="Rectangle 58">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ycling">
            <a:extLst>
              <a:ext uri="{FF2B5EF4-FFF2-40B4-BE49-F238E27FC236}">
                <a16:creationId xmlns:a16="http://schemas.microsoft.com/office/drawing/2014/main" id="{4547FE09-8CEC-76A6-529D-2621E31469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0715" y="3730267"/>
            <a:ext cx="2784532" cy="2784532"/>
          </a:xfrm>
          <a:prstGeom prst="rect">
            <a:avLst/>
          </a:prstGeom>
        </p:spPr>
      </p:pic>
      <p:sp>
        <p:nvSpPr>
          <p:cNvPr id="61" name="Rectangle 60">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5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4" name="Picture 4" descr="Diagram&#10;&#10;Description automatically generated">
            <a:extLst>
              <a:ext uri="{FF2B5EF4-FFF2-40B4-BE49-F238E27FC236}">
                <a16:creationId xmlns:a16="http://schemas.microsoft.com/office/drawing/2014/main" id="{E0BB9756-85ED-81D6-29AF-678EE5DF7905}"/>
              </a:ext>
            </a:extLst>
          </p:cNvPr>
          <p:cNvPicPr>
            <a:picLocks noChangeAspect="1"/>
          </p:cNvPicPr>
          <p:nvPr/>
        </p:nvPicPr>
        <p:blipFill rotWithShape="1">
          <a:blip r:embed="rId2">
            <a:alphaModFix amt="35000"/>
          </a:blip>
          <a:srcRect l="3472" r="7861"/>
          <a:stretch/>
        </p:blipFill>
        <p:spPr>
          <a:xfrm>
            <a:off x="1524020" y="10"/>
            <a:ext cx="9143980" cy="6857990"/>
          </a:xfrm>
          <a:prstGeom prst="rect">
            <a:avLst/>
          </a:prstGeom>
        </p:spPr>
      </p:pic>
      <p:sp>
        <p:nvSpPr>
          <p:cNvPr id="2" name="Title 1">
            <a:extLst>
              <a:ext uri="{FF2B5EF4-FFF2-40B4-BE49-F238E27FC236}">
                <a16:creationId xmlns:a16="http://schemas.microsoft.com/office/drawing/2014/main" id="{F8D64FE8-B238-5166-EEE9-90F41993F2D3}"/>
              </a:ext>
            </a:extLst>
          </p:cNvPr>
          <p:cNvSpPr>
            <a:spLocks noGrp="1"/>
          </p:cNvSpPr>
          <p:nvPr>
            <p:ph type="title"/>
          </p:nvPr>
        </p:nvSpPr>
        <p:spPr>
          <a:xfrm>
            <a:off x="2152650" y="365126"/>
            <a:ext cx="7886700" cy="1325563"/>
          </a:xfrm>
        </p:spPr>
        <p:txBody>
          <a:bodyPr>
            <a:normAutofit/>
          </a:bodyPr>
          <a:lstStyle/>
          <a:p>
            <a:r>
              <a:rPr lang="en-GB">
                <a:solidFill>
                  <a:srgbClr val="FFFFFF"/>
                </a:solidFill>
                <a:latin typeface="Calibri"/>
                <a:cs typeface="Calibri"/>
              </a:rPr>
              <a:t>Content</a:t>
            </a:r>
            <a:endParaRPr lang="en-US">
              <a:solidFill>
                <a:srgbClr val="FFFFFF"/>
              </a:solidFill>
            </a:endParaRPr>
          </a:p>
        </p:txBody>
      </p:sp>
      <p:sp>
        <p:nvSpPr>
          <p:cNvPr id="3" name="Content Placeholder 2">
            <a:extLst>
              <a:ext uri="{FF2B5EF4-FFF2-40B4-BE49-F238E27FC236}">
                <a16:creationId xmlns:a16="http://schemas.microsoft.com/office/drawing/2014/main" id="{B044AA02-32F6-17CB-D93F-B72BCD34CFB9}"/>
              </a:ext>
            </a:extLst>
          </p:cNvPr>
          <p:cNvSpPr>
            <a:spLocks noGrp="1"/>
          </p:cNvSpPr>
          <p:nvPr>
            <p:ph idx="1"/>
          </p:nvPr>
        </p:nvSpPr>
        <p:spPr>
          <a:xfrm>
            <a:off x="2152650" y="1351172"/>
            <a:ext cx="7886700" cy="4351338"/>
          </a:xfrm>
        </p:spPr>
        <p:txBody>
          <a:bodyPr vert="horz" lIns="68580" tIns="34290" rIns="68580" bIns="34290" rtlCol="0" anchor="t">
            <a:normAutofit/>
          </a:bodyPr>
          <a:lstStyle/>
          <a:p>
            <a:pPr marL="0" indent="0">
              <a:buNone/>
            </a:pPr>
            <a:endParaRPr lang="en-GB" sz="2200">
              <a:solidFill>
                <a:srgbClr val="FFFFFF"/>
              </a:solidFill>
              <a:cs typeface="Calibri"/>
            </a:endParaRPr>
          </a:p>
          <a:p>
            <a:pPr marL="0" indent="0">
              <a:buNone/>
            </a:pPr>
            <a:r>
              <a:rPr lang="en-GB" sz="2200">
                <a:solidFill>
                  <a:srgbClr val="FFFFFF"/>
                </a:solidFill>
                <a:ea typeface="+mn-lt"/>
                <a:cs typeface="+mn-lt"/>
              </a:rPr>
              <a:t>❑ Data Pipeline </a:t>
            </a:r>
          </a:p>
          <a:p>
            <a:pPr marL="0" indent="0">
              <a:buNone/>
            </a:pPr>
            <a:r>
              <a:rPr lang="en-GB" sz="2200">
                <a:solidFill>
                  <a:srgbClr val="FFFFFF"/>
                </a:solidFill>
                <a:ea typeface="+mn-lt"/>
                <a:cs typeface="+mn-lt"/>
              </a:rPr>
              <a:t>❑ Data Description </a:t>
            </a:r>
          </a:p>
          <a:p>
            <a:pPr marL="0" indent="0">
              <a:buNone/>
            </a:pPr>
            <a:r>
              <a:rPr lang="en-GB" sz="2200">
                <a:solidFill>
                  <a:srgbClr val="FFFFFF"/>
                </a:solidFill>
                <a:ea typeface="+mn-lt"/>
                <a:cs typeface="+mn-lt"/>
              </a:rPr>
              <a:t>❑ Exploratory Data Analysis </a:t>
            </a:r>
          </a:p>
          <a:p>
            <a:pPr marL="0" indent="0">
              <a:buNone/>
            </a:pPr>
            <a:r>
              <a:rPr lang="en-GB" sz="2200">
                <a:solidFill>
                  <a:srgbClr val="FFFFFF"/>
                </a:solidFill>
                <a:ea typeface="+mn-lt"/>
                <a:cs typeface="+mn-lt"/>
              </a:rPr>
              <a:t>❑ Models performed </a:t>
            </a:r>
          </a:p>
          <a:p>
            <a:pPr marL="0" indent="0">
              <a:buNone/>
            </a:pPr>
            <a:r>
              <a:rPr lang="en-GB" sz="2200">
                <a:solidFill>
                  <a:srgbClr val="FFFFFF"/>
                </a:solidFill>
                <a:ea typeface="+mn-lt"/>
                <a:cs typeface="+mn-lt"/>
              </a:rPr>
              <a:t>❑ Model Validation &amp; Selection </a:t>
            </a:r>
          </a:p>
          <a:p>
            <a:pPr marL="0" indent="0">
              <a:buNone/>
            </a:pPr>
            <a:r>
              <a:rPr lang="en-GB" sz="2200">
                <a:solidFill>
                  <a:srgbClr val="FFFFFF"/>
                </a:solidFill>
                <a:ea typeface="+mn-lt"/>
                <a:cs typeface="+mn-lt"/>
              </a:rPr>
              <a:t>❑ Evaluation Matrix of All the models </a:t>
            </a:r>
          </a:p>
          <a:p>
            <a:pPr marL="0" indent="0">
              <a:buNone/>
            </a:pPr>
            <a:r>
              <a:rPr lang="en-GB" sz="2200">
                <a:solidFill>
                  <a:srgbClr val="FFFFFF"/>
                </a:solidFill>
                <a:ea typeface="+mn-lt"/>
                <a:cs typeface="+mn-lt"/>
              </a:rPr>
              <a:t>❑ Model Explain ability – SHAP</a:t>
            </a:r>
          </a:p>
          <a:p>
            <a:pPr marL="0" indent="0">
              <a:buNone/>
            </a:pPr>
            <a:r>
              <a:rPr lang="en-GB" sz="2200">
                <a:solidFill>
                  <a:srgbClr val="FFFFFF"/>
                </a:solidFill>
                <a:ea typeface="+mn-lt"/>
                <a:cs typeface="+mn-lt"/>
              </a:rPr>
              <a:t> ❑ Challenges</a:t>
            </a:r>
          </a:p>
          <a:p>
            <a:pPr marL="0" indent="0">
              <a:buNone/>
            </a:pPr>
            <a:r>
              <a:rPr lang="en-GB" sz="2200">
                <a:solidFill>
                  <a:srgbClr val="FFFFFF"/>
                </a:solidFill>
                <a:ea typeface="+mn-lt"/>
                <a:cs typeface="+mn-lt"/>
              </a:rPr>
              <a:t> ❑ Conclusion</a:t>
            </a:r>
            <a:endParaRPr lang="en-GB" sz="2200">
              <a:solidFill>
                <a:srgbClr val="FFFFFF"/>
              </a:solidFill>
              <a:cs typeface="Calibri"/>
            </a:endParaRPr>
          </a:p>
        </p:txBody>
      </p:sp>
    </p:spTree>
    <p:extLst>
      <p:ext uri="{BB962C8B-B14F-4D97-AF65-F5344CB8AC3E}">
        <p14:creationId xmlns:p14="http://schemas.microsoft.com/office/powerpoint/2010/main" val="273245121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text, outdoor, city&#10;&#10;Description automatically generated">
            <a:extLst>
              <a:ext uri="{FF2B5EF4-FFF2-40B4-BE49-F238E27FC236}">
                <a16:creationId xmlns:a16="http://schemas.microsoft.com/office/drawing/2014/main" id="{F20F4D6B-C306-4055-0C84-AC98D04A1B2D}"/>
              </a:ext>
            </a:extLst>
          </p:cNvPr>
          <p:cNvPicPr>
            <a:picLocks noChangeAspect="1"/>
          </p:cNvPicPr>
          <p:nvPr/>
        </p:nvPicPr>
        <p:blipFill rotWithShape="1">
          <a:blip r:embed="rId2">
            <a:alphaModFix amt="35000"/>
          </a:blip>
          <a:srcRect t="6123" b="10851"/>
          <a:stretch/>
        </p:blipFill>
        <p:spPr>
          <a:xfrm>
            <a:off x="1524016" y="857258"/>
            <a:ext cx="9143985" cy="5143493"/>
          </a:xfrm>
          <a:prstGeom prst="rect">
            <a:avLst/>
          </a:prstGeom>
        </p:spPr>
      </p:pic>
      <p:sp>
        <p:nvSpPr>
          <p:cNvPr id="2" name="Title 1">
            <a:extLst>
              <a:ext uri="{FF2B5EF4-FFF2-40B4-BE49-F238E27FC236}">
                <a16:creationId xmlns:a16="http://schemas.microsoft.com/office/drawing/2014/main" id="{E2DA4438-3CD5-61FF-6962-990C01730BBD}"/>
              </a:ext>
            </a:extLst>
          </p:cNvPr>
          <p:cNvSpPr>
            <a:spLocks noGrp="1"/>
          </p:cNvSpPr>
          <p:nvPr>
            <p:ph type="title"/>
          </p:nvPr>
        </p:nvSpPr>
        <p:spPr>
          <a:xfrm>
            <a:off x="2152650" y="1131094"/>
            <a:ext cx="7886700" cy="994172"/>
          </a:xfrm>
        </p:spPr>
        <p:txBody>
          <a:bodyPr>
            <a:normAutofit/>
          </a:bodyPr>
          <a:lstStyle/>
          <a:p>
            <a:r>
              <a:rPr lang="en-GB" b="1">
                <a:solidFill>
                  <a:srgbClr val="FFFFFF"/>
                </a:solidFill>
                <a:ea typeface="+mj-lt"/>
                <a:cs typeface="+mj-lt"/>
              </a:rPr>
              <a:t>Data Pipeline</a:t>
            </a:r>
            <a:endParaRPr lang="en-US" b="1">
              <a:solidFill>
                <a:srgbClr val="FFFFFF"/>
              </a:solidFill>
              <a:cs typeface="Calibri Light"/>
            </a:endParaRPr>
          </a:p>
        </p:txBody>
      </p:sp>
      <p:sp>
        <p:nvSpPr>
          <p:cNvPr id="3" name="Content Placeholder 2">
            <a:extLst>
              <a:ext uri="{FF2B5EF4-FFF2-40B4-BE49-F238E27FC236}">
                <a16:creationId xmlns:a16="http://schemas.microsoft.com/office/drawing/2014/main" id="{0ACAB2AE-C7D6-E0CC-E42D-AB21C098515D}"/>
              </a:ext>
            </a:extLst>
          </p:cNvPr>
          <p:cNvSpPr>
            <a:spLocks noGrp="1"/>
          </p:cNvSpPr>
          <p:nvPr>
            <p:ph idx="1"/>
          </p:nvPr>
        </p:nvSpPr>
        <p:spPr>
          <a:xfrm>
            <a:off x="2152650" y="2226469"/>
            <a:ext cx="7886700" cy="3019089"/>
          </a:xfrm>
        </p:spPr>
        <p:txBody>
          <a:bodyPr vert="horz" lIns="68580" tIns="34290" rIns="68580" bIns="34290" rtlCol="0">
            <a:normAutofit fontScale="92500" lnSpcReduction="10000"/>
          </a:bodyPr>
          <a:lstStyle/>
          <a:p>
            <a:pPr marL="0" indent="0">
              <a:buNone/>
            </a:pPr>
            <a:r>
              <a:rPr lang="en-GB">
                <a:solidFill>
                  <a:srgbClr val="FFFFFF"/>
                </a:solidFill>
                <a:ea typeface="+mn-lt"/>
                <a:cs typeface="+mn-lt"/>
              </a:rPr>
              <a:t>● Exploratory Data Analysis (EDA): In this part we have done some EDA on the features to see the trend.</a:t>
            </a:r>
            <a:endParaRPr lang="en-US">
              <a:solidFill>
                <a:srgbClr val="FFFFFF"/>
              </a:solidFill>
            </a:endParaRPr>
          </a:p>
          <a:p>
            <a:pPr marL="0" indent="0">
              <a:buNone/>
            </a:pPr>
            <a:r>
              <a:rPr lang="en-GB">
                <a:solidFill>
                  <a:srgbClr val="FFFFFF"/>
                </a:solidFill>
                <a:ea typeface="+mn-lt"/>
                <a:cs typeface="+mn-lt"/>
              </a:rPr>
              <a:t>● Data Processing: In this part we went through each attributes and encoded the categorical features.</a:t>
            </a:r>
            <a:endParaRPr lang="en-US">
              <a:solidFill>
                <a:srgbClr val="FFFFFF"/>
              </a:solidFill>
              <a:cs typeface="Calibri"/>
            </a:endParaRPr>
          </a:p>
          <a:p>
            <a:pPr marL="0" indent="0">
              <a:buNone/>
            </a:pPr>
            <a:r>
              <a:rPr lang="en-GB">
                <a:solidFill>
                  <a:srgbClr val="FFFFFF"/>
                </a:solidFill>
                <a:ea typeface="+mn-lt"/>
                <a:cs typeface="+mn-lt"/>
              </a:rPr>
              <a:t> ● Model Creation: Finally in this part we created the various models. These various models are being analysed and we tried to study various models so as to get the best performing model for our project</a:t>
            </a:r>
            <a:endParaRPr lang="en-GB">
              <a:solidFill>
                <a:srgbClr val="FFFFFF"/>
              </a:solidFill>
              <a:cs typeface="Calibri"/>
            </a:endParaRPr>
          </a:p>
        </p:txBody>
      </p:sp>
    </p:spTree>
    <p:extLst>
      <p:ext uri="{BB962C8B-B14F-4D97-AF65-F5344CB8AC3E}">
        <p14:creationId xmlns:p14="http://schemas.microsoft.com/office/powerpoint/2010/main" val="3142867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30" name="Rectangle 32">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 name="Title 1">
            <a:extLst>
              <a:ext uri="{FF2B5EF4-FFF2-40B4-BE49-F238E27FC236}">
                <a16:creationId xmlns:a16="http://schemas.microsoft.com/office/drawing/2014/main" id="{7CD58A15-65CB-DE50-A367-C3E26A20FF38}"/>
              </a:ext>
            </a:extLst>
          </p:cNvPr>
          <p:cNvSpPr>
            <a:spLocks noGrp="1"/>
          </p:cNvSpPr>
          <p:nvPr>
            <p:ph type="title"/>
          </p:nvPr>
        </p:nvSpPr>
        <p:spPr>
          <a:xfrm>
            <a:off x="2152650" y="365126"/>
            <a:ext cx="7886700" cy="1325563"/>
          </a:xfrm>
        </p:spPr>
        <p:txBody>
          <a:bodyPr vert="horz" lIns="91440" tIns="45720" rIns="91440" bIns="45720" rtlCol="0" anchor="ctr">
            <a:normAutofit/>
          </a:bodyPr>
          <a:lstStyle/>
          <a:p>
            <a:r>
              <a:rPr lang="en-US" sz="2100" b="1" u="sng" kern="1200">
                <a:solidFill>
                  <a:schemeClr val="tx1"/>
                </a:solidFill>
                <a:latin typeface="+mj-lt"/>
                <a:ea typeface="+mj-ea"/>
                <a:cs typeface="+mj-cs"/>
              </a:rPr>
              <a:t>Data Description</a:t>
            </a:r>
          </a:p>
          <a:p>
            <a:r>
              <a:rPr lang="en-US" sz="2100" b="1" kern="1200">
                <a:solidFill>
                  <a:schemeClr val="tx1"/>
                </a:solidFill>
                <a:latin typeface="+mj-lt"/>
                <a:ea typeface="+mj-ea"/>
                <a:cs typeface="+mj-cs"/>
              </a:rPr>
              <a:t>The dataset contains weather information (Temperature, Humidity, Windspeed, Visibility, Dewpoint, Solar radiation, Snowfall, Rainfall), the number of bikes rented per hour and date information</a:t>
            </a:r>
            <a:endParaRPr lang="en-US" sz="2100" kern="1200">
              <a:solidFill>
                <a:schemeClr val="tx1"/>
              </a:solidFill>
              <a:latin typeface="+mj-lt"/>
              <a:ea typeface="+mj-ea"/>
              <a:cs typeface="+mj-cs"/>
            </a:endParaRPr>
          </a:p>
        </p:txBody>
      </p:sp>
      <p:sp>
        <p:nvSpPr>
          <p:cNvPr id="28" name="Content Placeholder 2">
            <a:extLst>
              <a:ext uri="{FF2B5EF4-FFF2-40B4-BE49-F238E27FC236}">
                <a16:creationId xmlns:a16="http://schemas.microsoft.com/office/drawing/2014/main" id="{F90BA877-7F5E-58B6-45F9-57CB1BE552D0}"/>
              </a:ext>
            </a:extLst>
          </p:cNvPr>
          <p:cNvSpPr>
            <a:spLocks noGrp="1"/>
          </p:cNvSpPr>
          <p:nvPr>
            <p:ph idx="1"/>
          </p:nvPr>
        </p:nvSpPr>
        <p:spPr>
          <a:xfrm>
            <a:off x="2152650" y="2010833"/>
            <a:ext cx="3822700" cy="4166130"/>
          </a:xfrm>
        </p:spPr>
        <p:txBody>
          <a:bodyPr vert="horz" lIns="91440" tIns="45720" rIns="91440" bIns="45720" rtlCol="0">
            <a:normAutofit/>
          </a:bodyPr>
          <a:lstStyle/>
          <a:p>
            <a:pPr marL="0"/>
            <a:r>
              <a:rPr lang="en-US" sz="1700" b="1"/>
              <a:t>Attribute Information:</a:t>
            </a:r>
            <a:endParaRPr lang="en-US" sz="1700"/>
          </a:p>
          <a:p>
            <a:r>
              <a:rPr lang="en-US" sz="1700"/>
              <a:t>Date : year-month-day</a:t>
            </a:r>
          </a:p>
          <a:p>
            <a:r>
              <a:rPr lang="en-US" sz="1700"/>
              <a:t>Rented Bike count - Count of bikes rented at each hour</a:t>
            </a:r>
          </a:p>
          <a:p>
            <a:r>
              <a:rPr lang="en-US" sz="1700"/>
              <a:t>Hour - Hour of the day</a:t>
            </a:r>
          </a:p>
          <a:p>
            <a:r>
              <a:rPr lang="en-US" sz="1700"/>
              <a:t>Temperature-Temperature in Celsius</a:t>
            </a:r>
          </a:p>
          <a:p>
            <a:r>
              <a:rPr lang="en-US" sz="1700"/>
              <a:t>Humidity - %</a:t>
            </a:r>
          </a:p>
          <a:p>
            <a:r>
              <a:rPr lang="en-US" sz="1700"/>
              <a:t>Windspeed - m/s</a:t>
            </a:r>
          </a:p>
          <a:p>
            <a:endParaRPr lang="en-US" sz="1700"/>
          </a:p>
        </p:txBody>
      </p:sp>
      <p:sp>
        <p:nvSpPr>
          <p:cNvPr id="3" name="TextBox 2">
            <a:extLst>
              <a:ext uri="{FF2B5EF4-FFF2-40B4-BE49-F238E27FC236}">
                <a16:creationId xmlns:a16="http://schemas.microsoft.com/office/drawing/2014/main" id="{3659D902-A2C7-762E-8BD2-78CD99C74903}"/>
              </a:ext>
            </a:extLst>
          </p:cNvPr>
          <p:cNvSpPr txBox="1"/>
          <p:nvPr/>
        </p:nvSpPr>
        <p:spPr>
          <a:xfrm>
            <a:off x="6216649" y="2010833"/>
            <a:ext cx="3822700" cy="416613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lvl="0" indent="-228600">
              <a:lnSpc>
                <a:spcPct val="90000"/>
              </a:lnSpc>
              <a:spcAft>
                <a:spcPts val="450"/>
              </a:spcAft>
              <a:buFont typeface="Arial" panose="020B0604020202020204" pitchFamily="34" charset="0"/>
              <a:buChar char="•"/>
            </a:pPr>
            <a:r>
              <a:rPr lang="en-US" sz="1700"/>
              <a:t>Visibility - 10m​</a:t>
            </a:r>
          </a:p>
          <a:p>
            <a:pPr lvl="0" indent="-228600">
              <a:lnSpc>
                <a:spcPct val="90000"/>
              </a:lnSpc>
              <a:spcAft>
                <a:spcPts val="450"/>
              </a:spcAft>
              <a:buFont typeface="Arial" panose="020B0604020202020204" pitchFamily="34" charset="0"/>
              <a:buChar char="•"/>
            </a:pPr>
            <a:r>
              <a:rPr lang="en-US" sz="1700"/>
              <a:t>Dew point temperature - Celsius​</a:t>
            </a:r>
          </a:p>
          <a:p>
            <a:pPr lvl="0" indent="-228600">
              <a:lnSpc>
                <a:spcPct val="90000"/>
              </a:lnSpc>
              <a:spcAft>
                <a:spcPts val="450"/>
              </a:spcAft>
              <a:buFont typeface="Arial" panose="020B0604020202020204" pitchFamily="34" charset="0"/>
              <a:buChar char="•"/>
            </a:pPr>
            <a:r>
              <a:rPr lang="en-US" sz="1700"/>
              <a:t>Solar radiation - MJ/m2​</a:t>
            </a:r>
          </a:p>
          <a:p>
            <a:pPr lvl="0" indent="-228600">
              <a:lnSpc>
                <a:spcPct val="90000"/>
              </a:lnSpc>
              <a:spcAft>
                <a:spcPts val="450"/>
              </a:spcAft>
              <a:buFont typeface="Arial" panose="020B0604020202020204" pitchFamily="34" charset="0"/>
              <a:buChar char="•"/>
            </a:pPr>
            <a:r>
              <a:rPr lang="en-US" sz="1700"/>
              <a:t>Rainfall - mm​</a:t>
            </a:r>
          </a:p>
          <a:p>
            <a:pPr lvl="0" indent="-228600">
              <a:lnSpc>
                <a:spcPct val="90000"/>
              </a:lnSpc>
              <a:spcAft>
                <a:spcPts val="450"/>
              </a:spcAft>
              <a:buFont typeface="Arial" panose="020B0604020202020204" pitchFamily="34" charset="0"/>
              <a:buChar char="•"/>
            </a:pPr>
            <a:r>
              <a:rPr lang="en-US" sz="1700"/>
              <a:t>Snowfall - cm​</a:t>
            </a:r>
          </a:p>
          <a:p>
            <a:pPr lvl="0" indent="-228600">
              <a:lnSpc>
                <a:spcPct val="90000"/>
              </a:lnSpc>
              <a:spcAft>
                <a:spcPts val="450"/>
              </a:spcAft>
              <a:buFont typeface="Arial" panose="020B0604020202020204" pitchFamily="34" charset="0"/>
              <a:buChar char="•"/>
            </a:pPr>
            <a:r>
              <a:rPr lang="en-US" sz="1700"/>
              <a:t>Seasons - Winter, Spring, Summer, Autumn​</a:t>
            </a:r>
          </a:p>
          <a:p>
            <a:pPr lvl="0" indent="-228600">
              <a:lnSpc>
                <a:spcPct val="90000"/>
              </a:lnSpc>
              <a:spcAft>
                <a:spcPts val="450"/>
              </a:spcAft>
              <a:buFont typeface="Arial" panose="020B0604020202020204" pitchFamily="34" charset="0"/>
              <a:buChar char="•"/>
            </a:pPr>
            <a:r>
              <a:rPr lang="en-US" sz="1700"/>
              <a:t>Holiday - Holiday/No holiday​</a:t>
            </a:r>
          </a:p>
          <a:p>
            <a:pPr lvl="0" indent="-228600">
              <a:lnSpc>
                <a:spcPct val="90000"/>
              </a:lnSpc>
              <a:spcAft>
                <a:spcPts val="450"/>
              </a:spcAft>
              <a:buFont typeface="Arial" panose="020B0604020202020204" pitchFamily="34" charset="0"/>
              <a:buChar char="•"/>
            </a:pPr>
            <a:r>
              <a:rPr lang="en-US" sz="1700"/>
              <a:t>Functional Day – No Func(Non Functional Hours), Fun(Functional hours)​</a:t>
            </a:r>
          </a:p>
        </p:txBody>
      </p:sp>
    </p:spTree>
    <p:extLst>
      <p:ext uri="{BB962C8B-B14F-4D97-AF65-F5344CB8AC3E}">
        <p14:creationId xmlns:p14="http://schemas.microsoft.com/office/powerpoint/2010/main" val="129573647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A picture containing text, motorcycle, bicycle&#10;&#10;Description automatically generated">
            <a:extLst>
              <a:ext uri="{FF2B5EF4-FFF2-40B4-BE49-F238E27FC236}">
                <a16:creationId xmlns:a16="http://schemas.microsoft.com/office/drawing/2014/main" id="{560A32C7-9505-9A7B-F1F5-7BB01F256871}"/>
              </a:ext>
            </a:extLst>
          </p:cNvPr>
          <p:cNvPicPr>
            <a:picLocks noChangeAspect="1"/>
          </p:cNvPicPr>
          <p:nvPr/>
        </p:nvPicPr>
        <p:blipFill rotWithShape="1">
          <a:blip r:embed="rId2"/>
          <a:srcRect t="4634" r="3" b="3"/>
          <a:stretch/>
        </p:blipFill>
        <p:spPr>
          <a:xfrm>
            <a:off x="6035331" y="-1"/>
            <a:ext cx="4632671" cy="2937954"/>
          </a:xfrm>
          <a:prstGeom prst="rect">
            <a:avLst/>
          </a:prstGeom>
        </p:spPr>
      </p:pic>
      <p:pic>
        <p:nvPicPr>
          <p:cNvPr id="4" name="Picture 4" descr="Graphical user interface&#10;&#10;Description automatically generated">
            <a:extLst>
              <a:ext uri="{FF2B5EF4-FFF2-40B4-BE49-F238E27FC236}">
                <a16:creationId xmlns:a16="http://schemas.microsoft.com/office/drawing/2014/main" id="{2288D20A-12B8-06E6-D53C-CF19F68A60F0}"/>
              </a:ext>
            </a:extLst>
          </p:cNvPr>
          <p:cNvPicPr>
            <a:picLocks noChangeAspect="1"/>
          </p:cNvPicPr>
          <p:nvPr/>
        </p:nvPicPr>
        <p:blipFill rotWithShape="1">
          <a:blip r:embed="rId3"/>
          <a:srcRect l="19761" r="1" b="1"/>
          <a:stretch/>
        </p:blipFill>
        <p:spPr>
          <a:xfrm>
            <a:off x="4676728" y="2937954"/>
            <a:ext cx="5991270" cy="3920047"/>
          </a:xfrm>
          <a:prstGeom prst="rect">
            <a:avLst/>
          </a:prstGeom>
        </p:spPr>
      </p:pic>
      <p:sp>
        <p:nvSpPr>
          <p:cNvPr id="25" name="Freeform: Shape 2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524000" y="-478"/>
            <a:ext cx="589485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7" name="Freeform: Shape 2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524000" y="-478"/>
            <a:ext cx="5573380"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sp>
        <p:nvSpPr>
          <p:cNvPr id="2" name="Title 1">
            <a:extLst>
              <a:ext uri="{FF2B5EF4-FFF2-40B4-BE49-F238E27FC236}">
                <a16:creationId xmlns:a16="http://schemas.microsoft.com/office/drawing/2014/main" id="{028F05E7-9998-D2CC-3307-5AAF560B1B46}"/>
              </a:ext>
            </a:extLst>
          </p:cNvPr>
          <p:cNvSpPr>
            <a:spLocks noGrp="1"/>
          </p:cNvSpPr>
          <p:nvPr>
            <p:ph type="title"/>
          </p:nvPr>
        </p:nvSpPr>
        <p:spPr>
          <a:xfrm>
            <a:off x="2127504" y="365126"/>
            <a:ext cx="6321880" cy="2562015"/>
          </a:xfrm>
        </p:spPr>
        <p:txBody>
          <a:bodyPr vert="horz" lIns="91440" tIns="45720" rIns="91440" bIns="45720" rtlCol="0" anchor="ctr">
            <a:noAutofit/>
          </a:bodyPr>
          <a:lstStyle/>
          <a:p>
            <a:pPr marL="213995" indent="-213995">
              <a:spcBef>
                <a:spcPts val="750"/>
              </a:spcBef>
              <a:buFont typeface="Arial"/>
              <a:buChar char="•"/>
            </a:pPr>
            <a:r>
              <a:rPr lang="en-US" sz="4000" b="1">
                <a:cs typeface="Calibri Light"/>
              </a:rPr>
              <a:t>Exploratory Data Analysis Of The Data Set</a:t>
            </a:r>
            <a:endParaRPr lang="en-GB" sz="4000">
              <a:ea typeface="+mj-lt"/>
              <a:cs typeface="+mj-lt"/>
            </a:endParaRPr>
          </a:p>
          <a:p>
            <a:endParaRPr lang="en-GB" sz="4000">
              <a:cs typeface="Calibri Light"/>
            </a:endParaRPr>
          </a:p>
        </p:txBody>
      </p:sp>
      <p:sp>
        <p:nvSpPr>
          <p:cNvPr id="16" name="Content Placeholder 15">
            <a:extLst>
              <a:ext uri="{FF2B5EF4-FFF2-40B4-BE49-F238E27FC236}">
                <a16:creationId xmlns:a16="http://schemas.microsoft.com/office/drawing/2014/main" id="{ED75D099-2C0E-6B3F-7980-AB000474EE58}"/>
              </a:ext>
            </a:extLst>
          </p:cNvPr>
          <p:cNvSpPr>
            <a:spLocks noGrp="1"/>
          </p:cNvSpPr>
          <p:nvPr>
            <p:ph idx="1"/>
          </p:nvPr>
        </p:nvSpPr>
        <p:spPr>
          <a:xfrm>
            <a:off x="2127504" y="2942752"/>
            <a:ext cx="2956124" cy="3234211"/>
          </a:xfrm>
        </p:spPr>
        <p:txBody>
          <a:bodyPr vert="horz" lIns="68580" tIns="34290" rIns="68580" bIns="34290" rtlCol="0">
            <a:normAutofit/>
          </a:bodyPr>
          <a:lstStyle/>
          <a:p>
            <a:r>
              <a:rPr lang="en-US" sz="1700" b="1" i="1">
                <a:ea typeface="+mn-lt"/>
                <a:cs typeface="+mn-lt"/>
              </a:rPr>
              <a:t>An EDA is a thorough examination meant to uncover the underlying structure of a data set and is important for a company because it exposes trends, patterns, and relationships that are not readily apparent.</a:t>
            </a:r>
            <a:endParaRPr lang="en-US" sz="1700">
              <a:cs typeface="Calibri"/>
            </a:endParaRPr>
          </a:p>
          <a:p>
            <a:endParaRPr lang="en-US" sz="1700">
              <a:cs typeface="Calibri"/>
            </a:endParaRPr>
          </a:p>
        </p:txBody>
      </p:sp>
    </p:spTree>
    <p:extLst>
      <p:ext uri="{BB962C8B-B14F-4D97-AF65-F5344CB8AC3E}">
        <p14:creationId xmlns:p14="http://schemas.microsoft.com/office/powerpoint/2010/main" val="312699819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0">
  <p:cSld>
    <p:bg>
      <p:bgPr>
        <a:blipFill>
          <a:blip r:embed="rId2"/>
          <a:stretch>
            <a:fillRect t="-10000" b="-10000"/>
          </a:stretch>
        </a:blip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AD740-322E-5F5F-1FE3-9CA612698823}"/>
              </a:ext>
            </a:extLst>
          </p:cNvPr>
          <p:cNvSpPr>
            <a:spLocks noGrp="1"/>
          </p:cNvSpPr>
          <p:nvPr>
            <p:ph type="title"/>
          </p:nvPr>
        </p:nvSpPr>
        <p:spPr>
          <a:xfrm>
            <a:off x="1155557" y="4551036"/>
            <a:ext cx="4284420" cy="1687143"/>
          </a:xfrm>
        </p:spPr>
        <p:txBody>
          <a:bodyPr anchor="t">
            <a:normAutofit/>
          </a:bodyPr>
          <a:lstStyle/>
          <a:p>
            <a:endParaRPr lang="en-US" b="1">
              <a:solidFill>
                <a:schemeClr val="bg1"/>
              </a:solidFill>
              <a:ea typeface="+mj-lt"/>
              <a:cs typeface="+mj-lt"/>
            </a:endParaRPr>
          </a:p>
          <a:p>
            <a:r>
              <a:rPr lang="en-US" b="1">
                <a:solidFill>
                  <a:schemeClr val="bg1"/>
                </a:solidFill>
                <a:ea typeface="+mj-lt"/>
                <a:cs typeface="+mj-lt"/>
              </a:rPr>
              <a:t>EDA-Months</a:t>
            </a:r>
          </a:p>
          <a:p>
            <a:endParaRPr lang="en-GB" b="1">
              <a:solidFill>
                <a:schemeClr val="bg1"/>
              </a:solidFill>
              <a:cs typeface="Calibri Light"/>
            </a:endParaRPr>
          </a:p>
        </p:txBody>
      </p:sp>
      <p:sp>
        <p:nvSpPr>
          <p:cNvPr id="12" name="Rectangle 14">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F5551B6E-CA3C-41BA-442A-350B81A29FED}"/>
              </a:ext>
            </a:extLst>
          </p:cNvPr>
          <p:cNvPicPr>
            <a:picLocks noChangeAspect="1"/>
          </p:cNvPicPr>
          <p:nvPr/>
        </p:nvPicPr>
        <p:blipFill rotWithShape="1">
          <a:blip r:embed="rId3"/>
          <a:srcRect t="11185" r="-2" b="-2"/>
          <a:stretch/>
        </p:blipFill>
        <p:spPr>
          <a:xfrm>
            <a:off x="1155556" y="637762"/>
            <a:ext cx="9889765" cy="3579308"/>
          </a:xfrm>
          <a:prstGeom prst="rect">
            <a:avLst/>
          </a:prstGeom>
        </p:spPr>
      </p:pic>
      <p:sp>
        <p:nvSpPr>
          <p:cNvPr id="14" name="Rectangle 1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4544112"/>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C7B2DE-D640-4776-6AFD-7C2C8C04B8DB}"/>
              </a:ext>
            </a:extLst>
          </p:cNvPr>
          <p:cNvSpPr>
            <a:spLocks noGrp="1"/>
          </p:cNvSpPr>
          <p:nvPr>
            <p:ph idx="1"/>
          </p:nvPr>
        </p:nvSpPr>
        <p:spPr>
          <a:xfrm>
            <a:off x="6734649" y="4750698"/>
            <a:ext cx="4310672" cy="1463834"/>
          </a:xfrm>
        </p:spPr>
        <p:txBody>
          <a:bodyPr vert="horz" lIns="68580" tIns="34290" rIns="68580" bIns="34290" rtlCol="0" anchor="t">
            <a:noAutofit/>
          </a:bodyPr>
          <a:lstStyle/>
          <a:p>
            <a:r>
              <a:rPr lang="en-GB" sz="1800" b="1">
                <a:ea typeface="+mn-lt"/>
                <a:cs typeface="+mn-lt"/>
              </a:rPr>
              <a:t>We can see that there less demand of Rented bike in the month of December, January, February i.e. during winter seasons </a:t>
            </a:r>
            <a:endParaRPr lang="en-GB" sz="1800" b="1" i="1">
              <a:ea typeface="+mn-lt"/>
              <a:cs typeface="+mn-lt"/>
            </a:endParaRPr>
          </a:p>
          <a:p>
            <a:r>
              <a:rPr lang="en-GB" sz="1800" b="1">
                <a:ea typeface="+mn-lt"/>
                <a:cs typeface="+mn-lt"/>
              </a:rPr>
              <a:t>• Also demand of bike is maximum during May, June, July i.e. Summer seasons</a:t>
            </a:r>
            <a:endParaRPr lang="en-GB" sz="1800" b="1" i="1">
              <a:cs typeface="Calibri" panose="020F0502020204030204"/>
            </a:endParaRPr>
          </a:p>
        </p:txBody>
      </p:sp>
    </p:spTree>
    <p:extLst>
      <p:ext uri="{BB962C8B-B14F-4D97-AF65-F5344CB8AC3E}">
        <p14:creationId xmlns:p14="http://schemas.microsoft.com/office/powerpoint/2010/main" val="256392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C810A6-B466-E372-6605-85EC0E54C1D3}"/>
              </a:ext>
            </a:extLst>
          </p:cNvPr>
          <p:cNvSpPr>
            <a:spLocks noGrp="1"/>
          </p:cNvSpPr>
          <p:nvPr>
            <p:ph type="title"/>
          </p:nvPr>
        </p:nvSpPr>
        <p:spPr>
          <a:xfrm>
            <a:off x="804672" y="640263"/>
            <a:ext cx="5221266" cy="1344975"/>
          </a:xfrm>
        </p:spPr>
        <p:txBody>
          <a:bodyPr>
            <a:normAutofit/>
          </a:bodyPr>
          <a:lstStyle/>
          <a:p>
            <a:r>
              <a:rPr lang="en-GB" sz="4000" b="1">
                <a:cs typeface="Calibri Light"/>
              </a:rPr>
              <a:t>EDA-WEEKDAYS_WEEKEND</a:t>
            </a:r>
          </a:p>
        </p:txBody>
      </p:sp>
      <p:sp>
        <p:nvSpPr>
          <p:cNvPr id="16" name="Content Placeholder 8">
            <a:extLst>
              <a:ext uri="{FF2B5EF4-FFF2-40B4-BE49-F238E27FC236}">
                <a16:creationId xmlns:a16="http://schemas.microsoft.com/office/drawing/2014/main" id="{C67E1400-8692-AD7C-FA72-9BE531C6508C}"/>
              </a:ext>
            </a:extLst>
          </p:cNvPr>
          <p:cNvSpPr>
            <a:spLocks noGrp="1"/>
          </p:cNvSpPr>
          <p:nvPr>
            <p:ph idx="1"/>
          </p:nvPr>
        </p:nvSpPr>
        <p:spPr>
          <a:xfrm>
            <a:off x="804672" y="2121763"/>
            <a:ext cx="5235490" cy="3773010"/>
          </a:xfrm>
        </p:spPr>
        <p:txBody>
          <a:bodyPr>
            <a:normAutofit/>
          </a:bodyPr>
          <a:lstStyle/>
          <a:p>
            <a:endParaRPr lang="en-US" sz="2000"/>
          </a:p>
          <a:p>
            <a:r>
              <a:rPr lang="en-US" sz="2000" b="1" i="1">
                <a:ea typeface="+mn-lt"/>
                <a:cs typeface="+mn-lt"/>
              </a:rPr>
              <a:t>rom the above point plot and bar plot we can say that in the week days which represent in blue color show that the demand of the bike higher because of the office.</a:t>
            </a:r>
            <a:endParaRPr lang="en-US" sz="2000">
              <a:cs typeface="Calibri" panose="020F0502020204030204"/>
            </a:endParaRPr>
          </a:p>
          <a:p>
            <a:r>
              <a:rPr lang="en-US" sz="2000" b="1">
                <a:ea typeface="+mn-lt"/>
                <a:cs typeface="+mn-lt"/>
              </a:rPr>
              <a:t>Peak Time are 7 am to 9 am and 5 pm to 7 pm*</a:t>
            </a:r>
            <a:endParaRPr lang="en-US" sz="2000"/>
          </a:p>
          <a:p>
            <a:r>
              <a:rPr lang="en-US" sz="2000" b="1">
                <a:ea typeface="+mn-lt"/>
                <a:cs typeface="+mn-lt"/>
              </a:rPr>
              <a:t>The orange color represent the weekend days, and it show that the demand of rented bikes are very low specially in the morning hour but when the evening start from 4 pm to 8 pm the demand slightly increases.*</a:t>
            </a:r>
            <a:endParaRPr lang="en-US" sz="2000"/>
          </a:p>
          <a:p>
            <a:endParaRPr lang="en-US" sz="2000">
              <a:cs typeface="Calibri"/>
            </a:endParaRPr>
          </a:p>
        </p:txBody>
      </p:sp>
      <p:pic>
        <p:nvPicPr>
          <p:cNvPr id="4" name="Picture 4" descr="Chart, bar chart&#10;&#10;Description automatically generated">
            <a:extLst>
              <a:ext uri="{FF2B5EF4-FFF2-40B4-BE49-F238E27FC236}">
                <a16:creationId xmlns:a16="http://schemas.microsoft.com/office/drawing/2014/main" id="{EA80AA23-112C-01C2-3826-72390C4012D5}"/>
              </a:ext>
            </a:extLst>
          </p:cNvPr>
          <p:cNvPicPr>
            <a:picLocks noChangeAspect="1"/>
          </p:cNvPicPr>
          <p:nvPr/>
        </p:nvPicPr>
        <p:blipFill rotWithShape="1">
          <a:blip r:embed="rId2"/>
          <a:srcRect t="12975" r="-2" b="11016"/>
          <a:stretch/>
        </p:blipFill>
        <p:spPr>
          <a:xfrm>
            <a:off x="7021741" y="484632"/>
            <a:ext cx="4528211" cy="2770632"/>
          </a:xfrm>
          <a:prstGeom prst="rect">
            <a:avLst/>
          </a:prstGeom>
        </p:spPr>
      </p:pic>
      <p:pic>
        <p:nvPicPr>
          <p:cNvPr id="5" name="Picture 5" descr="Chart, bar chart, histogram&#10;&#10;Description automatically generated">
            <a:extLst>
              <a:ext uri="{FF2B5EF4-FFF2-40B4-BE49-F238E27FC236}">
                <a16:creationId xmlns:a16="http://schemas.microsoft.com/office/drawing/2014/main" id="{D93C78C9-5036-8613-626B-7DAB416838EF}"/>
              </a:ext>
            </a:extLst>
          </p:cNvPr>
          <p:cNvPicPr>
            <a:picLocks noChangeAspect="1"/>
          </p:cNvPicPr>
          <p:nvPr/>
        </p:nvPicPr>
        <p:blipFill rotWithShape="1">
          <a:blip r:embed="rId3"/>
          <a:srcRect l="22633" r="8997" b="2"/>
          <a:stretch/>
        </p:blipFill>
        <p:spPr>
          <a:xfrm>
            <a:off x="6762949" y="3432910"/>
            <a:ext cx="4879085" cy="2785009"/>
          </a:xfrm>
          <a:prstGeom prst="rect">
            <a:avLst/>
          </a:prstGeom>
        </p:spPr>
      </p:pic>
    </p:spTree>
    <p:extLst>
      <p:ext uri="{BB962C8B-B14F-4D97-AF65-F5344CB8AC3E}">
        <p14:creationId xmlns:p14="http://schemas.microsoft.com/office/powerpoint/2010/main" val="251543057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1</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Capstone Project  Seoul Bike Sharing Demand  Prediction</vt:lpstr>
      <vt:lpstr>Introduction</vt:lpstr>
      <vt:lpstr>Problem Statement</vt:lpstr>
      <vt:lpstr>Content</vt:lpstr>
      <vt:lpstr>Data Pipeline</vt:lpstr>
      <vt:lpstr>Data Description The dataset contains weather information (Temperature, Humidity, Windspeed, Visibility, Dewpoint, Solar radiation, Snowfall, Rainfall), the number of bikes rented per hour and date information</vt:lpstr>
      <vt:lpstr>Exploratory Data Analysis Of The Data Set </vt:lpstr>
      <vt:lpstr> EDA-Months </vt:lpstr>
      <vt:lpstr>EDA-WEEKDAYS_WEEKEND</vt:lpstr>
      <vt:lpstr>EDA-Functioning Day </vt:lpstr>
      <vt:lpstr>EDA-Seasons</vt:lpstr>
      <vt:lpstr>EDA-Holidays</vt:lpstr>
      <vt:lpstr>EDA- Temperature</vt:lpstr>
      <vt:lpstr>Regression Plot</vt:lpstr>
      <vt:lpstr>EDA - Feature Correlation</vt:lpstr>
      <vt:lpstr>Model Training </vt:lpstr>
      <vt:lpstr>evaluation metric values for all models </vt:lpstr>
      <vt:lpstr>PowerPoint Presentation</vt:lpstr>
      <vt:lpstr>Challenges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36</cp:revision>
  <dcterms:created xsi:type="dcterms:W3CDTF">2022-09-14T18:03:56Z</dcterms:created>
  <dcterms:modified xsi:type="dcterms:W3CDTF">2022-09-16T08:31:23Z</dcterms:modified>
</cp:coreProperties>
</file>