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4" r:id="rId7"/>
    <p:sldId id="266" r:id="rId8"/>
    <p:sldId id="265" r:id="rId9"/>
    <p:sldId id="261" r:id="rId10"/>
    <p:sldId id="260"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2" r:id="rId27"/>
    <p:sldId id="284"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0DA20-A65A-4284-AFC2-DABC6BD8CBE7}" v="1567" dt="2022-11-29T12:00:09.202"/>
    <p1510:client id="{731B8DE8-43BA-4DCE-8CED-FD3E6CF966D9}" v="17" dt="2022-11-29T12:06:25.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29/11/2022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29/11/2022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29/11/2022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29/11/2022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solidFill>
                  <a:srgbClr val="FF0000"/>
                </a:solidFill>
                <a:ea typeface="+mj-lt"/>
                <a:cs typeface="+mj-lt"/>
              </a:rPr>
              <a:t>Capstone Project Zomato Clustering &amp; Sentiment Analysis</a:t>
            </a:r>
            <a:endParaRPr lang="en-US" b="1">
              <a:solidFill>
                <a:srgbClr val="FF0000"/>
              </a:solidFill>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                                                                                  </a:t>
            </a:r>
            <a:r>
              <a:rPr lang="en-GB" b="1" dirty="0">
                <a:cs typeface="Calibri"/>
              </a:rPr>
              <a:t>By Sandhya </a:t>
            </a:r>
            <a:r>
              <a:rPr lang="en-GB" b="1" dirty="0" err="1">
                <a:cs typeface="Calibri"/>
              </a:rPr>
              <a:t>kumar</a:t>
            </a:r>
            <a:r>
              <a:rPr lang="en-GB" b="1" dirty="0" err="1">
                <a:latin typeface="Calibri Light"/>
                <a:cs typeface="Calibri Light"/>
              </a:rPr>
              <a:t>i</a:t>
            </a:r>
            <a:r>
              <a:rPr lang="en-GB" b="1" dirty="0">
                <a:cs typeface="Calibri"/>
              </a:rPr>
              <a:t> </a:t>
            </a:r>
            <a:r>
              <a:rPr lang="en-GB" b="1" dirty="0" err="1">
                <a:cs typeface="Calibri"/>
              </a:rPr>
              <a:t>sah</a:t>
            </a:r>
            <a:endParaRPr lang="en-GB" b="1"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D9B1-7C5E-845A-887E-A5D3E1D99F00}"/>
              </a:ext>
            </a:extLst>
          </p:cNvPr>
          <p:cNvSpPr>
            <a:spLocks noGrp="1"/>
          </p:cNvSpPr>
          <p:nvPr>
            <p:ph type="title"/>
          </p:nvPr>
        </p:nvSpPr>
        <p:spPr/>
        <p:txBody>
          <a:bodyPr>
            <a:normAutofit/>
          </a:bodyPr>
          <a:lstStyle/>
          <a:p>
            <a:r>
              <a:rPr lang="en-GB" sz="3600" b="1" dirty="0">
                <a:solidFill>
                  <a:srgbClr val="FF0000"/>
                </a:solidFill>
                <a:ea typeface="+mj-lt"/>
                <a:cs typeface="+mj-lt"/>
              </a:rPr>
              <a:t>Best Restaurant with respect to ratings and price </a:t>
            </a:r>
            <a:endParaRPr lang="en-US" sz="3600" b="1">
              <a:solidFill>
                <a:srgbClr val="FF0000"/>
              </a:solidFill>
              <a:cs typeface="Calibri Light"/>
            </a:endParaRPr>
          </a:p>
        </p:txBody>
      </p:sp>
      <p:pic>
        <p:nvPicPr>
          <p:cNvPr id="5" name="Picture 5" descr="Chart&#10;&#10;Description automatically generated">
            <a:extLst>
              <a:ext uri="{FF2B5EF4-FFF2-40B4-BE49-F238E27FC236}">
                <a16:creationId xmlns:a16="http://schemas.microsoft.com/office/drawing/2014/main" id="{25D1BC94-F084-0A7F-8459-DB8DFA08DC99}"/>
              </a:ext>
            </a:extLst>
          </p:cNvPr>
          <p:cNvPicPr>
            <a:picLocks noGrp="1" noChangeAspect="1"/>
          </p:cNvPicPr>
          <p:nvPr>
            <p:ph idx="1"/>
          </p:nvPr>
        </p:nvPicPr>
        <p:blipFill>
          <a:blip r:embed="rId2"/>
          <a:stretch>
            <a:fillRect/>
          </a:stretch>
        </p:blipFill>
        <p:spPr>
          <a:xfrm>
            <a:off x="900531" y="1825625"/>
            <a:ext cx="9887730" cy="4351338"/>
          </a:xfrm>
        </p:spPr>
      </p:pic>
    </p:spTree>
    <p:extLst>
      <p:ext uri="{BB962C8B-B14F-4D97-AF65-F5344CB8AC3E}">
        <p14:creationId xmlns:p14="http://schemas.microsoft.com/office/powerpoint/2010/main" val="37775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E1D6-E883-5A58-A176-66808D7EB98D}"/>
              </a:ext>
            </a:extLst>
          </p:cNvPr>
          <p:cNvSpPr>
            <a:spLocks noGrp="1"/>
          </p:cNvSpPr>
          <p:nvPr>
            <p:ph type="title"/>
          </p:nvPr>
        </p:nvSpPr>
        <p:spPr>
          <a:xfrm>
            <a:off x="838200" y="365125"/>
            <a:ext cx="10515600" cy="750469"/>
          </a:xfrm>
        </p:spPr>
        <p:txBody>
          <a:bodyPr>
            <a:normAutofit/>
          </a:bodyPr>
          <a:lstStyle/>
          <a:p>
            <a:r>
              <a:rPr lang="en-GB" sz="3600" b="1" dirty="0">
                <a:solidFill>
                  <a:srgbClr val="FF0000"/>
                </a:solidFill>
                <a:ea typeface="+mj-lt"/>
                <a:cs typeface="+mj-lt"/>
              </a:rPr>
              <a:t>Treatment of Missing Values and Outliers</a:t>
            </a:r>
            <a:endParaRPr lang="en-US" sz="3600" b="1">
              <a:solidFill>
                <a:srgbClr val="FF0000"/>
              </a:solidFill>
              <a:cs typeface="Calibri Light"/>
            </a:endParaRPr>
          </a:p>
        </p:txBody>
      </p:sp>
      <p:sp>
        <p:nvSpPr>
          <p:cNvPr id="3" name="Content Placeholder 2">
            <a:extLst>
              <a:ext uri="{FF2B5EF4-FFF2-40B4-BE49-F238E27FC236}">
                <a16:creationId xmlns:a16="http://schemas.microsoft.com/office/drawing/2014/main" id="{9BF9341F-919A-0BE8-2E39-EC8F0401A75B}"/>
              </a:ext>
            </a:extLst>
          </p:cNvPr>
          <p:cNvSpPr>
            <a:spLocks noGrp="1"/>
          </p:cNvSpPr>
          <p:nvPr>
            <p:ph idx="1"/>
          </p:nvPr>
        </p:nvSpPr>
        <p:spPr>
          <a:xfrm>
            <a:off x="838200" y="1063626"/>
            <a:ext cx="5310997" cy="5300242"/>
          </a:xfrm>
        </p:spPr>
        <p:txBody>
          <a:bodyPr vert="horz" lIns="91440" tIns="45720" rIns="91440" bIns="45720" rtlCol="0" anchor="t">
            <a:normAutofit fontScale="92500" lnSpcReduction="10000"/>
          </a:bodyPr>
          <a:lstStyle/>
          <a:p>
            <a:pPr marL="0" indent="0">
              <a:buNone/>
            </a:pPr>
            <a:r>
              <a:rPr lang="en-GB" b="1" dirty="0">
                <a:solidFill>
                  <a:srgbClr val="C00000"/>
                </a:solidFill>
                <a:ea typeface="+mn-lt"/>
                <a:cs typeface="+mn-lt"/>
              </a:rPr>
              <a:t>Treatment of missing values </a:t>
            </a:r>
            <a:endParaRPr lang="en-GB" dirty="0">
              <a:ea typeface="+mn-lt"/>
              <a:cs typeface="+mn-lt"/>
            </a:endParaRPr>
          </a:p>
          <a:p>
            <a:pPr marL="0" indent="0">
              <a:buNone/>
            </a:pPr>
            <a:r>
              <a:rPr lang="en-GB" dirty="0">
                <a:ea typeface="+mn-lt"/>
                <a:cs typeface="+mn-lt"/>
              </a:rPr>
              <a:t>• Zomato Restaurant names and Metadata Dataset contains 54% missing values in collections feature. Since it is a string, it is treated by replacing null values with Unknown. </a:t>
            </a:r>
            <a:endParaRPr lang="en-GB">
              <a:ea typeface="+mn-lt"/>
              <a:cs typeface="+mn-lt"/>
            </a:endParaRPr>
          </a:p>
          <a:p>
            <a:pPr marL="0" indent="0">
              <a:buNone/>
            </a:pPr>
            <a:r>
              <a:rPr lang="en-GB" dirty="0">
                <a:ea typeface="+mn-lt"/>
                <a:cs typeface="+mn-lt"/>
              </a:rPr>
              <a:t>• As we have seen from missing values graph of Zomato Restaurant reviews, it has null values at the same position of every feature. So, these null values are dropped.</a:t>
            </a:r>
          </a:p>
          <a:p>
            <a:pPr marL="0" indent="0">
              <a:buNone/>
            </a:pPr>
            <a:r>
              <a:rPr lang="en-GB" dirty="0">
                <a:ea typeface="+mn-lt"/>
                <a:cs typeface="+mn-lt"/>
              </a:rPr>
              <a:t> </a:t>
            </a:r>
            <a:r>
              <a:rPr lang="en-GB" b="1" dirty="0">
                <a:solidFill>
                  <a:srgbClr val="C00000"/>
                </a:solidFill>
                <a:ea typeface="+mn-lt"/>
                <a:cs typeface="+mn-lt"/>
              </a:rPr>
              <a:t>Treatment of Outliers </a:t>
            </a:r>
          </a:p>
          <a:p>
            <a:pPr marL="0" indent="0">
              <a:buNone/>
            </a:pPr>
            <a:r>
              <a:rPr lang="en-GB" dirty="0">
                <a:ea typeface="+mn-lt"/>
                <a:cs typeface="+mn-lt"/>
              </a:rPr>
              <a:t>Outliers treatment in this data set is treated by z score</a:t>
            </a:r>
            <a:endParaRPr lang="en-GB">
              <a:cs typeface="Calibri" panose="020F0502020204030204"/>
            </a:endParaRPr>
          </a:p>
        </p:txBody>
      </p:sp>
      <p:pic>
        <p:nvPicPr>
          <p:cNvPr id="4" name="Picture 4" descr="Chart, histogram&#10;&#10;Description automatically generated">
            <a:extLst>
              <a:ext uri="{FF2B5EF4-FFF2-40B4-BE49-F238E27FC236}">
                <a16:creationId xmlns:a16="http://schemas.microsoft.com/office/drawing/2014/main" id="{5AC20774-4149-F111-E9EC-2D218B523055}"/>
              </a:ext>
            </a:extLst>
          </p:cNvPr>
          <p:cNvPicPr>
            <a:picLocks noChangeAspect="1"/>
          </p:cNvPicPr>
          <p:nvPr/>
        </p:nvPicPr>
        <p:blipFill>
          <a:blip r:embed="rId2"/>
          <a:stretch>
            <a:fillRect/>
          </a:stretch>
        </p:blipFill>
        <p:spPr>
          <a:xfrm>
            <a:off x="6234023" y="1060570"/>
            <a:ext cx="5661803" cy="5311954"/>
          </a:xfrm>
          <a:prstGeom prst="rect">
            <a:avLst/>
          </a:prstGeom>
        </p:spPr>
      </p:pic>
    </p:spTree>
    <p:extLst>
      <p:ext uri="{BB962C8B-B14F-4D97-AF65-F5344CB8AC3E}">
        <p14:creationId xmlns:p14="http://schemas.microsoft.com/office/powerpoint/2010/main" val="165710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456E-E07E-1A16-9E07-248C29362D14}"/>
              </a:ext>
            </a:extLst>
          </p:cNvPr>
          <p:cNvSpPr>
            <a:spLocks noGrp="1"/>
          </p:cNvSpPr>
          <p:nvPr>
            <p:ph type="title"/>
          </p:nvPr>
        </p:nvSpPr>
        <p:spPr>
          <a:xfrm>
            <a:off x="838200" y="365125"/>
            <a:ext cx="10515600" cy="807979"/>
          </a:xfrm>
        </p:spPr>
        <p:txBody>
          <a:bodyPr/>
          <a:lstStyle/>
          <a:p>
            <a:r>
              <a:rPr lang="en-GB" b="1" dirty="0">
                <a:solidFill>
                  <a:srgbClr val="FF0000"/>
                </a:solidFill>
                <a:ea typeface="+mj-lt"/>
                <a:cs typeface="+mj-lt"/>
              </a:rPr>
              <a:t>Natural Language Processing</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AB586043-813F-9BA3-93B3-8E9FF8FFB80A}"/>
              </a:ext>
            </a:extLst>
          </p:cNvPr>
          <p:cNvSpPr>
            <a:spLocks noGrp="1"/>
          </p:cNvSpPr>
          <p:nvPr>
            <p:ph idx="1"/>
          </p:nvPr>
        </p:nvSpPr>
        <p:spPr>
          <a:xfrm>
            <a:off x="838200" y="1135512"/>
            <a:ext cx="10515600" cy="5472771"/>
          </a:xfrm>
        </p:spPr>
        <p:txBody>
          <a:bodyPr vert="horz" lIns="91440" tIns="45720" rIns="91440" bIns="45720" rtlCol="0" anchor="t">
            <a:normAutofit fontScale="77500" lnSpcReduction="20000"/>
          </a:bodyPr>
          <a:lstStyle/>
          <a:p>
            <a:pPr marL="0" indent="0">
              <a:buNone/>
            </a:pPr>
            <a:r>
              <a:rPr lang="en-GB" dirty="0">
                <a:ea typeface="+mn-lt"/>
                <a:cs typeface="+mn-lt"/>
              </a:rPr>
              <a:t>• Natural Language Processing (NLP) refers to AI method of communicating with an intelligent systems using a natural language such as English. </a:t>
            </a:r>
          </a:p>
          <a:p>
            <a:pPr marL="0" indent="0">
              <a:buNone/>
            </a:pPr>
            <a:r>
              <a:rPr lang="en-GB" dirty="0">
                <a:ea typeface="+mn-lt"/>
                <a:cs typeface="+mn-lt"/>
              </a:rPr>
              <a:t>• Since we have sentences in or dataset we have used, NLP to process them. Steps Involved </a:t>
            </a:r>
          </a:p>
          <a:p>
            <a:pPr marL="0" indent="0">
              <a:buNone/>
            </a:pPr>
            <a:r>
              <a:rPr lang="en-GB" dirty="0">
                <a:ea typeface="+mn-lt"/>
                <a:cs typeface="+mn-lt"/>
              </a:rPr>
              <a:t>1. Removing of stop words punctuations, emojis etc. from the text.</a:t>
            </a:r>
          </a:p>
          <a:p>
            <a:pPr marL="0" indent="0">
              <a:buNone/>
            </a:pPr>
            <a:r>
              <a:rPr lang="en-GB" dirty="0">
                <a:ea typeface="+mn-lt"/>
                <a:cs typeface="+mn-lt"/>
              </a:rPr>
              <a:t> 2. Count Vectorizer : CountVectorizer is used to transform a corpora of text to a vector of term / token counts.</a:t>
            </a:r>
          </a:p>
          <a:p>
            <a:pPr marL="0" indent="0">
              <a:buNone/>
            </a:pPr>
            <a:r>
              <a:rPr lang="en-GB" dirty="0">
                <a:ea typeface="+mn-lt"/>
                <a:cs typeface="+mn-lt"/>
              </a:rPr>
              <a:t> 3. Stemming and lemmatization: these two are the text normalization techniques. These methods are used to process the text accordingly. </a:t>
            </a:r>
            <a:endParaRPr lang="en-GB">
              <a:ea typeface="+mn-lt"/>
              <a:cs typeface="+mn-lt"/>
            </a:endParaRPr>
          </a:p>
          <a:p>
            <a:pPr marL="0" indent="0">
              <a:buNone/>
            </a:pPr>
            <a:r>
              <a:rPr lang="en-GB" dirty="0">
                <a:ea typeface="+mn-lt"/>
                <a:cs typeface="+mn-lt"/>
              </a:rPr>
              <a:t>4. TFIDF vectorizer: TF-IDF is an abbreviation for Term Frequency Inverse Document Frequency. This is very common algorithm to transform text into a meaningful representation of numbers which is used to fit machine algorithm for prediction. </a:t>
            </a:r>
            <a:endParaRPr lang="en-GB">
              <a:ea typeface="+mn-lt"/>
              <a:cs typeface="+mn-lt"/>
            </a:endParaRPr>
          </a:p>
          <a:p>
            <a:pPr marL="0" indent="0">
              <a:buNone/>
            </a:pPr>
            <a:r>
              <a:rPr lang="en-GB" b="1" dirty="0">
                <a:solidFill>
                  <a:srgbClr val="FF0000"/>
                </a:solidFill>
                <a:ea typeface="+mn-lt"/>
                <a:cs typeface="+mn-lt"/>
              </a:rPr>
              <a:t>Feature Engineering </a:t>
            </a:r>
          </a:p>
          <a:p>
            <a:pPr marL="0" indent="0">
              <a:buNone/>
            </a:pPr>
            <a:r>
              <a:rPr lang="en-GB" dirty="0">
                <a:ea typeface="+mn-lt"/>
                <a:cs typeface="+mn-lt"/>
              </a:rPr>
              <a:t>● Feature engineering is the process of selecting, manipulating, and transforming raw data into features that can be used in supervised learning. \</a:t>
            </a:r>
          </a:p>
          <a:p>
            <a:pPr marL="0" indent="0">
              <a:buNone/>
            </a:pPr>
            <a:r>
              <a:rPr lang="en-GB" dirty="0">
                <a:ea typeface="+mn-lt"/>
                <a:cs typeface="+mn-lt"/>
              </a:rPr>
              <a:t>● Feature Engineering consists of various process: (1) Feature Creation (2) Transformation (3) Feature Selection</a:t>
            </a:r>
            <a:endParaRPr lang="en-GB">
              <a:cs typeface="Calibri" panose="020F0502020204030204"/>
            </a:endParaRPr>
          </a:p>
        </p:txBody>
      </p:sp>
    </p:spTree>
    <p:extLst>
      <p:ext uri="{BB962C8B-B14F-4D97-AF65-F5344CB8AC3E}">
        <p14:creationId xmlns:p14="http://schemas.microsoft.com/office/powerpoint/2010/main" val="139653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DF59-4C2E-2205-ADE4-6CE98C635C15}"/>
              </a:ext>
            </a:extLst>
          </p:cNvPr>
          <p:cNvSpPr>
            <a:spLocks noGrp="1"/>
          </p:cNvSpPr>
          <p:nvPr>
            <p:ph type="title"/>
          </p:nvPr>
        </p:nvSpPr>
        <p:spPr>
          <a:xfrm>
            <a:off x="838200" y="365125"/>
            <a:ext cx="10515600" cy="836733"/>
          </a:xfrm>
        </p:spPr>
        <p:txBody>
          <a:bodyPr>
            <a:normAutofit/>
          </a:bodyPr>
          <a:lstStyle/>
          <a:p>
            <a:r>
              <a:rPr lang="en-GB" sz="3600" b="1" dirty="0">
                <a:solidFill>
                  <a:srgbClr val="FF0000"/>
                </a:solidFill>
                <a:ea typeface="+mj-lt"/>
                <a:cs typeface="+mj-lt"/>
              </a:rPr>
              <a:t>Clustering</a:t>
            </a:r>
            <a:endParaRPr lang="en-US" sz="3600" b="1" dirty="0">
              <a:solidFill>
                <a:srgbClr val="FF0000"/>
              </a:solidFill>
            </a:endParaRPr>
          </a:p>
        </p:txBody>
      </p:sp>
      <p:sp>
        <p:nvSpPr>
          <p:cNvPr id="3" name="Content Placeholder 2">
            <a:extLst>
              <a:ext uri="{FF2B5EF4-FFF2-40B4-BE49-F238E27FC236}">
                <a16:creationId xmlns:a16="http://schemas.microsoft.com/office/drawing/2014/main" id="{EAA0A256-24B7-3FE8-ADEA-7B51B52A8B30}"/>
              </a:ext>
            </a:extLst>
          </p:cNvPr>
          <p:cNvSpPr>
            <a:spLocks noGrp="1"/>
          </p:cNvSpPr>
          <p:nvPr>
            <p:ph idx="1"/>
          </p:nvPr>
        </p:nvSpPr>
        <p:spPr>
          <a:xfrm>
            <a:off x="838200" y="962985"/>
            <a:ext cx="10515600" cy="5213978"/>
          </a:xfrm>
        </p:spPr>
        <p:txBody>
          <a:bodyPr vert="horz" lIns="91440" tIns="45720" rIns="91440" bIns="45720" rtlCol="0" anchor="t">
            <a:normAutofit fontScale="85000" lnSpcReduction="20000"/>
          </a:bodyPr>
          <a:lstStyle/>
          <a:p>
            <a:pPr marL="0" indent="0">
              <a:buNone/>
            </a:pPr>
            <a:r>
              <a:rPr lang="en-GB" dirty="0">
                <a:ea typeface="+mn-lt"/>
                <a:cs typeface="+mn-lt"/>
              </a:rPr>
              <a:t>• Cluster analysis, or clustering, is an unsupervised machine learning task. Similarity between observations is defined using some inter-observation distance measures or correlation-based distance measures. </a:t>
            </a:r>
            <a:endParaRPr lang="en-US" dirty="0">
              <a:ea typeface="+mn-lt"/>
              <a:cs typeface="+mn-lt"/>
            </a:endParaRPr>
          </a:p>
          <a:p>
            <a:pPr marL="0" indent="0">
              <a:buNone/>
            </a:pPr>
            <a:r>
              <a:rPr lang="en-GB" dirty="0">
                <a:ea typeface="+mn-lt"/>
                <a:cs typeface="+mn-lt"/>
              </a:rPr>
              <a:t>• It involves automatically discovering natural grouping in data. Unlike supervised learning (like predictive modeling), clustering algorithms only interpret the input data and find natural groups or clusters in feature space. </a:t>
            </a:r>
            <a:endParaRPr lang="en-US" dirty="0">
              <a:ea typeface="+mn-lt"/>
              <a:cs typeface="+mn-lt"/>
            </a:endParaRPr>
          </a:p>
          <a:p>
            <a:pPr marL="0" indent="0">
              <a:buNone/>
            </a:pPr>
            <a:r>
              <a:rPr lang="en-GB" dirty="0">
                <a:ea typeface="+mn-lt"/>
                <a:cs typeface="+mn-lt"/>
              </a:rPr>
              <a:t>• Cluster analysis is an iterative process where subjective evaluation of the identified clusters is fed back into changes to algorithm configuration until a desired or appropriate result is achieved.</a:t>
            </a:r>
          </a:p>
          <a:p>
            <a:pPr marL="0" indent="0">
              <a:buNone/>
            </a:pPr>
            <a:r>
              <a:rPr lang="en-GB" dirty="0">
                <a:ea typeface="+mn-lt"/>
                <a:cs typeface="+mn-lt"/>
              </a:rPr>
              <a:t>Clustering techniques we have used are</a:t>
            </a:r>
          </a:p>
          <a:p>
            <a:pPr>
              <a:buFont typeface="Wingdings" panose="020B0604020202020204" pitchFamily="34" charset="0"/>
              <a:buChar char="q"/>
            </a:pPr>
            <a:r>
              <a:rPr lang="en-GB" dirty="0">
                <a:ea typeface="+mn-lt"/>
                <a:cs typeface="+mn-lt"/>
              </a:rPr>
              <a:t> Affinity Propagation </a:t>
            </a:r>
            <a:endParaRPr lang="en-GB">
              <a:ea typeface="+mn-lt"/>
              <a:cs typeface="+mn-lt"/>
            </a:endParaRPr>
          </a:p>
          <a:p>
            <a:pPr>
              <a:buFont typeface="Wingdings" panose="020B0604020202020204" pitchFamily="34" charset="0"/>
              <a:buChar char="q"/>
            </a:pPr>
            <a:r>
              <a:rPr lang="en-GB" dirty="0">
                <a:ea typeface="+mn-lt"/>
                <a:cs typeface="+mn-lt"/>
              </a:rPr>
              <a:t>Hierarchical Clustering</a:t>
            </a:r>
          </a:p>
          <a:p>
            <a:pPr>
              <a:buFont typeface="Wingdings" panose="020B0604020202020204" pitchFamily="34" charset="0"/>
              <a:buChar char="q"/>
            </a:pPr>
            <a:r>
              <a:rPr lang="en-GB" dirty="0">
                <a:ea typeface="+mn-lt"/>
                <a:cs typeface="+mn-lt"/>
              </a:rPr>
              <a:t> dbscan clustering</a:t>
            </a:r>
          </a:p>
          <a:p>
            <a:pPr>
              <a:buFont typeface="Wingdings" panose="020B0604020202020204" pitchFamily="34" charset="0"/>
              <a:buChar char="q"/>
            </a:pPr>
            <a:r>
              <a:rPr lang="en-GB" dirty="0">
                <a:ea typeface="+mn-lt"/>
                <a:cs typeface="+mn-lt"/>
              </a:rPr>
              <a:t> K Means Clustering </a:t>
            </a:r>
            <a:endParaRPr lang="en-GB">
              <a:ea typeface="+mn-lt"/>
              <a:cs typeface="+mn-lt"/>
            </a:endParaRPr>
          </a:p>
          <a:p>
            <a:pPr>
              <a:buFont typeface="Wingdings" panose="020B0604020202020204" pitchFamily="34" charset="0"/>
              <a:buChar char="q"/>
            </a:pPr>
            <a:r>
              <a:rPr lang="en-GB" dirty="0">
                <a:ea typeface="+mn-lt"/>
                <a:cs typeface="+mn-lt"/>
              </a:rPr>
              <a:t>mini-batch k-means </a:t>
            </a: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256504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965E-F6FA-F924-0D61-69B43A4C8DB3}"/>
              </a:ext>
            </a:extLst>
          </p:cNvPr>
          <p:cNvSpPr>
            <a:spLocks noGrp="1"/>
          </p:cNvSpPr>
          <p:nvPr>
            <p:ph type="title"/>
          </p:nvPr>
        </p:nvSpPr>
        <p:spPr>
          <a:xfrm>
            <a:off x="838200" y="365125"/>
            <a:ext cx="10515600" cy="577941"/>
          </a:xfrm>
        </p:spPr>
        <p:txBody>
          <a:bodyPr>
            <a:normAutofit fontScale="90000"/>
          </a:bodyPr>
          <a:lstStyle/>
          <a:p>
            <a:r>
              <a:rPr lang="en-GB" b="1" dirty="0">
                <a:solidFill>
                  <a:srgbClr val="FF0000"/>
                </a:solidFill>
                <a:ea typeface="+mj-lt"/>
                <a:cs typeface="+mj-lt"/>
              </a:rPr>
              <a:t>Affinity Propagation</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01C84258-A22C-1730-8512-BEA3DAFAE775}"/>
              </a:ext>
            </a:extLst>
          </p:cNvPr>
          <p:cNvSpPr>
            <a:spLocks noGrp="1"/>
          </p:cNvSpPr>
          <p:nvPr>
            <p:ph idx="1"/>
          </p:nvPr>
        </p:nvSpPr>
        <p:spPr>
          <a:xfrm>
            <a:off x="6200954" y="1135513"/>
            <a:ext cx="5224732" cy="3776243"/>
          </a:xfrm>
        </p:spPr>
        <p:txBody>
          <a:bodyPr vert="horz" lIns="91440" tIns="45720" rIns="91440" bIns="45720" rtlCol="0" anchor="t">
            <a:normAutofit lnSpcReduction="10000"/>
          </a:bodyPr>
          <a:lstStyle/>
          <a:p>
            <a:pPr marL="0" indent="0">
              <a:buNone/>
            </a:pPr>
            <a:r>
              <a:rPr lang="en-GB" dirty="0">
                <a:ea typeface="+mn-lt"/>
                <a:cs typeface="+mn-lt"/>
              </a:rPr>
              <a:t>• Affinity Propagation involves finding a set of exemplars that best summarize the data .</a:t>
            </a:r>
          </a:p>
          <a:p>
            <a:pPr marL="0" indent="0">
              <a:buNone/>
            </a:pPr>
            <a:r>
              <a:rPr lang="en-GB" dirty="0">
                <a:ea typeface="+mn-lt"/>
                <a:cs typeface="+mn-lt"/>
              </a:rPr>
              <a:t> • It is implemented via the Affinity Propagation class and the main configuration to tune is the “damping” set between 0 . 5 and 1 , and perhaps “preference . ”</a:t>
            </a:r>
          </a:p>
          <a:p>
            <a:pPr marL="0" indent="0">
              <a:buNone/>
            </a:pPr>
            <a:r>
              <a:rPr lang="en-GB" dirty="0">
                <a:ea typeface="+mn-lt"/>
                <a:cs typeface="+mn-lt"/>
              </a:rPr>
              <a:t> • Clustering has done on Total Cuisines and collections length</a:t>
            </a:r>
            <a:endParaRPr lang="en-GB">
              <a:cs typeface="Calibri" panose="020F0502020204030204"/>
            </a:endParaRPr>
          </a:p>
        </p:txBody>
      </p:sp>
      <p:pic>
        <p:nvPicPr>
          <p:cNvPr id="5" name="Picture 5" descr="Chart, scatter chart&#10;&#10;Description automatically generated">
            <a:extLst>
              <a:ext uri="{FF2B5EF4-FFF2-40B4-BE49-F238E27FC236}">
                <a16:creationId xmlns:a16="http://schemas.microsoft.com/office/drawing/2014/main" id="{8EA7A40A-A486-C7AF-B11D-ABC216384959}"/>
              </a:ext>
            </a:extLst>
          </p:cNvPr>
          <p:cNvPicPr>
            <a:picLocks noChangeAspect="1"/>
          </p:cNvPicPr>
          <p:nvPr/>
        </p:nvPicPr>
        <p:blipFill>
          <a:blip r:embed="rId2"/>
          <a:stretch>
            <a:fillRect/>
          </a:stretch>
        </p:blipFill>
        <p:spPr>
          <a:xfrm>
            <a:off x="526211" y="1135236"/>
            <a:ext cx="5575539" cy="5263263"/>
          </a:xfrm>
          <a:prstGeom prst="rect">
            <a:avLst/>
          </a:prstGeom>
        </p:spPr>
      </p:pic>
      <p:pic>
        <p:nvPicPr>
          <p:cNvPr id="6" name="Picture 6">
            <a:extLst>
              <a:ext uri="{FF2B5EF4-FFF2-40B4-BE49-F238E27FC236}">
                <a16:creationId xmlns:a16="http://schemas.microsoft.com/office/drawing/2014/main" id="{2E753EC8-E2D4-E290-D73F-7C0AE2A44625}"/>
              </a:ext>
            </a:extLst>
          </p:cNvPr>
          <p:cNvPicPr>
            <a:picLocks noChangeAspect="1"/>
          </p:cNvPicPr>
          <p:nvPr/>
        </p:nvPicPr>
        <p:blipFill>
          <a:blip r:embed="rId3"/>
          <a:stretch>
            <a:fillRect/>
          </a:stretch>
        </p:blipFill>
        <p:spPr>
          <a:xfrm>
            <a:off x="6104627" y="5026012"/>
            <a:ext cx="5575539" cy="1478619"/>
          </a:xfrm>
          <a:prstGeom prst="rect">
            <a:avLst/>
          </a:prstGeom>
        </p:spPr>
      </p:pic>
    </p:spTree>
    <p:extLst>
      <p:ext uri="{BB962C8B-B14F-4D97-AF65-F5344CB8AC3E}">
        <p14:creationId xmlns:p14="http://schemas.microsoft.com/office/powerpoint/2010/main" val="267415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FB2A-FED9-6C38-ABF5-3D64A263B284}"/>
              </a:ext>
            </a:extLst>
          </p:cNvPr>
          <p:cNvSpPr>
            <a:spLocks noGrp="1"/>
          </p:cNvSpPr>
          <p:nvPr>
            <p:ph type="title"/>
          </p:nvPr>
        </p:nvSpPr>
        <p:spPr>
          <a:xfrm>
            <a:off x="838200" y="365125"/>
            <a:ext cx="10515600" cy="549186"/>
          </a:xfrm>
        </p:spPr>
        <p:txBody>
          <a:bodyPr>
            <a:normAutofit fontScale="90000"/>
          </a:bodyPr>
          <a:lstStyle/>
          <a:p>
            <a:r>
              <a:rPr lang="en-GB" b="1" dirty="0">
                <a:solidFill>
                  <a:srgbClr val="FF0000"/>
                </a:solidFill>
                <a:ea typeface="+mj-lt"/>
                <a:cs typeface="+mj-lt"/>
              </a:rPr>
              <a:t>Hierarchical Clustering </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463B148E-BC53-923B-5E0F-CF7CF95CEED8}"/>
              </a:ext>
            </a:extLst>
          </p:cNvPr>
          <p:cNvSpPr>
            <a:spLocks noGrp="1"/>
          </p:cNvSpPr>
          <p:nvPr>
            <p:ph sz="half" idx="1"/>
          </p:nvPr>
        </p:nvSpPr>
        <p:spPr>
          <a:xfrm>
            <a:off x="478767" y="934230"/>
            <a:ext cx="5541033" cy="5242733"/>
          </a:xfrm>
        </p:spPr>
        <p:txBody>
          <a:bodyPr vert="horz" lIns="91440" tIns="45720" rIns="91440" bIns="45720" rtlCol="0" anchor="t">
            <a:normAutofit/>
          </a:bodyPr>
          <a:lstStyle/>
          <a:p>
            <a:pPr marL="0" indent="0">
              <a:buNone/>
            </a:pPr>
            <a:endParaRPr lang="en-GB" b="1" dirty="0">
              <a:solidFill>
                <a:srgbClr val="C00000"/>
              </a:solidFill>
              <a:ea typeface="+mn-lt"/>
              <a:cs typeface="+mn-lt"/>
            </a:endParaRPr>
          </a:p>
          <a:p>
            <a:pPr marL="0" indent="0">
              <a:buNone/>
            </a:pPr>
            <a:r>
              <a:rPr lang="en-GB" b="1" dirty="0">
                <a:solidFill>
                  <a:srgbClr val="C00000"/>
                </a:solidFill>
                <a:ea typeface="+mn-lt"/>
                <a:cs typeface="+mn-lt"/>
              </a:rPr>
              <a:t>Agglomerative Hierarchal Clustering</a:t>
            </a:r>
            <a:endParaRPr lang="en-US" b="1" dirty="0">
              <a:solidFill>
                <a:srgbClr val="C00000"/>
              </a:solidFill>
              <a:cs typeface="Calibri"/>
            </a:endParaRPr>
          </a:p>
          <a:p>
            <a:pPr marL="0" indent="0">
              <a:buNone/>
            </a:pPr>
            <a:r>
              <a:rPr lang="en-GB" sz="2400" dirty="0">
                <a:ea typeface="+mn-lt"/>
                <a:cs typeface="+mn-lt"/>
              </a:rPr>
              <a:t>• In agglomerative hierarchical algorithms, each data point is treated as a single cluster and then successively merge or agglomerate (bottom-up approach) the pairs of clusters. </a:t>
            </a:r>
            <a:endParaRPr lang="en-GB" sz="2400">
              <a:cs typeface="Calibri"/>
            </a:endParaRPr>
          </a:p>
        </p:txBody>
      </p:sp>
      <p:sp>
        <p:nvSpPr>
          <p:cNvPr id="4" name="Content Placeholder 3">
            <a:extLst>
              <a:ext uri="{FF2B5EF4-FFF2-40B4-BE49-F238E27FC236}">
                <a16:creationId xmlns:a16="http://schemas.microsoft.com/office/drawing/2014/main" id="{21A0C18C-36B8-B66F-14A4-4FF6C4BECBEB}"/>
              </a:ext>
            </a:extLst>
          </p:cNvPr>
          <p:cNvSpPr>
            <a:spLocks noGrp="1"/>
          </p:cNvSpPr>
          <p:nvPr>
            <p:ph sz="half" idx="2"/>
          </p:nvPr>
        </p:nvSpPr>
        <p:spPr>
          <a:xfrm>
            <a:off x="6172200" y="1149890"/>
            <a:ext cx="5181600" cy="5630922"/>
          </a:xfrm>
        </p:spPr>
        <p:txBody>
          <a:bodyPr vert="horz" lIns="91440" tIns="45720" rIns="91440" bIns="45720" rtlCol="0" anchor="t">
            <a:normAutofit/>
          </a:bodyPr>
          <a:lstStyle/>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sz="2400" dirty="0">
              <a:ea typeface="+mn-lt"/>
              <a:cs typeface="+mn-lt"/>
            </a:endParaRPr>
          </a:p>
          <a:p>
            <a:pPr marL="0" indent="0">
              <a:buNone/>
            </a:pPr>
            <a:r>
              <a:rPr lang="en-GB" sz="2400" dirty="0">
                <a:ea typeface="+mn-lt"/>
                <a:cs typeface="+mn-lt"/>
              </a:rPr>
              <a:t>Hierarchical Clustering is used to group together unlabelled data points having the similar characteristics .</a:t>
            </a:r>
            <a:endParaRPr lang="en-US" sz="2400">
              <a:cs typeface="Calibri"/>
            </a:endParaRPr>
          </a:p>
        </p:txBody>
      </p:sp>
      <p:pic>
        <p:nvPicPr>
          <p:cNvPr id="5" name="Picture 5" descr="Chart, scatter chart&#10;&#10;Description automatically generated">
            <a:extLst>
              <a:ext uri="{FF2B5EF4-FFF2-40B4-BE49-F238E27FC236}">
                <a16:creationId xmlns:a16="http://schemas.microsoft.com/office/drawing/2014/main" id="{DD2C1B4F-EE40-DDEC-63DC-6070FF0F4EF3}"/>
              </a:ext>
            </a:extLst>
          </p:cNvPr>
          <p:cNvPicPr>
            <a:picLocks noChangeAspect="1"/>
          </p:cNvPicPr>
          <p:nvPr/>
        </p:nvPicPr>
        <p:blipFill>
          <a:blip r:embed="rId2"/>
          <a:stretch>
            <a:fillRect/>
          </a:stretch>
        </p:blipFill>
        <p:spPr>
          <a:xfrm>
            <a:off x="483080" y="3794238"/>
            <a:ext cx="5403012" cy="2763224"/>
          </a:xfrm>
          <a:prstGeom prst="rect">
            <a:avLst/>
          </a:prstGeom>
        </p:spPr>
      </p:pic>
      <p:pic>
        <p:nvPicPr>
          <p:cNvPr id="6" name="Picture 6" descr="Chart, histogram&#10;&#10;Description automatically generated">
            <a:extLst>
              <a:ext uri="{FF2B5EF4-FFF2-40B4-BE49-F238E27FC236}">
                <a16:creationId xmlns:a16="http://schemas.microsoft.com/office/drawing/2014/main" id="{BB9494F7-8D86-D5D2-931B-A5E92300EFA2}"/>
              </a:ext>
            </a:extLst>
          </p:cNvPr>
          <p:cNvPicPr>
            <a:picLocks noChangeAspect="1"/>
          </p:cNvPicPr>
          <p:nvPr/>
        </p:nvPicPr>
        <p:blipFill>
          <a:blip r:embed="rId3"/>
          <a:stretch>
            <a:fillRect/>
          </a:stretch>
        </p:blipFill>
        <p:spPr>
          <a:xfrm>
            <a:off x="6032739" y="826842"/>
            <a:ext cx="5331124" cy="4341673"/>
          </a:xfrm>
          <a:prstGeom prst="rect">
            <a:avLst/>
          </a:prstGeom>
        </p:spPr>
      </p:pic>
    </p:spTree>
    <p:extLst>
      <p:ext uri="{BB962C8B-B14F-4D97-AF65-F5344CB8AC3E}">
        <p14:creationId xmlns:p14="http://schemas.microsoft.com/office/powerpoint/2010/main" val="374197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2C55-486C-EA9C-F76C-F1E6EDD37F91}"/>
              </a:ext>
            </a:extLst>
          </p:cNvPr>
          <p:cNvSpPr>
            <a:spLocks noGrp="1"/>
          </p:cNvSpPr>
          <p:nvPr>
            <p:ph type="title"/>
          </p:nvPr>
        </p:nvSpPr>
        <p:spPr>
          <a:xfrm>
            <a:off x="838200" y="365125"/>
            <a:ext cx="10515600" cy="649828"/>
          </a:xfrm>
        </p:spPr>
        <p:txBody>
          <a:bodyPr>
            <a:normAutofit fontScale="90000"/>
          </a:bodyPr>
          <a:lstStyle/>
          <a:p>
            <a:r>
              <a:rPr lang="en-GB" b="1" dirty="0">
                <a:solidFill>
                  <a:srgbClr val="FF0000"/>
                </a:solidFill>
                <a:ea typeface="+mj-lt"/>
                <a:cs typeface="+mj-lt"/>
              </a:rPr>
              <a:t>K means Clustering</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612332B0-1006-00C3-9C39-58857A53B6C8}"/>
              </a:ext>
            </a:extLst>
          </p:cNvPr>
          <p:cNvSpPr>
            <a:spLocks noGrp="1"/>
          </p:cNvSpPr>
          <p:nvPr>
            <p:ph idx="1"/>
          </p:nvPr>
        </p:nvSpPr>
        <p:spPr>
          <a:xfrm>
            <a:off x="5553973" y="689815"/>
            <a:ext cx="5799827" cy="5487148"/>
          </a:xfrm>
        </p:spPr>
        <p:txBody>
          <a:bodyPr vert="horz" lIns="91440" tIns="45720" rIns="91440" bIns="45720" rtlCol="0" anchor="t">
            <a:normAutofit/>
          </a:bodyPr>
          <a:lstStyle/>
          <a:p>
            <a:pPr marL="0" indent="0">
              <a:buNone/>
            </a:pPr>
            <a:r>
              <a:rPr lang="en-GB" sz="2400" dirty="0">
                <a:ea typeface="+mn-lt"/>
                <a:cs typeface="+mn-lt"/>
              </a:rPr>
              <a:t>• It is an iterative algorithm that divides the unlabelled dataset into k different clusters in such a way that each dataset belongs only one group that has similar properties. </a:t>
            </a:r>
            <a:endParaRPr lang="en-US" sz="2400">
              <a:cs typeface="Calibri"/>
            </a:endParaRPr>
          </a:p>
          <a:p>
            <a:pPr marL="0" indent="0">
              <a:buNone/>
            </a:pPr>
            <a:r>
              <a:rPr lang="en-GB" sz="2400" dirty="0">
                <a:ea typeface="+mn-lt"/>
                <a:cs typeface="+mn-lt"/>
              </a:rPr>
              <a:t>• K defines the number of pre-defined clusters that need to be created in the process. K value is determined by elbow method .</a:t>
            </a:r>
          </a:p>
          <a:p>
            <a:pPr marL="0" indent="0">
              <a:buNone/>
            </a:pPr>
            <a:r>
              <a:rPr lang="en-GB" sz="2400" dirty="0">
                <a:ea typeface="+mn-lt"/>
                <a:cs typeface="+mn-lt"/>
              </a:rPr>
              <a:t>K value is determined by elbow method</a:t>
            </a:r>
          </a:p>
          <a:p>
            <a:pPr marL="0" indent="0">
              <a:buNone/>
            </a:pPr>
            <a:r>
              <a:rPr lang="en-GB" dirty="0">
                <a:cs typeface="Calibri"/>
              </a:rPr>
              <a:t>               </a:t>
            </a:r>
            <a:r>
              <a:rPr lang="en-GB" b="1" dirty="0">
                <a:solidFill>
                  <a:srgbClr val="C00000"/>
                </a:solidFill>
                <a:ea typeface="+mn-lt"/>
                <a:cs typeface="+mn-lt"/>
              </a:rPr>
              <a:t>ELBOW METHOD </a:t>
            </a:r>
            <a:endParaRPr lang="en-GB" b="1">
              <a:solidFill>
                <a:srgbClr val="C00000"/>
              </a:solidFill>
              <a:cs typeface="Calibri"/>
            </a:endParaRPr>
          </a:p>
        </p:txBody>
      </p:sp>
      <p:pic>
        <p:nvPicPr>
          <p:cNvPr id="5" name="Picture 5" descr="Chart, line chart&#10;&#10;Description automatically generated">
            <a:extLst>
              <a:ext uri="{FF2B5EF4-FFF2-40B4-BE49-F238E27FC236}">
                <a16:creationId xmlns:a16="http://schemas.microsoft.com/office/drawing/2014/main" id="{FF7AB535-6478-10D3-0BEA-F7FA3430C5B6}"/>
              </a:ext>
            </a:extLst>
          </p:cNvPr>
          <p:cNvPicPr>
            <a:picLocks noChangeAspect="1"/>
          </p:cNvPicPr>
          <p:nvPr/>
        </p:nvPicPr>
        <p:blipFill>
          <a:blip r:embed="rId2"/>
          <a:stretch>
            <a:fillRect/>
          </a:stretch>
        </p:blipFill>
        <p:spPr>
          <a:xfrm>
            <a:off x="5558287" y="4475776"/>
            <a:ext cx="6150633" cy="2162145"/>
          </a:xfrm>
          <a:prstGeom prst="rect">
            <a:avLst/>
          </a:prstGeom>
        </p:spPr>
      </p:pic>
      <p:pic>
        <p:nvPicPr>
          <p:cNvPr id="6" name="Picture 6" descr="Chart, scatter chart&#10;&#10;Description automatically generated">
            <a:extLst>
              <a:ext uri="{FF2B5EF4-FFF2-40B4-BE49-F238E27FC236}">
                <a16:creationId xmlns:a16="http://schemas.microsoft.com/office/drawing/2014/main" id="{A360B5B9-EEFA-C34A-CA64-C7306E08B0F5}"/>
              </a:ext>
            </a:extLst>
          </p:cNvPr>
          <p:cNvPicPr>
            <a:picLocks noChangeAspect="1"/>
          </p:cNvPicPr>
          <p:nvPr/>
        </p:nvPicPr>
        <p:blipFill>
          <a:blip r:embed="rId3"/>
          <a:stretch>
            <a:fillRect/>
          </a:stretch>
        </p:blipFill>
        <p:spPr>
          <a:xfrm>
            <a:off x="353682" y="1088475"/>
            <a:ext cx="5043577" cy="5558069"/>
          </a:xfrm>
          <a:prstGeom prst="rect">
            <a:avLst/>
          </a:prstGeom>
        </p:spPr>
      </p:pic>
    </p:spTree>
    <p:extLst>
      <p:ext uri="{BB962C8B-B14F-4D97-AF65-F5344CB8AC3E}">
        <p14:creationId xmlns:p14="http://schemas.microsoft.com/office/powerpoint/2010/main" val="233712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4D89-2856-E1B4-4A42-0E8DF669F82C}"/>
              </a:ext>
            </a:extLst>
          </p:cNvPr>
          <p:cNvSpPr>
            <a:spLocks noGrp="1"/>
          </p:cNvSpPr>
          <p:nvPr>
            <p:ph type="title"/>
          </p:nvPr>
        </p:nvSpPr>
        <p:spPr>
          <a:xfrm>
            <a:off x="838200" y="365125"/>
            <a:ext cx="10515600" cy="563563"/>
          </a:xfrm>
        </p:spPr>
        <p:txBody>
          <a:bodyPr>
            <a:normAutofit fontScale="90000"/>
          </a:bodyPr>
          <a:lstStyle/>
          <a:p>
            <a:r>
              <a:rPr lang="en-GB" b="1" dirty="0" err="1">
                <a:solidFill>
                  <a:srgbClr val="C00000"/>
                </a:solidFill>
                <a:ea typeface="+mj-lt"/>
                <a:cs typeface="+mj-lt"/>
              </a:rPr>
              <a:t>dbScanClustering</a:t>
            </a:r>
            <a:endParaRPr lang="en-US" b="1">
              <a:solidFill>
                <a:srgbClr val="C00000"/>
              </a:solidFill>
              <a:cs typeface="Calibri Light"/>
            </a:endParaRPr>
          </a:p>
        </p:txBody>
      </p:sp>
      <p:sp>
        <p:nvSpPr>
          <p:cNvPr id="3" name="Content Placeholder 2">
            <a:extLst>
              <a:ext uri="{FF2B5EF4-FFF2-40B4-BE49-F238E27FC236}">
                <a16:creationId xmlns:a16="http://schemas.microsoft.com/office/drawing/2014/main" id="{0250BE98-2D77-A1A0-583D-C19EDF14BD53}"/>
              </a:ext>
            </a:extLst>
          </p:cNvPr>
          <p:cNvSpPr>
            <a:spLocks noGrp="1"/>
          </p:cNvSpPr>
          <p:nvPr>
            <p:ph idx="1"/>
          </p:nvPr>
        </p:nvSpPr>
        <p:spPr>
          <a:xfrm>
            <a:off x="5568350" y="1164267"/>
            <a:ext cx="5785450" cy="5199601"/>
          </a:xfrm>
        </p:spPr>
        <p:txBody>
          <a:bodyPr vert="horz" lIns="91440" tIns="45720" rIns="91440" bIns="45720" rtlCol="0" anchor="t">
            <a:normAutofit fontScale="92500" lnSpcReduction="20000"/>
          </a:bodyPr>
          <a:lstStyle/>
          <a:p>
            <a:pPr marL="0" indent="0">
              <a:buNone/>
            </a:pPr>
            <a:r>
              <a:rPr lang="en-GB" dirty="0">
                <a:ea typeface="+mn-lt"/>
                <a:cs typeface="+mn-lt"/>
              </a:rPr>
              <a:t>• </a:t>
            </a:r>
            <a:r>
              <a:rPr lang="en-GB" b="1" dirty="0">
                <a:ea typeface="+mn-lt"/>
                <a:cs typeface="+mn-lt"/>
              </a:rPr>
              <a:t>DBSCAN </a:t>
            </a:r>
            <a:r>
              <a:rPr lang="en-GB" dirty="0">
                <a:ea typeface="+mn-lt"/>
                <a:cs typeface="+mn-lt"/>
              </a:rPr>
              <a:t>stands for density based spatial clustering of applications with noise. It can find arbitrary shaped clusters and clusters with noise (i.e., outliers).</a:t>
            </a:r>
          </a:p>
          <a:p>
            <a:pPr marL="0" indent="0">
              <a:buNone/>
            </a:pPr>
            <a:r>
              <a:rPr lang="en-GB" dirty="0">
                <a:ea typeface="+mn-lt"/>
                <a:cs typeface="+mn-lt"/>
              </a:rPr>
              <a:t> • The main idea behind DBSCAN is that a point belongs to a cluster if it is close to many points from that cluster.</a:t>
            </a:r>
          </a:p>
          <a:p>
            <a:pPr marL="0" indent="0">
              <a:buNone/>
            </a:pPr>
            <a:r>
              <a:rPr lang="en-GB" dirty="0">
                <a:ea typeface="+mn-lt"/>
                <a:cs typeface="+mn-lt"/>
              </a:rPr>
              <a:t> • There are two key parameters of DBSCAN: </a:t>
            </a:r>
            <a:endParaRPr lang="en-GB">
              <a:ea typeface="+mn-lt"/>
              <a:cs typeface="+mn-lt"/>
            </a:endParaRPr>
          </a:p>
          <a:p>
            <a:pPr marL="0" indent="0">
              <a:buNone/>
            </a:pPr>
            <a:r>
              <a:rPr lang="en-GB" b="1" dirty="0">
                <a:ea typeface="+mn-lt"/>
                <a:cs typeface="+mn-lt"/>
              </a:rPr>
              <a:t>eps</a:t>
            </a:r>
            <a:r>
              <a:rPr lang="en-GB" dirty="0">
                <a:ea typeface="+mn-lt"/>
                <a:cs typeface="+mn-lt"/>
              </a:rPr>
              <a:t>: The distance that specifies the </a:t>
            </a:r>
            <a:r>
              <a:rPr lang="en-GB" dirty="0" err="1">
                <a:ea typeface="+mn-lt"/>
                <a:cs typeface="+mn-lt"/>
              </a:rPr>
              <a:t>neighborhoods</a:t>
            </a:r>
            <a:r>
              <a:rPr lang="en-GB" dirty="0">
                <a:ea typeface="+mn-lt"/>
                <a:cs typeface="+mn-lt"/>
              </a:rPr>
              <a:t>. Two points are considered to be </a:t>
            </a:r>
            <a:r>
              <a:rPr lang="en-GB" dirty="0" err="1">
                <a:ea typeface="+mn-lt"/>
                <a:cs typeface="+mn-lt"/>
              </a:rPr>
              <a:t>neighbors</a:t>
            </a:r>
            <a:r>
              <a:rPr lang="en-GB" dirty="0">
                <a:ea typeface="+mn-lt"/>
                <a:cs typeface="+mn-lt"/>
              </a:rPr>
              <a:t> if the distance between them are less than or equal to eps. </a:t>
            </a:r>
            <a:endParaRPr lang="en-GB">
              <a:ea typeface="+mn-lt"/>
              <a:cs typeface="+mn-lt"/>
            </a:endParaRPr>
          </a:p>
          <a:p>
            <a:pPr marL="0" indent="0">
              <a:buNone/>
            </a:pPr>
            <a:r>
              <a:rPr lang="en-GB" b="1" dirty="0" err="1">
                <a:ea typeface="+mn-lt"/>
                <a:cs typeface="+mn-lt"/>
              </a:rPr>
              <a:t>minPts</a:t>
            </a:r>
            <a:r>
              <a:rPr lang="en-GB" dirty="0">
                <a:ea typeface="+mn-lt"/>
                <a:cs typeface="+mn-lt"/>
              </a:rPr>
              <a:t>: Minimum number of data points to define a cluster. </a:t>
            </a:r>
            <a:endParaRPr lang="en-GB">
              <a:cs typeface="Calibri" panose="020F0502020204030204"/>
            </a:endParaRPr>
          </a:p>
        </p:txBody>
      </p:sp>
      <p:pic>
        <p:nvPicPr>
          <p:cNvPr id="5" name="Picture 5" descr="Chart, scatter chart&#10;&#10;Description automatically generated">
            <a:extLst>
              <a:ext uri="{FF2B5EF4-FFF2-40B4-BE49-F238E27FC236}">
                <a16:creationId xmlns:a16="http://schemas.microsoft.com/office/drawing/2014/main" id="{4FC6A1B7-0F91-B286-DEFF-47FBC205A436}"/>
              </a:ext>
            </a:extLst>
          </p:cNvPr>
          <p:cNvPicPr>
            <a:picLocks noChangeAspect="1"/>
          </p:cNvPicPr>
          <p:nvPr/>
        </p:nvPicPr>
        <p:blipFill>
          <a:blip r:embed="rId2"/>
          <a:stretch>
            <a:fillRect/>
          </a:stretch>
        </p:blipFill>
        <p:spPr>
          <a:xfrm>
            <a:off x="209910" y="1230824"/>
            <a:ext cx="5374257" cy="5388389"/>
          </a:xfrm>
          <a:prstGeom prst="rect">
            <a:avLst/>
          </a:prstGeom>
        </p:spPr>
      </p:pic>
    </p:spTree>
    <p:extLst>
      <p:ext uri="{BB962C8B-B14F-4D97-AF65-F5344CB8AC3E}">
        <p14:creationId xmlns:p14="http://schemas.microsoft.com/office/powerpoint/2010/main" val="295335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4B46-962B-91B4-1023-8C678AB91C29}"/>
              </a:ext>
            </a:extLst>
          </p:cNvPr>
          <p:cNvSpPr>
            <a:spLocks noGrp="1"/>
          </p:cNvSpPr>
          <p:nvPr>
            <p:ph type="title"/>
          </p:nvPr>
        </p:nvSpPr>
        <p:spPr>
          <a:xfrm>
            <a:off x="838200" y="365125"/>
            <a:ext cx="10515600" cy="534809"/>
          </a:xfrm>
        </p:spPr>
        <p:txBody>
          <a:bodyPr>
            <a:normAutofit fontScale="90000"/>
          </a:bodyPr>
          <a:lstStyle/>
          <a:p>
            <a:r>
              <a:rPr lang="en-GB" b="1" dirty="0">
                <a:solidFill>
                  <a:srgbClr val="FF0000"/>
                </a:solidFill>
                <a:ea typeface="+mj-lt"/>
                <a:cs typeface="+mj-lt"/>
              </a:rPr>
              <a:t>Mini-batch k-means </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746B1E97-2285-32B9-31DB-43996B9B12A1}"/>
              </a:ext>
            </a:extLst>
          </p:cNvPr>
          <p:cNvSpPr>
            <a:spLocks noGrp="1"/>
          </p:cNvSpPr>
          <p:nvPr>
            <p:ph idx="1"/>
          </p:nvPr>
        </p:nvSpPr>
        <p:spPr>
          <a:xfrm>
            <a:off x="6100313" y="1034870"/>
            <a:ext cx="5929224" cy="5084583"/>
          </a:xfrm>
        </p:spPr>
        <p:txBody>
          <a:bodyPr vert="horz" lIns="91440" tIns="45720" rIns="91440" bIns="45720" rtlCol="0" anchor="t">
            <a:normAutofit lnSpcReduction="10000"/>
          </a:bodyPr>
          <a:lstStyle/>
          <a:p>
            <a:pPr marL="0" indent="0">
              <a:buNone/>
            </a:pPr>
            <a:r>
              <a:rPr lang="en-GB" dirty="0">
                <a:ea typeface="+mn-lt"/>
                <a:cs typeface="+mn-lt"/>
              </a:rPr>
              <a:t>• Mini-Batch K-Means is a modified version of k-means that makes updates to the cluster centroids using mini-batches of samples rather than the entire dataset, which can make it faster for large datasets, and perhaps more robust to statistical noise. </a:t>
            </a:r>
            <a:endParaRPr lang="en-US"/>
          </a:p>
          <a:p>
            <a:pPr marL="0" indent="0">
              <a:buNone/>
            </a:pPr>
            <a:r>
              <a:rPr lang="en-GB" dirty="0">
                <a:ea typeface="+mn-lt"/>
                <a:cs typeface="+mn-lt"/>
              </a:rPr>
              <a:t>• It is implemented via the Mini Batch KMeans class and the main configuration to tune is the “n_clusters” hyperparameter set to the estimated number of clusters in the data. </a:t>
            </a:r>
            <a:endParaRPr lang="en-GB">
              <a:cs typeface="Calibri"/>
            </a:endParaRPr>
          </a:p>
        </p:txBody>
      </p:sp>
      <p:pic>
        <p:nvPicPr>
          <p:cNvPr id="4" name="Picture 4" descr="Chart, scatter chart&#10;&#10;Description automatically generated">
            <a:extLst>
              <a:ext uri="{FF2B5EF4-FFF2-40B4-BE49-F238E27FC236}">
                <a16:creationId xmlns:a16="http://schemas.microsoft.com/office/drawing/2014/main" id="{BAE3205D-38E4-E9A9-F575-82D4781E84BB}"/>
              </a:ext>
            </a:extLst>
          </p:cNvPr>
          <p:cNvPicPr>
            <a:picLocks noChangeAspect="1"/>
          </p:cNvPicPr>
          <p:nvPr/>
        </p:nvPicPr>
        <p:blipFill>
          <a:blip r:embed="rId2"/>
          <a:stretch>
            <a:fillRect/>
          </a:stretch>
        </p:blipFill>
        <p:spPr>
          <a:xfrm>
            <a:off x="224288" y="1287369"/>
            <a:ext cx="5891842" cy="5002131"/>
          </a:xfrm>
          <a:prstGeom prst="rect">
            <a:avLst/>
          </a:prstGeom>
        </p:spPr>
      </p:pic>
    </p:spTree>
    <p:extLst>
      <p:ext uri="{BB962C8B-B14F-4D97-AF65-F5344CB8AC3E}">
        <p14:creationId xmlns:p14="http://schemas.microsoft.com/office/powerpoint/2010/main" val="1452035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D57E-F4C5-C864-E435-4AC0DFC00EC7}"/>
              </a:ext>
            </a:extLst>
          </p:cNvPr>
          <p:cNvSpPr>
            <a:spLocks noGrp="1"/>
          </p:cNvSpPr>
          <p:nvPr>
            <p:ph type="title"/>
          </p:nvPr>
        </p:nvSpPr>
        <p:spPr/>
        <p:txBody>
          <a:bodyPr>
            <a:normAutofit/>
          </a:bodyPr>
          <a:lstStyle/>
          <a:p>
            <a:r>
              <a:rPr lang="en-GB" b="1" dirty="0">
                <a:solidFill>
                  <a:srgbClr val="FF0000"/>
                </a:solidFill>
                <a:cs typeface="Calibri Light"/>
              </a:rPr>
              <a:t>Validation</a:t>
            </a:r>
          </a:p>
        </p:txBody>
      </p:sp>
      <p:sp>
        <p:nvSpPr>
          <p:cNvPr id="3" name="Content Placeholder 2">
            <a:extLst>
              <a:ext uri="{FF2B5EF4-FFF2-40B4-BE49-F238E27FC236}">
                <a16:creationId xmlns:a16="http://schemas.microsoft.com/office/drawing/2014/main" id="{AAA678A2-A86A-981F-28AD-5CFCDF2A7C40}"/>
              </a:ext>
            </a:extLst>
          </p:cNvPr>
          <p:cNvSpPr>
            <a:spLocks noGrp="1"/>
          </p:cNvSpPr>
          <p:nvPr>
            <p:ph sz="half" idx="1"/>
          </p:nvPr>
        </p:nvSpPr>
        <p:spPr>
          <a:xfrm>
            <a:off x="838200" y="1825625"/>
            <a:ext cx="5181600" cy="4351338"/>
          </a:xfrm>
        </p:spPr>
        <p:txBody>
          <a:bodyPr vert="horz" lIns="91440" tIns="45720" rIns="91440" bIns="45720" rtlCol="0" anchor="t">
            <a:normAutofit/>
          </a:bodyPr>
          <a:lstStyle/>
          <a:p>
            <a:pPr marL="0" indent="0">
              <a:buNone/>
            </a:pPr>
            <a:r>
              <a:rPr lang="en-GB" sz="2400" dirty="0">
                <a:ea typeface="+mn-lt"/>
                <a:cs typeface="+mn-lt"/>
              </a:rPr>
              <a:t>• The term clustering validation is used to design the procedure of evaluating the results of a clustering algorithm. </a:t>
            </a:r>
            <a:endParaRPr lang="en-US" sz="2400">
              <a:ea typeface="+mn-lt"/>
              <a:cs typeface="+mn-lt"/>
            </a:endParaRPr>
          </a:p>
          <a:p>
            <a:pPr marL="0" indent="0">
              <a:buNone/>
            </a:pPr>
            <a:r>
              <a:rPr lang="en-GB" sz="2400" b="1" dirty="0">
                <a:ea typeface="+mn-lt"/>
                <a:cs typeface="+mn-lt"/>
              </a:rPr>
              <a:t>Silhouette score</a:t>
            </a:r>
            <a:r>
              <a:rPr lang="en-GB" sz="2400" dirty="0">
                <a:ea typeface="+mn-lt"/>
                <a:cs typeface="+mn-lt"/>
              </a:rPr>
              <a:t> – Average silhouette method computes the average silhouette of observations for different values of k. The optimal number of clusters k is the one that maximize the average silhouette over a range of possible values for </a:t>
            </a:r>
            <a:r>
              <a:rPr lang="en-GB" sz="2400" dirty="0" err="1">
                <a:ea typeface="+mn-lt"/>
                <a:cs typeface="+mn-lt"/>
              </a:rPr>
              <a:t>k.v</a:t>
            </a:r>
            <a:endParaRPr lang="en-GB" sz="2400">
              <a:cs typeface="Calibri"/>
            </a:endParaRPr>
          </a:p>
        </p:txBody>
      </p:sp>
      <p:sp>
        <p:nvSpPr>
          <p:cNvPr id="6" name="Content Placeholder 5">
            <a:extLst>
              <a:ext uri="{FF2B5EF4-FFF2-40B4-BE49-F238E27FC236}">
                <a16:creationId xmlns:a16="http://schemas.microsoft.com/office/drawing/2014/main" id="{8790F574-8CBD-A0E7-A379-BC9416B825B2}"/>
              </a:ext>
            </a:extLst>
          </p:cNvPr>
          <p:cNvSpPr>
            <a:spLocks noGrp="1"/>
          </p:cNvSpPr>
          <p:nvPr>
            <p:ph sz="half" idx="2"/>
          </p:nvPr>
        </p:nvSpPr>
        <p:spPr>
          <a:xfrm>
            <a:off x="694428" y="1351173"/>
            <a:ext cx="10659372" cy="5559034"/>
          </a:xfrm>
        </p:spPr>
        <p:txBody>
          <a:bodyPr vert="horz" lIns="91440" tIns="45720" rIns="91440" bIns="45720" rtlCol="0" anchor="t">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Through this data frame, we can conclude that the optimal number of clusters are 7 (or 6). Except the affinity propagation, all other models are giving the optimal clusters as 7(or 6). </a:t>
            </a:r>
            <a:endParaRPr lang="en-GB">
              <a:ea typeface="+mn-lt"/>
              <a:cs typeface="+mn-lt"/>
            </a:endParaRPr>
          </a:p>
          <a:p>
            <a:endParaRPr lang="en-GB" dirty="0">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7C3F5250-9739-0420-1E87-C7DAA17AF19D}"/>
              </a:ext>
            </a:extLst>
          </p:cNvPr>
          <p:cNvPicPr>
            <a:picLocks noChangeAspect="1"/>
          </p:cNvPicPr>
          <p:nvPr/>
        </p:nvPicPr>
        <p:blipFill>
          <a:blip r:embed="rId2"/>
          <a:stretch>
            <a:fillRect/>
          </a:stretch>
        </p:blipFill>
        <p:spPr>
          <a:xfrm>
            <a:off x="6234023" y="1485473"/>
            <a:ext cx="4813539" cy="4002072"/>
          </a:xfrm>
          <a:prstGeom prst="rect">
            <a:avLst/>
          </a:prstGeom>
        </p:spPr>
      </p:pic>
    </p:spTree>
    <p:extLst>
      <p:ext uri="{BB962C8B-B14F-4D97-AF65-F5344CB8AC3E}">
        <p14:creationId xmlns:p14="http://schemas.microsoft.com/office/powerpoint/2010/main" val="135958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50E4-1921-AFE5-EF85-4AE5D4DE7361}"/>
              </a:ext>
            </a:extLst>
          </p:cNvPr>
          <p:cNvSpPr>
            <a:spLocks noGrp="1"/>
          </p:cNvSpPr>
          <p:nvPr>
            <p:ph type="title"/>
          </p:nvPr>
        </p:nvSpPr>
        <p:spPr/>
        <p:txBody>
          <a:bodyPr/>
          <a:lstStyle/>
          <a:p>
            <a:r>
              <a:rPr lang="en-GB" b="1" dirty="0">
                <a:solidFill>
                  <a:srgbClr val="FF0000"/>
                </a:solidFill>
                <a:ea typeface="+mj-lt"/>
                <a:cs typeface="+mj-lt"/>
              </a:rPr>
              <a:t>CONTENTS</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AACC8547-830F-2417-0FEF-BCDC7A05075F}"/>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GB" dirty="0">
                <a:ea typeface="+mn-lt"/>
                <a:cs typeface="+mn-lt"/>
              </a:rPr>
              <a:t>● Introduction </a:t>
            </a:r>
            <a:endParaRPr lang="en-US"/>
          </a:p>
          <a:p>
            <a:pPr marL="0" indent="0">
              <a:buNone/>
            </a:pPr>
            <a:r>
              <a:rPr lang="en-GB" dirty="0">
                <a:ea typeface="+mn-lt"/>
                <a:cs typeface="+mn-lt"/>
              </a:rPr>
              <a:t>● Problem Statement </a:t>
            </a:r>
          </a:p>
          <a:p>
            <a:pPr marL="0" indent="0">
              <a:buNone/>
            </a:pPr>
            <a:r>
              <a:rPr lang="en-GB" dirty="0">
                <a:ea typeface="+mn-lt"/>
                <a:cs typeface="+mn-lt"/>
              </a:rPr>
              <a:t>● Methodology </a:t>
            </a:r>
          </a:p>
          <a:p>
            <a:pPr marL="0" indent="0" algn="just">
              <a:buNone/>
            </a:pPr>
            <a:r>
              <a:rPr lang="en-GB" dirty="0">
                <a:ea typeface="+mn-lt"/>
                <a:cs typeface="+mn-lt"/>
              </a:rPr>
              <a:t>   (1) Loading the data </a:t>
            </a:r>
            <a:endParaRPr lang="en-GB">
              <a:ea typeface="+mn-lt"/>
              <a:cs typeface="+mn-lt"/>
            </a:endParaRPr>
          </a:p>
          <a:p>
            <a:pPr marL="0" indent="0" algn="just">
              <a:buNone/>
            </a:pPr>
            <a:r>
              <a:rPr lang="en-GB" dirty="0">
                <a:ea typeface="+mn-lt"/>
                <a:cs typeface="+mn-lt"/>
              </a:rPr>
              <a:t>  (2) Exploratory Data Analysis </a:t>
            </a:r>
          </a:p>
          <a:p>
            <a:pPr marL="0" indent="0" algn="just">
              <a:buNone/>
            </a:pPr>
            <a:r>
              <a:rPr lang="en-GB" dirty="0">
                <a:ea typeface="+mn-lt"/>
                <a:cs typeface="+mn-lt"/>
              </a:rPr>
              <a:t>  (3) Treating missing values and outliers </a:t>
            </a:r>
          </a:p>
          <a:p>
            <a:pPr marL="0" indent="0" algn="just">
              <a:buNone/>
            </a:pPr>
            <a:r>
              <a:rPr lang="en-GB" dirty="0">
                <a:ea typeface="+mn-lt"/>
                <a:cs typeface="+mn-lt"/>
              </a:rPr>
              <a:t>  (4) Natural Language Processing </a:t>
            </a:r>
          </a:p>
          <a:p>
            <a:pPr marL="0" indent="0" algn="just">
              <a:buNone/>
            </a:pPr>
            <a:r>
              <a:rPr lang="en-GB" dirty="0">
                <a:ea typeface="+mn-lt"/>
                <a:cs typeface="+mn-lt"/>
              </a:rPr>
              <a:t>  (5) Clustering </a:t>
            </a:r>
          </a:p>
          <a:p>
            <a:pPr marL="0" indent="0" algn="just">
              <a:buNone/>
            </a:pPr>
            <a:r>
              <a:rPr lang="en-GB" dirty="0">
                <a:ea typeface="+mn-lt"/>
                <a:cs typeface="+mn-lt"/>
              </a:rPr>
              <a:t>  (6) Sentimental analysis </a:t>
            </a:r>
          </a:p>
          <a:p>
            <a:pPr marL="0" indent="0" algn="just">
              <a:buNone/>
            </a:pPr>
            <a:r>
              <a:rPr lang="en-GB" dirty="0">
                <a:ea typeface="+mn-lt"/>
                <a:cs typeface="+mn-lt"/>
              </a:rPr>
              <a:t>  (7) Building models </a:t>
            </a:r>
          </a:p>
          <a:p>
            <a:pPr marL="0" indent="0" algn="just">
              <a:buNone/>
            </a:pPr>
            <a:r>
              <a:rPr lang="en-GB" dirty="0">
                <a:ea typeface="+mn-lt"/>
                <a:cs typeface="+mn-lt"/>
              </a:rPr>
              <a:t> (8) Hyper parameter tuning</a:t>
            </a:r>
          </a:p>
          <a:p>
            <a:pPr marL="0" indent="0">
              <a:buNone/>
            </a:pPr>
            <a:r>
              <a:rPr lang="en-GB" dirty="0">
                <a:ea typeface="+mn-lt"/>
                <a:cs typeface="+mn-lt"/>
              </a:rPr>
              <a:t> ● Conclusion </a:t>
            </a:r>
            <a:endParaRPr lang="en-GB">
              <a:cs typeface="Calibri"/>
            </a:endParaRPr>
          </a:p>
        </p:txBody>
      </p:sp>
    </p:spTree>
    <p:extLst>
      <p:ext uri="{BB962C8B-B14F-4D97-AF65-F5344CB8AC3E}">
        <p14:creationId xmlns:p14="http://schemas.microsoft.com/office/powerpoint/2010/main" val="3552848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D624-B725-3E42-C1CD-E93F8BB8902D}"/>
              </a:ext>
            </a:extLst>
          </p:cNvPr>
          <p:cNvSpPr>
            <a:spLocks noGrp="1"/>
          </p:cNvSpPr>
          <p:nvPr>
            <p:ph type="title"/>
          </p:nvPr>
        </p:nvSpPr>
        <p:spPr>
          <a:xfrm>
            <a:off x="838200" y="365125"/>
            <a:ext cx="10515600" cy="879865"/>
          </a:xfrm>
        </p:spPr>
        <p:txBody>
          <a:bodyPr>
            <a:normAutofit/>
          </a:bodyPr>
          <a:lstStyle/>
          <a:p>
            <a:r>
              <a:rPr lang="en-GB" sz="4000" b="1" dirty="0">
                <a:solidFill>
                  <a:srgbClr val="FF0000"/>
                </a:solidFill>
                <a:ea typeface="+mj-lt"/>
                <a:cs typeface="+mj-lt"/>
              </a:rPr>
              <a:t>Sentimental Analysis</a:t>
            </a:r>
            <a:endParaRPr lang="en-US" sz="4000" b="1">
              <a:solidFill>
                <a:srgbClr val="FF0000"/>
              </a:solidFill>
              <a:cs typeface="Calibri Light"/>
            </a:endParaRPr>
          </a:p>
        </p:txBody>
      </p:sp>
      <p:sp>
        <p:nvSpPr>
          <p:cNvPr id="3" name="Content Placeholder 2">
            <a:extLst>
              <a:ext uri="{FF2B5EF4-FFF2-40B4-BE49-F238E27FC236}">
                <a16:creationId xmlns:a16="http://schemas.microsoft.com/office/drawing/2014/main" id="{0DBAAD93-1270-E2D1-C329-D200BA49CEB0}"/>
              </a:ext>
            </a:extLst>
          </p:cNvPr>
          <p:cNvSpPr>
            <a:spLocks noGrp="1"/>
          </p:cNvSpPr>
          <p:nvPr>
            <p:ph idx="1"/>
          </p:nvPr>
        </p:nvSpPr>
        <p:spPr>
          <a:xfrm>
            <a:off x="838200" y="1121136"/>
            <a:ext cx="10515600" cy="5055827"/>
          </a:xfrm>
        </p:spPr>
        <p:txBody>
          <a:bodyPr vert="horz" lIns="91440" tIns="45720" rIns="91440" bIns="45720" rtlCol="0" anchor="t">
            <a:normAutofit/>
          </a:bodyPr>
          <a:lstStyle/>
          <a:p>
            <a:pPr marL="0" indent="0">
              <a:buNone/>
            </a:pPr>
            <a:r>
              <a:rPr lang="en-GB" sz="2400" dirty="0">
                <a:ea typeface="+mn-lt"/>
                <a:cs typeface="+mn-lt"/>
              </a:rPr>
              <a:t>• Sentimental Analysis is the process of classifying whether a block of text is positive, negative, or neutral. </a:t>
            </a:r>
          </a:p>
          <a:p>
            <a:pPr marL="0" indent="0">
              <a:buNone/>
            </a:pPr>
            <a:r>
              <a:rPr lang="en-GB" sz="2400" dirty="0">
                <a:ea typeface="+mn-lt"/>
                <a:cs typeface="+mn-lt"/>
              </a:rPr>
              <a:t>• The goal which Sentiment analysis tries to gain is to </a:t>
            </a:r>
            <a:r>
              <a:rPr lang="en-GB" sz="2400" dirty="0" err="1">
                <a:ea typeface="+mn-lt"/>
                <a:cs typeface="+mn-lt"/>
              </a:rPr>
              <a:t>analyze</a:t>
            </a:r>
            <a:r>
              <a:rPr lang="en-GB" sz="2400" dirty="0">
                <a:ea typeface="+mn-lt"/>
                <a:cs typeface="+mn-lt"/>
              </a:rPr>
              <a:t> people’s opinion in a way that it can help the businesses expand. </a:t>
            </a:r>
          </a:p>
          <a:p>
            <a:pPr marL="0" indent="0">
              <a:buNone/>
            </a:pPr>
            <a:r>
              <a:rPr lang="en-GB" sz="2400" dirty="0">
                <a:ea typeface="+mn-lt"/>
                <a:cs typeface="+mn-lt"/>
              </a:rPr>
              <a:t>• It focuses not only on polarity (positive, negative &amp; neutral) but also on emotions (happy, sad, angry, etc.). </a:t>
            </a:r>
          </a:p>
          <a:p>
            <a:pPr marL="0" indent="0">
              <a:buNone/>
            </a:pPr>
            <a:r>
              <a:rPr lang="en-GB" sz="2400" b="1" dirty="0">
                <a:ea typeface="+mn-lt"/>
                <a:cs typeface="+mn-lt"/>
              </a:rPr>
              <a:t>Steps Involved </a:t>
            </a:r>
          </a:p>
          <a:p>
            <a:pPr marL="0" indent="0">
              <a:buNone/>
            </a:pPr>
            <a:r>
              <a:rPr lang="en-GB" sz="2400" dirty="0">
                <a:ea typeface="+mn-lt"/>
                <a:cs typeface="+mn-lt"/>
              </a:rPr>
              <a:t>1. Text Processing 2. Feature Engineering 3. Train-Test Split 4. Building Models</a:t>
            </a:r>
          </a:p>
          <a:p>
            <a:pPr marL="0" indent="0">
              <a:buNone/>
            </a:pPr>
            <a:r>
              <a:rPr lang="en-GB" sz="2400" b="1" dirty="0">
                <a:ea typeface="+mn-lt"/>
                <a:cs typeface="+mn-lt"/>
              </a:rPr>
              <a:t>Test-Processing- </a:t>
            </a:r>
            <a:endParaRPr lang="en-GB" sz="2400" b="1">
              <a:cs typeface="Calibri"/>
            </a:endParaRPr>
          </a:p>
        </p:txBody>
      </p:sp>
      <p:pic>
        <p:nvPicPr>
          <p:cNvPr id="4" name="Picture 4" descr="Graphical user interface, text&#10;&#10;Description automatically generated">
            <a:extLst>
              <a:ext uri="{FF2B5EF4-FFF2-40B4-BE49-F238E27FC236}">
                <a16:creationId xmlns:a16="http://schemas.microsoft.com/office/drawing/2014/main" id="{83553CF0-80EE-6D73-B297-1DD5E3F6C70B}"/>
              </a:ext>
            </a:extLst>
          </p:cNvPr>
          <p:cNvPicPr>
            <a:picLocks noChangeAspect="1"/>
          </p:cNvPicPr>
          <p:nvPr/>
        </p:nvPicPr>
        <p:blipFill>
          <a:blip r:embed="rId2"/>
          <a:stretch>
            <a:fillRect/>
          </a:stretch>
        </p:blipFill>
        <p:spPr>
          <a:xfrm>
            <a:off x="4753154" y="4469933"/>
            <a:ext cx="6222521" cy="1325567"/>
          </a:xfrm>
          <a:prstGeom prst="rect">
            <a:avLst/>
          </a:prstGeom>
        </p:spPr>
      </p:pic>
    </p:spTree>
    <p:extLst>
      <p:ext uri="{BB962C8B-B14F-4D97-AF65-F5344CB8AC3E}">
        <p14:creationId xmlns:p14="http://schemas.microsoft.com/office/powerpoint/2010/main" val="297095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06B3-B01A-833B-4A11-84B1C4CAFB54}"/>
              </a:ext>
            </a:extLst>
          </p:cNvPr>
          <p:cNvSpPr>
            <a:spLocks noGrp="1"/>
          </p:cNvSpPr>
          <p:nvPr>
            <p:ph type="title"/>
          </p:nvPr>
        </p:nvSpPr>
        <p:spPr>
          <a:xfrm>
            <a:off x="608163" y="365125"/>
            <a:ext cx="10745637" cy="563563"/>
          </a:xfrm>
        </p:spPr>
        <p:txBody>
          <a:bodyPr>
            <a:normAutofit fontScale="90000"/>
          </a:bodyPr>
          <a:lstStyle/>
          <a:p>
            <a:r>
              <a:rPr lang="en-GB" b="1" dirty="0">
                <a:solidFill>
                  <a:srgbClr val="FF0000"/>
                </a:solidFill>
                <a:ea typeface="+mj-lt"/>
                <a:cs typeface="+mj-lt"/>
              </a:rPr>
              <a:t>Feature Engineering</a:t>
            </a:r>
          </a:p>
        </p:txBody>
      </p:sp>
      <p:sp>
        <p:nvSpPr>
          <p:cNvPr id="3" name="Content Placeholder 2">
            <a:extLst>
              <a:ext uri="{FF2B5EF4-FFF2-40B4-BE49-F238E27FC236}">
                <a16:creationId xmlns:a16="http://schemas.microsoft.com/office/drawing/2014/main" id="{20918FE5-C96D-02A1-1C8A-8EC0E2A117A0}"/>
              </a:ext>
            </a:extLst>
          </p:cNvPr>
          <p:cNvSpPr>
            <a:spLocks noGrp="1"/>
          </p:cNvSpPr>
          <p:nvPr>
            <p:ph idx="1"/>
          </p:nvPr>
        </p:nvSpPr>
        <p:spPr>
          <a:xfrm>
            <a:off x="838200" y="1078003"/>
            <a:ext cx="10515600" cy="5098960"/>
          </a:xfrm>
        </p:spPr>
        <p:txBody>
          <a:bodyPr vert="horz" lIns="91440" tIns="45720" rIns="91440" bIns="45720" rtlCol="0" anchor="t">
            <a:normAutofit fontScale="92500" lnSpcReduction="10000"/>
          </a:bodyPr>
          <a:lstStyle/>
          <a:p>
            <a:r>
              <a:rPr lang="en-GB" dirty="0">
                <a:ea typeface="+mn-lt"/>
                <a:cs typeface="+mn-lt"/>
              </a:rPr>
              <a:t>A new feature sentiment is created according to the rating. If the rating &gt; 3.5 then the sentiment is positive(1). If the rating &lt; 3.5 then the sentiment is considered as negative(0).</a:t>
            </a: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pPr marL="0" indent="0">
              <a:buNone/>
            </a:pPr>
            <a:r>
              <a:rPr lang="en-GB" b="1" dirty="0">
                <a:ea typeface="+mn-lt"/>
                <a:cs typeface="+mn-lt"/>
              </a:rPr>
              <a:t>Train-Test Split</a:t>
            </a:r>
          </a:p>
          <a:p>
            <a:pPr marL="0" indent="0">
              <a:buNone/>
            </a:pPr>
            <a:r>
              <a:rPr lang="en-GB" dirty="0">
                <a:ea typeface="+mn-lt"/>
                <a:cs typeface="+mn-lt"/>
              </a:rPr>
              <a:t>The dataset is split into Train – Test datasets. This is done to ensure that our test dataset is completely isolated and there is no information leakage during the training process of machine learning models.</a:t>
            </a:r>
            <a:endParaRPr lang="en-GB" b="1" dirty="0">
              <a:ea typeface="+mn-lt"/>
              <a:cs typeface="+mn-lt"/>
            </a:endParaRPr>
          </a:p>
          <a:p>
            <a:pPr marL="0" indent="0">
              <a:buNone/>
            </a:pPr>
            <a:r>
              <a:rPr lang="en-GB" dirty="0">
                <a:ea typeface="+mn-lt"/>
                <a:cs typeface="+mn-lt"/>
              </a:rPr>
              <a:t> Since we have considered Review column </a:t>
            </a:r>
            <a:r>
              <a:rPr lang="en-GB" dirty="0" err="1">
                <a:ea typeface="+mn-lt"/>
                <a:cs typeface="+mn-lt"/>
              </a:rPr>
              <a:t>Tfidf</a:t>
            </a:r>
            <a:r>
              <a:rPr lang="en-GB" dirty="0">
                <a:ea typeface="+mn-lt"/>
                <a:cs typeface="+mn-lt"/>
              </a:rPr>
              <a:t> vectorizer id applied on it. </a:t>
            </a:r>
            <a:endParaRPr lang="en-GB" b="1">
              <a:cs typeface="Calibri" panose="020F0502020204030204"/>
            </a:endParaRPr>
          </a:p>
        </p:txBody>
      </p:sp>
      <p:pic>
        <p:nvPicPr>
          <p:cNvPr id="4" name="Picture 4" descr="Graphical user interface, text&#10;&#10;Description automatically generated">
            <a:extLst>
              <a:ext uri="{FF2B5EF4-FFF2-40B4-BE49-F238E27FC236}">
                <a16:creationId xmlns:a16="http://schemas.microsoft.com/office/drawing/2014/main" id="{724FB940-1E4E-2FAF-4883-8B97A08D8E53}"/>
              </a:ext>
            </a:extLst>
          </p:cNvPr>
          <p:cNvPicPr>
            <a:picLocks noChangeAspect="1"/>
          </p:cNvPicPr>
          <p:nvPr/>
        </p:nvPicPr>
        <p:blipFill>
          <a:blip r:embed="rId2"/>
          <a:stretch>
            <a:fillRect/>
          </a:stretch>
        </p:blipFill>
        <p:spPr>
          <a:xfrm>
            <a:off x="3099759" y="2062387"/>
            <a:ext cx="6898255" cy="2057490"/>
          </a:xfrm>
          <a:prstGeom prst="rect">
            <a:avLst/>
          </a:prstGeom>
        </p:spPr>
      </p:pic>
    </p:spTree>
    <p:extLst>
      <p:ext uri="{BB962C8B-B14F-4D97-AF65-F5344CB8AC3E}">
        <p14:creationId xmlns:p14="http://schemas.microsoft.com/office/powerpoint/2010/main" val="1023090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18CC-DABB-942C-8454-AF360FBBCD30}"/>
              </a:ext>
            </a:extLst>
          </p:cNvPr>
          <p:cNvSpPr>
            <a:spLocks noGrp="1"/>
          </p:cNvSpPr>
          <p:nvPr>
            <p:ph type="title"/>
          </p:nvPr>
        </p:nvSpPr>
        <p:spPr>
          <a:xfrm>
            <a:off x="838200" y="365125"/>
            <a:ext cx="10515600" cy="764847"/>
          </a:xfrm>
        </p:spPr>
        <p:txBody>
          <a:bodyPr/>
          <a:lstStyle/>
          <a:p>
            <a:r>
              <a:rPr lang="en-GB" b="1" dirty="0">
                <a:solidFill>
                  <a:srgbClr val="FF0000"/>
                </a:solidFill>
                <a:ea typeface="+mj-lt"/>
                <a:cs typeface="+mj-lt"/>
              </a:rPr>
              <a:t>Building Models</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ABDA993A-81F9-EA45-8759-086446980283}"/>
              </a:ext>
            </a:extLst>
          </p:cNvPr>
          <p:cNvSpPr>
            <a:spLocks noGrp="1"/>
          </p:cNvSpPr>
          <p:nvPr>
            <p:ph idx="1"/>
          </p:nvPr>
        </p:nvSpPr>
        <p:spPr>
          <a:xfrm>
            <a:off x="838200" y="1408682"/>
            <a:ext cx="10515600" cy="4998318"/>
          </a:xfrm>
        </p:spPr>
        <p:txBody>
          <a:bodyPr vert="horz" lIns="91440" tIns="45720" rIns="91440" bIns="45720" rtlCol="0" anchor="t">
            <a:normAutofit fontScale="92500" lnSpcReduction="10000"/>
          </a:bodyPr>
          <a:lstStyle/>
          <a:p>
            <a:pPr marL="0" indent="0">
              <a:buNone/>
            </a:pPr>
            <a:r>
              <a:rPr lang="en-GB" dirty="0">
                <a:ea typeface="+mn-lt"/>
                <a:cs typeface="+mn-lt"/>
              </a:rPr>
              <a:t>• Since we have sentiment as a class(1 and 0) we have </a:t>
            </a:r>
            <a:r>
              <a:rPr lang="en-GB" dirty="0" err="1">
                <a:ea typeface="+mn-lt"/>
                <a:cs typeface="+mn-lt"/>
              </a:rPr>
              <a:t>build</a:t>
            </a:r>
            <a:r>
              <a:rPr lang="en-GB" dirty="0">
                <a:ea typeface="+mn-lt"/>
                <a:cs typeface="+mn-lt"/>
              </a:rPr>
              <a:t> classification models on this data.</a:t>
            </a:r>
            <a:endParaRPr lang="en-US" dirty="0"/>
          </a:p>
          <a:p>
            <a:pPr marL="0" indent="0">
              <a:buNone/>
            </a:pPr>
            <a:r>
              <a:rPr lang="en-GB" dirty="0">
                <a:ea typeface="+mn-lt"/>
                <a:cs typeface="+mn-lt"/>
              </a:rPr>
              <a:t> • There are many classification models available in supervised machine learning. The models which we have used are:</a:t>
            </a:r>
          </a:p>
          <a:p>
            <a:pPr marL="0" indent="0">
              <a:buNone/>
            </a:pPr>
            <a:r>
              <a:rPr lang="en-GB" dirty="0">
                <a:ea typeface="+mn-lt"/>
                <a:cs typeface="+mn-lt"/>
              </a:rPr>
              <a:t> (1) Logistic regression </a:t>
            </a:r>
            <a:endParaRPr lang="en-GB">
              <a:ea typeface="+mn-lt"/>
              <a:cs typeface="+mn-lt"/>
            </a:endParaRPr>
          </a:p>
          <a:p>
            <a:pPr marL="0" indent="0">
              <a:buNone/>
            </a:pPr>
            <a:r>
              <a:rPr lang="en-GB" dirty="0">
                <a:ea typeface="+mn-lt"/>
                <a:cs typeface="+mn-lt"/>
              </a:rPr>
              <a:t>(2) Decision Tree </a:t>
            </a:r>
          </a:p>
          <a:p>
            <a:pPr marL="0" indent="0">
              <a:buNone/>
            </a:pPr>
            <a:r>
              <a:rPr lang="en-GB" dirty="0">
                <a:ea typeface="+mn-lt"/>
                <a:cs typeface="+mn-lt"/>
              </a:rPr>
              <a:t>(3) Random Forest </a:t>
            </a:r>
          </a:p>
          <a:p>
            <a:pPr marL="0" indent="0">
              <a:buNone/>
            </a:pPr>
            <a:r>
              <a:rPr lang="en-GB" dirty="0">
                <a:ea typeface="+mn-lt"/>
                <a:cs typeface="+mn-lt"/>
              </a:rPr>
              <a:t>(4) K – nearest neighbour </a:t>
            </a:r>
            <a:endParaRPr lang="en-GB">
              <a:ea typeface="+mn-lt"/>
              <a:cs typeface="+mn-lt"/>
            </a:endParaRPr>
          </a:p>
          <a:p>
            <a:pPr marL="0" indent="0">
              <a:buNone/>
            </a:pPr>
            <a:r>
              <a:rPr lang="en-GB" dirty="0">
                <a:ea typeface="+mn-lt"/>
                <a:cs typeface="+mn-lt"/>
              </a:rPr>
              <a:t>(5) </a:t>
            </a:r>
            <a:r>
              <a:rPr lang="en-GB" dirty="0" err="1">
                <a:ea typeface="+mn-lt"/>
                <a:cs typeface="+mn-lt"/>
              </a:rPr>
              <a:t>XGBoost</a:t>
            </a:r>
            <a:r>
              <a:rPr lang="en-GB" dirty="0">
                <a:ea typeface="+mn-lt"/>
                <a:cs typeface="+mn-lt"/>
              </a:rPr>
              <a:t> </a:t>
            </a:r>
            <a:endParaRPr lang="en-GB">
              <a:ea typeface="+mn-lt"/>
              <a:cs typeface="+mn-lt"/>
            </a:endParaRPr>
          </a:p>
          <a:p>
            <a:pPr marL="0" indent="0">
              <a:buNone/>
            </a:pPr>
            <a:r>
              <a:rPr lang="en-GB" dirty="0">
                <a:ea typeface="+mn-lt"/>
                <a:cs typeface="+mn-lt"/>
              </a:rPr>
              <a:t>(6) LGBM (7) Support Vector Machine (SVM) </a:t>
            </a:r>
          </a:p>
          <a:p>
            <a:pPr marL="0" indent="0">
              <a:buNone/>
            </a:pPr>
            <a:r>
              <a:rPr lang="en-GB" dirty="0">
                <a:ea typeface="+mn-lt"/>
                <a:cs typeface="+mn-lt"/>
              </a:rPr>
              <a:t>(8) Multinomial Naïve Bayes' </a:t>
            </a:r>
            <a:endParaRPr lang="en-GB">
              <a:cs typeface="Calibri"/>
            </a:endParaRPr>
          </a:p>
        </p:txBody>
      </p:sp>
    </p:spTree>
    <p:extLst>
      <p:ext uri="{BB962C8B-B14F-4D97-AF65-F5344CB8AC3E}">
        <p14:creationId xmlns:p14="http://schemas.microsoft.com/office/powerpoint/2010/main" val="5652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F9D3-E65D-7D44-7761-4C546D37F781}"/>
              </a:ext>
            </a:extLst>
          </p:cNvPr>
          <p:cNvSpPr>
            <a:spLocks noGrp="1"/>
          </p:cNvSpPr>
          <p:nvPr>
            <p:ph type="title"/>
          </p:nvPr>
        </p:nvSpPr>
        <p:spPr>
          <a:xfrm>
            <a:off x="838200" y="365125"/>
            <a:ext cx="10515600" cy="577941"/>
          </a:xfrm>
        </p:spPr>
        <p:txBody>
          <a:bodyPr>
            <a:normAutofit fontScale="90000"/>
          </a:bodyPr>
          <a:lstStyle/>
          <a:p>
            <a:r>
              <a:rPr lang="en-GB" b="1" dirty="0">
                <a:solidFill>
                  <a:srgbClr val="FF0000"/>
                </a:solidFill>
                <a:ea typeface="+mj-lt"/>
                <a:cs typeface="+mj-lt"/>
              </a:rPr>
              <a:t>ROC Curve for different models</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8F308D1D-C0CC-4B3A-C901-F71FAB8A9035}"/>
              </a:ext>
            </a:extLst>
          </p:cNvPr>
          <p:cNvSpPr>
            <a:spLocks noGrp="1"/>
          </p:cNvSpPr>
          <p:nvPr>
            <p:ph idx="1"/>
          </p:nvPr>
        </p:nvSpPr>
        <p:spPr>
          <a:xfrm>
            <a:off x="751936" y="1193022"/>
            <a:ext cx="10601864" cy="5530280"/>
          </a:xfrm>
        </p:spPr>
        <p:txBody>
          <a:bodyPr vert="horz" lIns="91440" tIns="45720" rIns="91440" bIns="45720" rtlCol="0" anchor="t">
            <a:normAutofit fontScale="92500" lnSpcReduction="10000"/>
          </a:bodyPr>
          <a:lstStyle/>
          <a:p>
            <a:pPr marL="0" indent="0">
              <a:buNone/>
            </a:pPr>
            <a:r>
              <a:rPr lang="en-GB" b="1" dirty="0">
                <a:solidFill>
                  <a:srgbClr val="C00000"/>
                </a:solidFill>
                <a:cs typeface="Calibri"/>
              </a:rPr>
              <a:t>                                                                    </a:t>
            </a:r>
            <a:r>
              <a:rPr lang="en-GB" b="1" dirty="0" err="1">
                <a:solidFill>
                  <a:srgbClr val="C00000"/>
                </a:solidFill>
                <a:cs typeface="Calibri"/>
              </a:rPr>
              <a:t>Evauat</a:t>
            </a:r>
            <a:r>
              <a:rPr lang="en-GB" b="1" dirty="0" err="1">
                <a:solidFill>
                  <a:srgbClr val="C00000"/>
                </a:solidFill>
                <a:latin typeface="Calibri Light"/>
                <a:cs typeface="Calibri Light"/>
              </a:rPr>
              <a:t>ion</a:t>
            </a:r>
            <a:r>
              <a:rPr lang="en-GB" b="1" dirty="0">
                <a:solidFill>
                  <a:srgbClr val="C00000"/>
                </a:solidFill>
                <a:latin typeface="Calibri Light"/>
                <a:cs typeface="Calibri Light"/>
              </a:rPr>
              <a:t> </a:t>
            </a:r>
            <a:r>
              <a:rPr lang="en-GB" b="1" dirty="0" err="1">
                <a:solidFill>
                  <a:srgbClr val="C00000"/>
                </a:solidFill>
                <a:latin typeface="Calibri Light"/>
                <a:cs typeface="Calibri Light"/>
              </a:rPr>
              <a:t>matrcs</a:t>
            </a:r>
            <a:r>
              <a:rPr lang="en-GB" b="1" dirty="0">
                <a:solidFill>
                  <a:srgbClr val="C00000"/>
                </a:solidFill>
                <a:latin typeface="Calibri Light"/>
                <a:cs typeface="Calibri Light"/>
              </a:rPr>
              <a:t> for all the Models</a:t>
            </a:r>
          </a:p>
          <a:p>
            <a:pPr marL="0" indent="0">
              <a:buNone/>
            </a:pPr>
            <a:endParaRPr lang="en-GB" b="1" dirty="0">
              <a:solidFill>
                <a:srgbClr val="C00000"/>
              </a:solidFill>
              <a:latin typeface="Calibri Light"/>
              <a:cs typeface="Calibri Light"/>
            </a:endParaRPr>
          </a:p>
          <a:p>
            <a:pPr marL="0" indent="0">
              <a:buNone/>
            </a:pPr>
            <a:endParaRPr lang="en-GB" b="1" dirty="0">
              <a:solidFill>
                <a:srgbClr val="C00000"/>
              </a:solidFill>
              <a:latin typeface="Calibri Light"/>
              <a:cs typeface="Calibri Light"/>
            </a:endParaRPr>
          </a:p>
          <a:p>
            <a:pPr marL="0" indent="0">
              <a:buNone/>
            </a:pPr>
            <a:endParaRPr lang="en-GB" b="1" dirty="0">
              <a:solidFill>
                <a:srgbClr val="C00000"/>
              </a:solidFill>
              <a:latin typeface="Calibri Light"/>
              <a:cs typeface="Calibri Light"/>
            </a:endParaRPr>
          </a:p>
          <a:p>
            <a:pPr marL="0" indent="0">
              <a:buNone/>
            </a:pPr>
            <a:endParaRPr lang="en-GB" b="1" dirty="0">
              <a:solidFill>
                <a:srgbClr val="C00000"/>
              </a:solidFill>
              <a:latin typeface="Calibri Light"/>
              <a:cs typeface="Calibri Light"/>
            </a:endParaRPr>
          </a:p>
          <a:p>
            <a:pPr marL="0" indent="0">
              <a:buNone/>
            </a:pPr>
            <a:endParaRPr lang="en-GB" b="1" dirty="0">
              <a:solidFill>
                <a:srgbClr val="C00000"/>
              </a:solidFill>
              <a:latin typeface="Calibri Light"/>
              <a:cs typeface="Calibri Light"/>
            </a:endParaRPr>
          </a:p>
          <a:p>
            <a:pPr marL="0" indent="0">
              <a:buNone/>
            </a:pPr>
            <a:endParaRPr lang="en-GB" b="1" dirty="0">
              <a:solidFill>
                <a:srgbClr val="C00000"/>
              </a:solidFill>
              <a:latin typeface="Calibri Light"/>
              <a:cs typeface="Calibri Light"/>
            </a:endParaRPr>
          </a:p>
          <a:p>
            <a:pPr marL="0" indent="0">
              <a:buNone/>
            </a:pPr>
            <a:endParaRPr lang="en-GB" b="1" dirty="0">
              <a:solidFill>
                <a:srgbClr val="C00000"/>
              </a:solidFill>
              <a:latin typeface="Calibri Light"/>
              <a:cs typeface="Calibri Light"/>
            </a:endParaRPr>
          </a:p>
          <a:p>
            <a:pPr marL="0" indent="0">
              <a:buNone/>
            </a:pPr>
            <a:endParaRPr lang="en-GB" sz="2400" dirty="0">
              <a:ea typeface="+mn-lt"/>
              <a:cs typeface="+mn-lt"/>
            </a:endParaRPr>
          </a:p>
          <a:p>
            <a:pPr marL="0" indent="0">
              <a:buNone/>
            </a:pPr>
            <a:endParaRPr lang="en-GB" sz="2400" dirty="0">
              <a:ea typeface="+mn-lt"/>
              <a:cs typeface="+mn-lt"/>
            </a:endParaRPr>
          </a:p>
          <a:p>
            <a:pPr marL="0" indent="0">
              <a:buNone/>
            </a:pPr>
            <a:endParaRPr lang="en-GB" sz="2400" dirty="0">
              <a:ea typeface="+mn-lt"/>
              <a:cs typeface="+mn-lt"/>
            </a:endParaRPr>
          </a:p>
          <a:p>
            <a:pPr marL="0" indent="0">
              <a:buNone/>
            </a:pPr>
            <a:r>
              <a:rPr lang="en-GB" sz="2400" dirty="0">
                <a:ea typeface="+mn-lt"/>
                <a:cs typeface="+mn-lt"/>
              </a:rPr>
              <a:t>According to ROC curve, LGBM, Multinomial NB and Logistic regression are performing good. </a:t>
            </a:r>
            <a:endParaRPr lang="en-GB" sz="2400">
              <a:cs typeface="Calibri"/>
            </a:endParaRPr>
          </a:p>
        </p:txBody>
      </p:sp>
      <p:pic>
        <p:nvPicPr>
          <p:cNvPr id="4" name="Picture 4" descr="Table&#10;&#10;Description automatically generated">
            <a:extLst>
              <a:ext uri="{FF2B5EF4-FFF2-40B4-BE49-F238E27FC236}">
                <a16:creationId xmlns:a16="http://schemas.microsoft.com/office/drawing/2014/main" id="{10013907-36CC-B74A-DB21-F03712349BAA}"/>
              </a:ext>
            </a:extLst>
          </p:cNvPr>
          <p:cNvPicPr>
            <a:picLocks noChangeAspect="1"/>
          </p:cNvPicPr>
          <p:nvPr/>
        </p:nvPicPr>
        <p:blipFill>
          <a:blip r:embed="rId2"/>
          <a:stretch>
            <a:fillRect/>
          </a:stretch>
        </p:blipFill>
        <p:spPr>
          <a:xfrm>
            <a:off x="5845833" y="1809863"/>
            <a:ext cx="5460521" cy="3683971"/>
          </a:xfrm>
          <a:prstGeom prst="rect">
            <a:avLst/>
          </a:prstGeom>
        </p:spPr>
      </p:pic>
      <p:pic>
        <p:nvPicPr>
          <p:cNvPr id="5" name="Picture 5">
            <a:extLst>
              <a:ext uri="{FF2B5EF4-FFF2-40B4-BE49-F238E27FC236}">
                <a16:creationId xmlns:a16="http://schemas.microsoft.com/office/drawing/2014/main" id="{AF57B69F-A19B-840E-55BC-A76275F717C6}"/>
              </a:ext>
            </a:extLst>
          </p:cNvPr>
          <p:cNvPicPr>
            <a:picLocks noChangeAspect="1"/>
          </p:cNvPicPr>
          <p:nvPr/>
        </p:nvPicPr>
        <p:blipFill>
          <a:blip r:embed="rId3"/>
          <a:stretch>
            <a:fillRect/>
          </a:stretch>
        </p:blipFill>
        <p:spPr>
          <a:xfrm>
            <a:off x="842514" y="1419717"/>
            <a:ext cx="4856671" cy="4363624"/>
          </a:xfrm>
          <a:prstGeom prst="rect">
            <a:avLst/>
          </a:prstGeom>
        </p:spPr>
      </p:pic>
    </p:spTree>
    <p:extLst>
      <p:ext uri="{BB962C8B-B14F-4D97-AF65-F5344CB8AC3E}">
        <p14:creationId xmlns:p14="http://schemas.microsoft.com/office/powerpoint/2010/main" val="199985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F2BA-3CDF-9FF1-AFE6-BFEF2E9B6D78}"/>
              </a:ext>
            </a:extLst>
          </p:cNvPr>
          <p:cNvSpPr>
            <a:spLocks noGrp="1"/>
          </p:cNvSpPr>
          <p:nvPr>
            <p:ph type="title"/>
          </p:nvPr>
        </p:nvSpPr>
        <p:spPr>
          <a:xfrm>
            <a:off x="838200" y="365125"/>
            <a:ext cx="10515600" cy="736092"/>
          </a:xfrm>
        </p:spPr>
        <p:txBody>
          <a:bodyPr/>
          <a:lstStyle/>
          <a:p>
            <a:r>
              <a:rPr lang="en-GB" b="1" dirty="0">
                <a:solidFill>
                  <a:srgbClr val="FF0000"/>
                </a:solidFill>
              </a:rPr>
              <a:t>Hyperparameter tuning</a:t>
            </a:r>
            <a:endParaRPr lang="en-US" b="1">
              <a:solidFill>
                <a:srgbClr val="FF0000"/>
              </a:solidFill>
              <a:cs typeface="Calibri Light"/>
            </a:endParaRPr>
          </a:p>
          <a:p>
            <a:endParaRPr lang="en-GB" dirty="0">
              <a:cs typeface="Calibri Light"/>
            </a:endParaRPr>
          </a:p>
        </p:txBody>
      </p:sp>
      <p:sp>
        <p:nvSpPr>
          <p:cNvPr id="3" name="Content Placeholder 2">
            <a:extLst>
              <a:ext uri="{FF2B5EF4-FFF2-40B4-BE49-F238E27FC236}">
                <a16:creationId xmlns:a16="http://schemas.microsoft.com/office/drawing/2014/main" id="{57DB6626-B6B3-1C87-D52B-06E20E2F19A2}"/>
              </a:ext>
            </a:extLst>
          </p:cNvPr>
          <p:cNvSpPr>
            <a:spLocks noGrp="1"/>
          </p:cNvSpPr>
          <p:nvPr>
            <p:ph idx="1"/>
          </p:nvPr>
        </p:nvSpPr>
        <p:spPr>
          <a:xfrm>
            <a:off x="838200" y="1825625"/>
            <a:ext cx="10515600" cy="4753904"/>
          </a:xfrm>
        </p:spPr>
        <p:txBody>
          <a:bodyPr vert="horz" lIns="91440" tIns="45720" rIns="91440" bIns="45720" rtlCol="0" anchor="t">
            <a:normAutofit/>
          </a:bodyPr>
          <a:lstStyle/>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a:p>
            <a:endParaRPr lang="en-GB" dirty="0">
              <a:ea typeface="+mn-lt"/>
              <a:cs typeface="+mn-lt"/>
            </a:endParaRPr>
          </a:p>
          <a:p>
            <a:pPr marL="0" indent="0">
              <a:buNone/>
            </a:pPr>
            <a:endParaRPr lang="en-GB" dirty="0">
              <a:ea typeface="+mn-lt"/>
              <a:cs typeface="+mn-lt"/>
            </a:endParaRPr>
          </a:p>
          <a:p>
            <a:pPr marL="0" indent="0">
              <a:buNone/>
            </a:pPr>
            <a:r>
              <a:rPr lang="en-GB" sz="2400" dirty="0">
                <a:ea typeface="+mn-lt"/>
                <a:cs typeface="+mn-lt"/>
              </a:rPr>
              <a:t>After the hyperparameter tuning, we can't see much of a change in accuracy or recall. Some models like </a:t>
            </a:r>
            <a:r>
              <a:rPr lang="en-GB" sz="2400" dirty="0" err="1">
                <a:ea typeface="+mn-lt"/>
                <a:cs typeface="+mn-lt"/>
              </a:rPr>
              <a:t>xgboost</a:t>
            </a:r>
            <a:r>
              <a:rPr lang="en-GB" sz="2400" dirty="0">
                <a:ea typeface="+mn-lt"/>
                <a:cs typeface="+mn-lt"/>
              </a:rPr>
              <a:t> are overfitting after hyper-parameter tuning. We can say it's been tuned to its perfect fit.</a:t>
            </a:r>
            <a:endParaRPr lang="en-GB" sz="2400">
              <a:cs typeface="Calibri"/>
            </a:endParaRPr>
          </a:p>
        </p:txBody>
      </p:sp>
      <p:pic>
        <p:nvPicPr>
          <p:cNvPr id="4" name="Picture 4" descr="Table&#10;&#10;Description automatically generated">
            <a:extLst>
              <a:ext uri="{FF2B5EF4-FFF2-40B4-BE49-F238E27FC236}">
                <a16:creationId xmlns:a16="http://schemas.microsoft.com/office/drawing/2014/main" id="{7F586A12-BBFB-B2F2-5F7E-3D883DFE6B23}"/>
              </a:ext>
            </a:extLst>
          </p:cNvPr>
          <p:cNvPicPr>
            <a:picLocks noChangeAspect="1"/>
          </p:cNvPicPr>
          <p:nvPr/>
        </p:nvPicPr>
        <p:blipFill>
          <a:blip r:embed="rId2"/>
          <a:stretch>
            <a:fillRect/>
          </a:stretch>
        </p:blipFill>
        <p:spPr>
          <a:xfrm>
            <a:off x="986287" y="1031540"/>
            <a:ext cx="10276935" cy="4176694"/>
          </a:xfrm>
          <a:prstGeom prst="rect">
            <a:avLst/>
          </a:prstGeom>
        </p:spPr>
      </p:pic>
    </p:spTree>
    <p:extLst>
      <p:ext uri="{BB962C8B-B14F-4D97-AF65-F5344CB8AC3E}">
        <p14:creationId xmlns:p14="http://schemas.microsoft.com/office/powerpoint/2010/main" val="619887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E2B-C475-9277-413F-A67F77A37F42}"/>
              </a:ext>
            </a:extLst>
          </p:cNvPr>
          <p:cNvSpPr>
            <a:spLocks noGrp="1"/>
          </p:cNvSpPr>
          <p:nvPr>
            <p:ph type="title"/>
          </p:nvPr>
        </p:nvSpPr>
        <p:spPr/>
        <p:txBody>
          <a:bodyPr/>
          <a:lstStyle/>
          <a:p>
            <a:r>
              <a:rPr lang="en-GB" b="1" dirty="0">
                <a:solidFill>
                  <a:srgbClr val="FF0000"/>
                </a:solidFill>
                <a:ea typeface="+mj-lt"/>
                <a:cs typeface="+mj-lt"/>
              </a:rPr>
              <a:t>Challenges faced</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1655FBB7-7C49-B8D5-2438-E1E4D84E0C7C}"/>
              </a:ext>
            </a:extLst>
          </p:cNvPr>
          <p:cNvSpPr>
            <a:spLocks noGrp="1"/>
          </p:cNvSpPr>
          <p:nvPr>
            <p:ph idx="1"/>
          </p:nvPr>
        </p:nvSpPr>
        <p:spPr>
          <a:xfrm>
            <a:off x="838200" y="1480569"/>
            <a:ext cx="10515600" cy="5012696"/>
          </a:xfrm>
        </p:spPr>
        <p:txBody>
          <a:bodyPr vert="horz" lIns="91440" tIns="45720" rIns="91440" bIns="45720" rtlCol="0" anchor="t">
            <a:normAutofit fontScale="92500" lnSpcReduction="10000"/>
          </a:bodyPr>
          <a:lstStyle/>
          <a:p>
            <a:pPr marL="0" indent="0">
              <a:buNone/>
            </a:pPr>
            <a:r>
              <a:rPr lang="en-GB" dirty="0">
                <a:ea typeface="+mn-lt"/>
                <a:cs typeface="+mn-lt"/>
              </a:rPr>
              <a:t>• In the metadata(for clustering), we had only 100 rows and 4 variables to learn. After building the models, we found the silhouette score different number of clusters. We mainly focused on the silhouette score to evaluate the models. We were able to secure only around 0.6 silhouette score from all different models whose optimal number of clusters were to be 6 or 7. </a:t>
            </a:r>
            <a:endParaRPr lang="en-US"/>
          </a:p>
          <a:p>
            <a:pPr marL="0" indent="0">
              <a:buNone/>
            </a:pPr>
            <a:r>
              <a:rPr lang="en-GB" dirty="0">
                <a:ea typeface="+mn-lt"/>
                <a:cs typeface="+mn-lt"/>
              </a:rPr>
              <a:t>• In the reviews data(for sentiment analysis), to find the feature for the analysis was a tedious task. We made the split for rating and created another feature which is further used for sentimental analysis. But while creating this another feature, we first took 3 partitions for rating (average, good and best). But we did not get good result from the feature with 3 splits. Later another feature was created with 2 splits from rating(1 and 0)</a:t>
            </a:r>
          </a:p>
          <a:p>
            <a:pPr marL="0" indent="0">
              <a:buNone/>
            </a:pPr>
            <a:r>
              <a:rPr lang="en-GB" dirty="0">
                <a:ea typeface="+mn-lt"/>
                <a:cs typeface="+mn-lt"/>
              </a:rPr>
              <a:t> • Overall, we succeeded with good Silhouette score of 0.6 with 6 optimal clusters in clustering. And in Sentiment Analysis, we got the train and test accuracy as good as 0.9 and 0.84.</a:t>
            </a:r>
            <a:endParaRPr lang="en-GB">
              <a:cs typeface="Calibri"/>
            </a:endParaRPr>
          </a:p>
        </p:txBody>
      </p:sp>
    </p:spTree>
    <p:extLst>
      <p:ext uri="{BB962C8B-B14F-4D97-AF65-F5344CB8AC3E}">
        <p14:creationId xmlns:p14="http://schemas.microsoft.com/office/powerpoint/2010/main" val="3184186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4759-4B47-4AEA-E8EE-D55DBEBAEC8D}"/>
              </a:ext>
            </a:extLst>
          </p:cNvPr>
          <p:cNvSpPr>
            <a:spLocks noGrp="1"/>
          </p:cNvSpPr>
          <p:nvPr>
            <p:ph type="title"/>
          </p:nvPr>
        </p:nvSpPr>
        <p:spPr>
          <a:xfrm>
            <a:off x="838200" y="365125"/>
            <a:ext cx="10515600" cy="678582"/>
          </a:xfrm>
        </p:spPr>
        <p:txBody>
          <a:bodyPr>
            <a:normAutofit/>
          </a:bodyPr>
          <a:lstStyle/>
          <a:p>
            <a:r>
              <a:rPr lang="en-GB" sz="4000" b="1" dirty="0">
                <a:solidFill>
                  <a:srgbClr val="FF0000"/>
                </a:solidFill>
                <a:ea typeface="+mj-lt"/>
                <a:cs typeface="+mj-lt"/>
              </a:rPr>
              <a:t>Conclusion</a:t>
            </a:r>
            <a:endParaRPr lang="en-US" sz="4000" b="1">
              <a:solidFill>
                <a:srgbClr val="FF0000"/>
              </a:solidFill>
              <a:cs typeface="Calibri Light"/>
            </a:endParaRPr>
          </a:p>
        </p:txBody>
      </p:sp>
      <p:sp>
        <p:nvSpPr>
          <p:cNvPr id="3" name="Content Placeholder 2">
            <a:extLst>
              <a:ext uri="{FF2B5EF4-FFF2-40B4-BE49-F238E27FC236}">
                <a16:creationId xmlns:a16="http://schemas.microsoft.com/office/drawing/2014/main" id="{BA296DA6-411D-CBBA-7715-59DA631DB653}"/>
              </a:ext>
            </a:extLst>
          </p:cNvPr>
          <p:cNvSpPr>
            <a:spLocks noGrp="1"/>
          </p:cNvSpPr>
          <p:nvPr>
            <p:ph idx="1"/>
          </p:nvPr>
        </p:nvSpPr>
        <p:spPr>
          <a:xfrm>
            <a:off x="838200" y="1164267"/>
            <a:ext cx="10515600" cy="5587790"/>
          </a:xfrm>
        </p:spPr>
        <p:txBody>
          <a:bodyPr vert="horz" lIns="91440" tIns="45720" rIns="91440" bIns="45720" rtlCol="0" anchor="t">
            <a:normAutofit/>
          </a:bodyPr>
          <a:lstStyle/>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sz="2400" dirty="0">
              <a:ea typeface="+mn-lt"/>
              <a:cs typeface="+mn-lt"/>
            </a:endParaRPr>
          </a:p>
          <a:p>
            <a:pPr marL="0" indent="0">
              <a:buNone/>
            </a:pPr>
            <a:r>
              <a:rPr lang="en-GB" sz="2400" dirty="0">
                <a:ea typeface="+mn-lt"/>
                <a:cs typeface="+mn-lt"/>
              </a:rPr>
              <a:t>We can observe that Logistic regression is working well. Its accuracy and recall is more when compared to other models. So, we conclude that that Logistic regression is the best model in this sentimental analysis. </a:t>
            </a:r>
            <a:endParaRPr lang="en-GB" sz="2400">
              <a:cs typeface="Calibri" panose="020F0502020204030204"/>
            </a:endParaRPr>
          </a:p>
        </p:txBody>
      </p:sp>
      <p:pic>
        <p:nvPicPr>
          <p:cNvPr id="4" name="Picture 4" descr="Line chart&#10;&#10;Description automatically generated">
            <a:extLst>
              <a:ext uri="{FF2B5EF4-FFF2-40B4-BE49-F238E27FC236}">
                <a16:creationId xmlns:a16="http://schemas.microsoft.com/office/drawing/2014/main" id="{282468D2-3D2C-C53B-A0B2-0D616E1C4565}"/>
              </a:ext>
            </a:extLst>
          </p:cNvPr>
          <p:cNvPicPr>
            <a:picLocks noChangeAspect="1"/>
          </p:cNvPicPr>
          <p:nvPr/>
        </p:nvPicPr>
        <p:blipFill>
          <a:blip r:embed="rId2"/>
          <a:stretch>
            <a:fillRect/>
          </a:stretch>
        </p:blipFill>
        <p:spPr>
          <a:xfrm>
            <a:off x="957533" y="1153378"/>
            <a:ext cx="9874368" cy="3961773"/>
          </a:xfrm>
          <a:prstGeom prst="rect">
            <a:avLst/>
          </a:prstGeom>
        </p:spPr>
      </p:pic>
    </p:spTree>
    <p:extLst>
      <p:ext uri="{BB962C8B-B14F-4D97-AF65-F5344CB8AC3E}">
        <p14:creationId xmlns:p14="http://schemas.microsoft.com/office/powerpoint/2010/main" val="9747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25"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8" name="Freeform: Shape 27">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BBCB13E-320F-7987-2187-FFAEE84129D9}"/>
              </a:ext>
            </a:extLst>
          </p:cNvPr>
          <p:cNvSpPr txBox="1"/>
          <p:nvPr/>
        </p:nvSpPr>
        <p:spPr>
          <a:xfrm>
            <a:off x="966430" y="3495470"/>
            <a:ext cx="5386661" cy="265088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8000" kern="1200" dirty="0">
                <a:solidFill>
                  <a:schemeClr val="bg1"/>
                </a:solidFill>
                <a:latin typeface="+mj-lt"/>
                <a:ea typeface="+mj-ea"/>
                <a:cs typeface="+mj-cs"/>
              </a:rPr>
              <a:t>Thank You</a:t>
            </a:r>
            <a:endParaRPr lang="en-US" sz="8000" kern="1200" dirty="0">
              <a:solidFill>
                <a:schemeClr val="bg1"/>
              </a:solidFill>
              <a:latin typeface="+mj-lt"/>
              <a:ea typeface="+mj-ea"/>
              <a:cs typeface="Calibri Light"/>
            </a:endParaRPr>
          </a:p>
        </p:txBody>
      </p:sp>
      <p:pic>
        <p:nvPicPr>
          <p:cNvPr id="8" name="Graphic 7" descr="Handshake">
            <a:extLst>
              <a:ext uri="{FF2B5EF4-FFF2-40B4-BE49-F238E27FC236}">
                <a16:creationId xmlns:a16="http://schemas.microsoft.com/office/drawing/2014/main" id="{1BB9DAD0-E977-87FC-E0C6-207614B07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7569" y="2705024"/>
            <a:ext cx="2493913" cy="2493913"/>
          </a:xfrm>
          <a:prstGeom prst="rect">
            <a:avLst/>
          </a:prstGeom>
        </p:spPr>
      </p:pic>
    </p:spTree>
    <p:extLst>
      <p:ext uri="{BB962C8B-B14F-4D97-AF65-F5344CB8AC3E}">
        <p14:creationId xmlns:p14="http://schemas.microsoft.com/office/powerpoint/2010/main" val="175185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A497-6919-7C2E-FBFA-F33419EAB6A8}"/>
              </a:ext>
            </a:extLst>
          </p:cNvPr>
          <p:cNvSpPr>
            <a:spLocks noGrp="1"/>
          </p:cNvSpPr>
          <p:nvPr>
            <p:ph type="title"/>
          </p:nvPr>
        </p:nvSpPr>
        <p:spPr>
          <a:xfrm>
            <a:off x="838200" y="365125"/>
            <a:ext cx="10515600" cy="822356"/>
          </a:xfrm>
        </p:spPr>
        <p:txBody>
          <a:bodyPr/>
          <a:lstStyle/>
          <a:p>
            <a:r>
              <a:rPr lang="en-GB" b="1" dirty="0">
                <a:solidFill>
                  <a:srgbClr val="FF0000"/>
                </a:solidFill>
                <a:ea typeface="+mj-lt"/>
                <a:cs typeface="+mj-lt"/>
              </a:rPr>
              <a:t>Problem Statement</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C36496F4-22D0-95FE-248B-4360ECFFA186}"/>
              </a:ext>
            </a:extLst>
          </p:cNvPr>
          <p:cNvSpPr>
            <a:spLocks noGrp="1"/>
          </p:cNvSpPr>
          <p:nvPr>
            <p:ph idx="1"/>
          </p:nvPr>
        </p:nvSpPr>
        <p:spPr>
          <a:xfrm>
            <a:off x="838200" y="1279286"/>
            <a:ext cx="10515600" cy="5257110"/>
          </a:xfrm>
        </p:spPr>
        <p:txBody>
          <a:bodyPr vert="horz" lIns="91440" tIns="45720" rIns="91440" bIns="45720" rtlCol="0" anchor="t">
            <a:normAutofit fontScale="85000" lnSpcReduction="20000"/>
          </a:bodyPr>
          <a:lstStyle/>
          <a:p>
            <a:pPr marL="0" indent="0">
              <a:buNone/>
            </a:pPr>
            <a:r>
              <a:rPr lang="en-GB" dirty="0">
                <a:ea typeface="+mn-lt"/>
                <a:cs typeface="+mn-lt"/>
              </a:rPr>
              <a:t>• India is quite famous for its diverse multi cuisine available in many restaurants and hotel resorts, which is reminiscent of unity in diversity. Restaurant business in India is always evolving day by day. Zomato </a:t>
            </a:r>
            <a:r>
              <a:rPr lang="en-GB" dirty="0" err="1">
                <a:ea typeface="+mn-lt"/>
                <a:cs typeface="+mn-lt"/>
              </a:rPr>
              <a:t>a</a:t>
            </a:r>
            <a:r>
              <a:rPr lang="en-GB" dirty="0">
                <a:ea typeface="+mn-lt"/>
                <a:cs typeface="+mn-lt"/>
              </a:rPr>
              <a:t> online food delivery website is the perfect example of this. </a:t>
            </a:r>
            <a:endParaRPr lang="en-US"/>
          </a:p>
          <a:p>
            <a:pPr marL="0" indent="0">
              <a:buNone/>
            </a:pPr>
            <a:r>
              <a:rPr lang="en-GB" dirty="0">
                <a:ea typeface="+mn-lt"/>
                <a:cs typeface="+mn-lt"/>
              </a:rPr>
              <a:t>• The Project focuses on Customers and Company, must analyse the sentiments of the reviews given by the customer in the data and made some useful conclusion in the form of Visualizations. Also, cluster the Zomato restaurants into different segments. </a:t>
            </a:r>
            <a:endParaRPr lang="en-GB">
              <a:ea typeface="+mn-lt"/>
              <a:cs typeface="+mn-lt"/>
            </a:endParaRPr>
          </a:p>
          <a:p>
            <a:pPr marL="0" indent="0">
              <a:buNone/>
            </a:pPr>
            <a:r>
              <a:rPr lang="en-GB" dirty="0">
                <a:ea typeface="+mn-lt"/>
                <a:cs typeface="+mn-lt"/>
              </a:rPr>
              <a:t>• This could help in clustering the restaurants into segments. Also, the data has valuable information around cuisine and costing which can be used in cost vs. benefit analysis. </a:t>
            </a:r>
            <a:endParaRPr lang="en-GB">
              <a:ea typeface="+mn-lt"/>
              <a:cs typeface="+mn-lt"/>
            </a:endParaRPr>
          </a:p>
          <a:p>
            <a:pPr marL="0" indent="0">
              <a:buNone/>
            </a:pPr>
            <a:r>
              <a:rPr lang="en-GB" b="1" dirty="0">
                <a:solidFill>
                  <a:srgbClr val="FF0000"/>
                </a:solidFill>
                <a:ea typeface="+mn-lt"/>
                <a:cs typeface="+mn-lt"/>
              </a:rPr>
              <a:t>Data Sets Given</a:t>
            </a:r>
          </a:p>
          <a:p>
            <a:pPr marL="0" indent="0">
              <a:buNone/>
            </a:pPr>
            <a:r>
              <a:rPr lang="en-GB" dirty="0">
                <a:ea typeface="+mn-lt"/>
                <a:cs typeface="+mn-lt"/>
              </a:rPr>
              <a:t> </a:t>
            </a:r>
            <a:r>
              <a:rPr lang="en-GB" b="1" dirty="0">
                <a:ea typeface="+mn-lt"/>
                <a:cs typeface="+mn-lt"/>
              </a:rPr>
              <a:t>Zomato Restaurant names and Metadata </a:t>
            </a:r>
            <a:endParaRPr lang="en-GB" b="1">
              <a:cs typeface="Calibri"/>
            </a:endParaRPr>
          </a:p>
          <a:p>
            <a:pPr marL="0" indent="0">
              <a:buNone/>
            </a:pPr>
            <a:r>
              <a:rPr lang="en-GB" dirty="0">
                <a:ea typeface="+mn-lt"/>
                <a:cs typeface="+mn-lt"/>
              </a:rPr>
              <a:t>• This dataset gives the information about the restaurants, cuisines, collections available Zomato Restaurant reviews </a:t>
            </a:r>
            <a:endParaRPr lang="en-GB">
              <a:ea typeface="+mn-lt"/>
              <a:cs typeface="+mn-lt"/>
            </a:endParaRPr>
          </a:p>
          <a:p>
            <a:pPr marL="0" indent="0">
              <a:buNone/>
            </a:pPr>
            <a:r>
              <a:rPr lang="en-GB" dirty="0">
                <a:ea typeface="+mn-lt"/>
                <a:cs typeface="+mn-lt"/>
              </a:rPr>
              <a:t>• This Dataset gives the information of the reviewers and followers of every restaurants which are available </a:t>
            </a:r>
            <a:endParaRPr lang="en-GB">
              <a:cs typeface="Calibri"/>
            </a:endParaRPr>
          </a:p>
        </p:txBody>
      </p:sp>
    </p:spTree>
    <p:extLst>
      <p:ext uri="{BB962C8B-B14F-4D97-AF65-F5344CB8AC3E}">
        <p14:creationId xmlns:p14="http://schemas.microsoft.com/office/powerpoint/2010/main" val="178369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F02-9B15-5EBE-A400-5F4DECC32809}"/>
              </a:ext>
            </a:extLst>
          </p:cNvPr>
          <p:cNvSpPr>
            <a:spLocks noGrp="1"/>
          </p:cNvSpPr>
          <p:nvPr>
            <p:ph type="title"/>
          </p:nvPr>
        </p:nvSpPr>
        <p:spPr>
          <a:xfrm>
            <a:off x="435634" y="-152459"/>
            <a:ext cx="10328695" cy="1426204"/>
          </a:xfrm>
        </p:spPr>
        <p:txBody>
          <a:bodyPr>
            <a:noAutofit/>
          </a:bodyPr>
          <a:lstStyle/>
          <a:p>
            <a:r>
              <a:rPr lang="en-GB" sz="3200" b="1" dirty="0">
                <a:solidFill>
                  <a:srgbClr val="FF0000"/>
                </a:solidFill>
                <a:ea typeface="+mj-lt"/>
                <a:cs typeface="+mj-lt"/>
              </a:rPr>
              <a:t>Description of Zomato Restaurant names and Metadata Dataset </a:t>
            </a:r>
            <a:endParaRPr lang="en-US" sz="3200" b="1">
              <a:solidFill>
                <a:srgbClr val="FF0000"/>
              </a:solidFill>
              <a:cs typeface="Calibri Light"/>
            </a:endParaRPr>
          </a:p>
        </p:txBody>
      </p:sp>
      <p:sp>
        <p:nvSpPr>
          <p:cNvPr id="3" name="Content Placeholder 2">
            <a:extLst>
              <a:ext uri="{FF2B5EF4-FFF2-40B4-BE49-F238E27FC236}">
                <a16:creationId xmlns:a16="http://schemas.microsoft.com/office/drawing/2014/main" id="{A1535A36-1CE9-4297-A649-8C47FFC5B834}"/>
              </a:ext>
            </a:extLst>
          </p:cNvPr>
          <p:cNvSpPr>
            <a:spLocks noGrp="1"/>
          </p:cNvSpPr>
          <p:nvPr>
            <p:ph sz="half" idx="4294967295"/>
          </p:nvPr>
        </p:nvSpPr>
        <p:spPr>
          <a:xfrm>
            <a:off x="575094" y="1177925"/>
            <a:ext cx="6561377" cy="3101975"/>
          </a:xfrm>
        </p:spPr>
        <p:txBody>
          <a:bodyPr vert="horz" lIns="91440" tIns="45720" rIns="91440" bIns="45720" rtlCol="0" anchor="t">
            <a:normAutofit/>
          </a:bodyPr>
          <a:lstStyle/>
          <a:p>
            <a:pPr marL="0" indent="0">
              <a:buNone/>
            </a:pPr>
            <a:r>
              <a:rPr lang="en-GB" sz="1800" b="1" dirty="0">
                <a:ea typeface="+mn-lt"/>
                <a:cs typeface="+mn-lt"/>
              </a:rPr>
              <a:t>1.Name : Name of Restaurants </a:t>
            </a:r>
            <a:endParaRPr lang="en-GB" sz="1800" dirty="0">
              <a:ea typeface="+mn-lt"/>
              <a:cs typeface="+mn-lt"/>
            </a:endParaRPr>
          </a:p>
          <a:p>
            <a:pPr marL="0" indent="0">
              <a:buNone/>
            </a:pPr>
            <a:r>
              <a:rPr lang="en-GB" sz="1800" b="1" dirty="0">
                <a:ea typeface="+mn-lt"/>
                <a:cs typeface="+mn-lt"/>
              </a:rPr>
              <a:t>2.Links : URL Links of Restaurants </a:t>
            </a:r>
            <a:endParaRPr lang="en-GB" sz="1800" dirty="0">
              <a:ea typeface="+mn-lt"/>
              <a:cs typeface="+mn-lt"/>
            </a:endParaRPr>
          </a:p>
          <a:p>
            <a:pPr marL="0" indent="0">
              <a:buNone/>
            </a:pPr>
            <a:r>
              <a:rPr lang="en-GB" sz="1800" b="1" dirty="0">
                <a:ea typeface="+mn-lt"/>
                <a:cs typeface="+mn-lt"/>
              </a:rPr>
              <a:t>3.Cost : Per person estimated Cost of dining </a:t>
            </a:r>
            <a:endParaRPr lang="en-GB" sz="1800" dirty="0">
              <a:ea typeface="+mn-lt"/>
              <a:cs typeface="+mn-lt"/>
            </a:endParaRPr>
          </a:p>
          <a:p>
            <a:pPr marL="0" indent="0">
              <a:buNone/>
            </a:pPr>
            <a:r>
              <a:rPr lang="en-GB" sz="1800" b="1" dirty="0">
                <a:ea typeface="+mn-lt"/>
                <a:cs typeface="+mn-lt"/>
              </a:rPr>
              <a:t>4.Collection : Tagging of Restaurants with   respect to Zomato categories</a:t>
            </a:r>
            <a:endParaRPr lang="en-GB" sz="1800" dirty="0">
              <a:ea typeface="+mn-lt"/>
              <a:cs typeface="+mn-lt"/>
            </a:endParaRPr>
          </a:p>
          <a:p>
            <a:pPr marL="0" indent="0">
              <a:buNone/>
            </a:pPr>
            <a:r>
              <a:rPr lang="en-GB" sz="1800" b="1" dirty="0">
                <a:ea typeface="+mn-lt"/>
                <a:cs typeface="+mn-lt"/>
              </a:rPr>
              <a:t>5.Cuisines : Cuisines served by Restaurants </a:t>
            </a:r>
            <a:endParaRPr lang="en-GB" sz="1800" dirty="0">
              <a:ea typeface="+mn-lt"/>
              <a:cs typeface="+mn-lt"/>
            </a:endParaRPr>
          </a:p>
          <a:p>
            <a:pPr marL="0" indent="0">
              <a:buNone/>
            </a:pPr>
            <a:r>
              <a:rPr lang="en-GB" sz="1800" b="1" dirty="0">
                <a:ea typeface="+mn-lt"/>
                <a:cs typeface="+mn-lt"/>
              </a:rPr>
              <a:t>6.Timings : Restaurant Timings</a:t>
            </a:r>
            <a:endParaRPr lang="en-GB" sz="1800" dirty="0">
              <a:ea typeface="+mn-lt"/>
              <a:cs typeface="+mn-lt"/>
            </a:endParaRPr>
          </a:p>
          <a:p>
            <a:pPr marL="0" indent="0">
              <a:buNone/>
            </a:pPr>
            <a:endParaRPr lang="en-GB" sz="1800" b="1" dirty="0">
              <a:ea typeface="+mn-lt"/>
              <a:cs typeface="+mn-lt"/>
            </a:endParaRPr>
          </a:p>
          <a:p>
            <a:pPr marL="0" indent="0">
              <a:buNone/>
            </a:pPr>
            <a:endParaRPr lang="en-GB" sz="1800" b="1" dirty="0">
              <a:cs typeface="Calibri" panose="020F0502020204030204"/>
            </a:endParaRPr>
          </a:p>
        </p:txBody>
      </p:sp>
      <p:sp>
        <p:nvSpPr>
          <p:cNvPr id="4" name="Content Placeholder 3">
            <a:extLst>
              <a:ext uri="{FF2B5EF4-FFF2-40B4-BE49-F238E27FC236}">
                <a16:creationId xmlns:a16="http://schemas.microsoft.com/office/drawing/2014/main" id="{EF7B9EA8-F324-313E-C6BE-DC152AF8C17E}"/>
              </a:ext>
            </a:extLst>
          </p:cNvPr>
          <p:cNvSpPr>
            <a:spLocks noGrp="1"/>
          </p:cNvSpPr>
          <p:nvPr>
            <p:ph sz="half" idx="4294967295"/>
          </p:nvPr>
        </p:nvSpPr>
        <p:spPr>
          <a:xfrm>
            <a:off x="6737350" y="660730"/>
            <a:ext cx="4879557" cy="3732811"/>
          </a:xfrm>
        </p:spPr>
        <p:txBody>
          <a:bodyPr vert="horz" lIns="91440" tIns="45720" rIns="91440" bIns="45720" rtlCol="0" anchor="t">
            <a:normAutofit fontScale="55000" lnSpcReduction="20000"/>
          </a:bodyPr>
          <a:lstStyle/>
          <a:p>
            <a:pPr marL="0" indent="0">
              <a:buNone/>
            </a:pPr>
            <a:r>
              <a:rPr lang="en-GB" b="1" dirty="0">
                <a:ea typeface="+mn-lt"/>
                <a:cs typeface="+mn-lt"/>
              </a:rPr>
              <a:t>(class '</a:t>
            </a:r>
            <a:r>
              <a:rPr lang="en-GB" b="1" dirty="0" err="1">
                <a:ea typeface="+mn-lt"/>
                <a:cs typeface="+mn-lt"/>
              </a:rPr>
              <a:t>pandas.core.frame.DataFrame</a:t>
            </a:r>
            <a:r>
              <a:rPr lang="en-GB" b="1" dirty="0">
                <a:ea typeface="+mn-lt"/>
                <a:cs typeface="+mn-lt"/>
              </a:rPr>
              <a:t>')</a:t>
            </a:r>
            <a:endParaRPr lang="en-US" b="1">
              <a:cs typeface="Calibri"/>
            </a:endParaRPr>
          </a:p>
          <a:p>
            <a:pPr marL="0" indent="0">
              <a:buNone/>
            </a:pPr>
            <a:r>
              <a:rPr lang="en-GB" b="1" dirty="0" err="1">
                <a:ea typeface="+mn-lt"/>
                <a:cs typeface="+mn-lt"/>
              </a:rPr>
              <a:t>RangeIndex</a:t>
            </a:r>
            <a:r>
              <a:rPr lang="en-GB" b="1" dirty="0">
                <a:ea typeface="+mn-lt"/>
                <a:cs typeface="+mn-lt"/>
              </a:rPr>
              <a:t>: 105 entries, 0 to 104 Data columns (total 6 columns):</a:t>
            </a:r>
            <a:endParaRPr lang="en-US" b="1">
              <a:ea typeface="+mn-lt"/>
              <a:cs typeface="+mn-lt"/>
            </a:endParaRPr>
          </a:p>
          <a:p>
            <a:pPr marL="0" indent="0">
              <a:buNone/>
            </a:pPr>
            <a:r>
              <a:rPr lang="en-GB" b="1" dirty="0">
                <a:ea typeface="+mn-lt"/>
                <a:cs typeface="+mn-lt"/>
              </a:rPr>
              <a:t> # Column Non-Null Count </a:t>
            </a:r>
            <a:r>
              <a:rPr lang="en-GB" b="1" dirty="0" err="1">
                <a:ea typeface="+mn-lt"/>
                <a:cs typeface="+mn-lt"/>
              </a:rPr>
              <a:t>Dtype</a:t>
            </a:r>
            <a:r>
              <a:rPr lang="en-GB" b="1" dirty="0">
                <a:ea typeface="+mn-lt"/>
                <a:cs typeface="+mn-lt"/>
              </a:rPr>
              <a:t> </a:t>
            </a:r>
          </a:p>
          <a:p>
            <a:pPr marL="0" indent="0">
              <a:buNone/>
            </a:pPr>
            <a:r>
              <a:rPr lang="en-GB" b="1" dirty="0">
                <a:ea typeface="+mn-lt"/>
                <a:cs typeface="+mn-lt"/>
              </a:rPr>
              <a:t>--- ------ -------------- ----- </a:t>
            </a:r>
          </a:p>
          <a:p>
            <a:pPr marL="0" indent="0">
              <a:buNone/>
            </a:pPr>
            <a:r>
              <a:rPr lang="en-GB" b="1" dirty="0">
                <a:ea typeface="+mn-lt"/>
                <a:cs typeface="+mn-lt"/>
              </a:rPr>
              <a:t>0 Name 105 non-null object </a:t>
            </a:r>
          </a:p>
          <a:p>
            <a:pPr marL="0" indent="0">
              <a:buNone/>
            </a:pPr>
            <a:r>
              <a:rPr lang="en-GB" b="1" dirty="0">
                <a:ea typeface="+mn-lt"/>
                <a:cs typeface="+mn-lt"/>
              </a:rPr>
              <a:t>1 Links 105 non-null object </a:t>
            </a:r>
          </a:p>
          <a:p>
            <a:pPr marL="0" indent="0">
              <a:buNone/>
            </a:pPr>
            <a:r>
              <a:rPr lang="en-GB" b="1" dirty="0">
                <a:ea typeface="+mn-lt"/>
                <a:cs typeface="+mn-lt"/>
              </a:rPr>
              <a:t>2 Cost 105 non-null object</a:t>
            </a:r>
          </a:p>
          <a:p>
            <a:pPr marL="0" indent="0">
              <a:buNone/>
            </a:pPr>
            <a:r>
              <a:rPr lang="en-GB" b="1" dirty="0">
                <a:ea typeface="+mn-lt"/>
                <a:cs typeface="+mn-lt"/>
              </a:rPr>
              <a:t> 3 Collections 51 non-null object </a:t>
            </a:r>
          </a:p>
          <a:p>
            <a:pPr marL="0" indent="0">
              <a:buNone/>
            </a:pPr>
            <a:r>
              <a:rPr lang="en-GB" b="1" dirty="0">
                <a:ea typeface="+mn-lt"/>
                <a:cs typeface="+mn-lt"/>
              </a:rPr>
              <a:t>4 Cuisines 105 non-null object</a:t>
            </a:r>
          </a:p>
          <a:p>
            <a:pPr marL="0" indent="0">
              <a:buNone/>
            </a:pPr>
            <a:r>
              <a:rPr lang="en-GB" b="1" dirty="0">
                <a:ea typeface="+mn-lt"/>
                <a:cs typeface="+mn-lt"/>
              </a:rPr>
              <a:t> 5 Timings 104 non-null object</a:t>
            </a:r>
          </a:p>
          <a:p>
            <a:pPr marL="0" indent="0">
              <a:buNone/>
            </a:pPr>
            <a:r>
              <a:rPr lang="en-GB" b="1" dirty="0">
                <a:ea typeface="+mn-lt"/>
                <a:cs typeface="+mn-lt"/>
              </a:rPr>
              <a:t> </a:t>
            </a:r>
            <a:r>
              <a:rPr lang="en-GB" b="1" dirty="0" err="1">
                <a:ea typeface="+mn-lt"/>
                <a:cs typeface="+mn-lt"/>
              </a:rPr>
              <a:t>dtypes</a:t>
            </a:r>
            <a:r>
              <a:rPr lang="en-GB" b="1" dirty="0">
                <a:ea typeface="+mn-lt"/>
                <a:cs typeface="+mn-lt"/>
              </a:rPr>
              <a:t>: object(6) </a:t>
            </a:r>
          </a:p>
          <a:p>
            <a:pPr marL="0" indent="0">
              <a:buNone/>
            </a:pPr>
            <a:r>
              <a:rPr lang="en-GB" b="1" dirty="0">
                <a:ea typeface="+mn-lt"/>
                <a:cs typeface="+mn-lt"/>
              </a:rPr>
              <a:t>memory usage: 5.0+ KB</a:t>
            </a:r>
            <a:endParaRPr lang="en-GB" b="1">
              <a:cs typeface="Calibri"/>
            </a:endParaRPr>
          </a:p>
        </p:txBody>
      </p:sp>
      <p:pic>
        <p:nvPicPr>
          <p:cNvPr id="5" name="Picture 5" descr="Graphical user interface, text&#10;&#10;Description automatically generated">
            <a:extLst>
              <a:ext uri="{FF2B5EF4-FFF2-40B4-BE49-F238E27FC236}">
                <a16:creationId xmlns:a16="http://schemas.microsoft.com/office/drawing/2014/main" id="{9C35DB6E-DCC9-A854-2684-B8AA48E9F70A}"/>
              </a:ext>
            </a:extLst>
          </p:cNvPr>
          <p:cNvPicPr>
            <a:picLocks noChangeAspect="1"/>
          </p:cNvPicPr>
          <p:nvPr/>
        </p:nvPicPr>
        <p:blipFill>
          <a:blip r:embed="rId2"/>
          <a:stretch>
            <a:fillRect/>
          </a:stretch>
        </p:blipFill>
        <p:spPr>
          <a:xfrm>
            <a:off x="152400" y="4457308"/>
            <a:ext cx="11700294" cy="2256591"/>
          </a:xfrm>
          <a:prstGeom prst="rect">
            <a:avLst/>
          </a:prstGeom>
        </p:spPr>
      </p:pic>
    </p:spTree>
    <p:extLst>
      <p:ext uri="{BB962C8B-B14F-4D97-AF65-F5344CB8AC3E}">
        <p14:creationId xmlns:p14="http://schemas.microsoft.com/office/powerpoint/2010/main" val="299572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2F9D-754E-71B2-920F-1E9A0022040D}"/>
              </a:ext>
            </a:extLst>
          </p:cNvPr>
          <p:cNvSpPr>
            <a:spLocks noGrp="1"/>
          </p:cNvSpPr>
          <p:nvPr>
            <p:ph type="title"/>
          </p:nvPr>
        </p:nvSpPr>
        <p:spPr>
          <a:xfrm>
            <a:off x="507521" y="48824"/>
            <a:ext cx="9638581" cy="894241"/>
          </a:xfrm>
        </p:spPr>
        <p:txBody>
          <a:bodyPr>
            <a:normAutofit/>
          </a:bodyPr>
          <a:lstStyle/>
          <a:p>
            <a:r>
              <a:rPr lang="en-GB" b="1" dirty="0">
                <a:solidFill>
                  <a:srgbClr val="FF0000"/>
                </a:solidFill>
                <a:ea typeface="+mj-lt"/>
                <a:cs typeface="+mj-lt"/>
              </a:rPr>
              <a:t>Description of Zomato Restaurant reviews</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E9C73332-7AAF-3346-D860-EF8FD69DA32F}"/>
              </a:ext>
            </a:extLst>
          </p:cNvPr>
          <p:cNvSpPr>
            <a:spLocks noGrp="1"/>
          </p:cNvSpPr>
          <p:nvPr>
            <p:ph idx="1"/>
          </p:nvPr>
        </p:nvSpPr>
        <p:spPr>
          <a:xfrm>
            <a:off x="291861" y="891097"/>
            <a:ext cx="11061939" cy="5285866"/>
          </a:xfrm>
        </p:spPr>
        <p:txBody>
          <a:bodyPr vert="horz" lIns="91440" tIns="45720" rIns="91440" bIns="45720" rtlCol="0" anchor="t">
            <a:normAutofit/>
          </a:bodyPr>
          <a:lstStyle/>
          <a:p>
            <a:pPr marL="0" indent="0">
              <a:buNone/>
            </a:pPr>
            <a:r>
              <a:rPr lang="en-GB" sz="1800" b="1" dirty="0">
                <a:ea typeface="+mn-lt"/>
                <a:cs typeface="+mn-lt"/>
              </a:rPr>
              <a:t>1.Restaurant : Name of the Restaurant </a:t>
            </a:r>
          </a:p>
          <a:p>
            <a:pPr marL="0" indent="0">
              <a:buNone/>
            </a:pPr>
            <a:r>
              <a:rPr lang="en-GB" sz="1800" b="1" dirty="0">
                <a:ea typeface="+mn-lt"/>
                <a:cs typeface="+mn-lt"/>
              </a:rPr>
              <a:t>2.Reviewer : Name of the Reviewer</a:t>
            </a:r>
          </a:p>
          <a:p>
            <a:pPr marL="0" indent="0">
              <a:buNone/>
            </a:pPr>
            <a:r>
              <a:rPr lang="en-GB" sz="1800" b="1" dirty="0">
                <a:ea typeface="+mn-lt"/>
                <a:cs typeface="+mn-lt"/>
              </a:rPr>
              <a:t> 3.Review : Review Text </a:t>
            </a:r>
          </a:p>
          <a:p>
            <a:pPr marL="0" indent="0">
              <a:buNone/>
            </a:pPr>
            <a:r>
              <a:rPr lang="en-GB" sz="1800" b="1" dirty="0">
                <a:ea typeface="+mn-lt"/>
                <a:cs typeface="+mn-lt"/>
              </a:rPr>
              <a:t>4.Rating : Rating Provided by Reviewer</a:t>
            </a:r>
          </a:p>
          <a:p>
            <a:pPr marL="0" indent="0">
              <a:buNone/>
            </a:pPr>
            <a:r>
              <a:rPr lang="en-GB" sz="1800" b="1" dirty="0">
                <a:ea typeface="+mn-lt"/>
                <a:cs typeface="+mn-lt"/>
              </a:rPr>
              <a:t> 5.MetaData : Reviewer Metadata - No. of Reviews and followers</a:t>
            </a:r>
          </a:p>
          <a:p>
            <a:pPr marL="0" indent="0">
              <a:buNone/>
            </a:pPr>
            <a:r>
              <a:rPr lang="en-GB" sz="1800" b="1" dirty="0">
                <a:ea typeface="+mn-lt"/>
                <a:cs typeface="+mn-lt"/>
              </a:rPr>
              <a:t> 6.Time: Date and Time of Review</a:t>
            </a:r>
          </a:p>
          <a:p>
            <a:pPr marL="0" indent="0">
              <a:buNone/>
            </a:pPr>
            <a:r>
              <a:rPr lang="en-GB" sz="1800" b="1" dirty="0">
                <a:ea typeface="+mn-lt"/>
                <a:cs typeface="+mn-lt"/>
              </a:rPr>
              <a:t> 7.Pictures : No. of pictures posted with review</a:t>
            </a:r>
            <a:endParaRPr lang="en-GB" sz="1800" b="1">
              <a:cs typeface="Calibri" panose="020F0502020204030204"/>
            </a:endParaRPr>
          </a:p>
        </p:txBody>
      </p:sp>
      <p:sp>
        <p:nvSpPr>
          <p:cNvPr id="4" name="Content Placeholder 3">
            <a:extLst>
              <a:ext uri="{FF2B5EF4-FFF2-40B4-BE49-F238E27FC236}">
                <a16:creationId xmlns:a16="http://schemas.microsoft.com/office/drawing/2014/main" id="{FAB33978-E8F3-C1A5-8AC7-1DAB490696AA}"/>
              </a:ext>
            </a:extLst>
          </p:cNvPr>
          <p:cNvSpPr>
            <a:spLocks noGrp="1"/>
          </p:cNvSpPr>
          <p:nvPr>
            <p:ph sz="half" idx="4294967295"/>
          </p:nvPr>
        </p:nvSpPr>
        <p:spPr>
          <a:xfrm>
            <a:off x="6737919" y="761701"/>
            <a:ext cx="5123402" cy="4078587"/>
          </a:xfrm>
        </p:spPr>
        <p:txBody>
          <a:bodyPr vert="horz" lIns="91440" tIns="45720" rIns="91440" bIns="45720" rtlCol="0" anchor="t">
            <a:normAutofit fontScale="55000" lnSpcReduction="20000"/>
          </a:bodyPr>
          <a:lstStyle/>
          <a:p>
            <a:pPr marL="0" indent="0">
              <a:buNone/>
            </a:pPr>
            <a:r>
              <a:rPr lang="en-GB" dirty="0">
                <a:ea typeface="+mn-lt"/>
                <a:cs typeface="+mn-lt"/>
              </a:rPr>
              <a:t>(class '</a:t>
            </a:r>
            <a:r>
              <a:rPr lang="en-GB" dirty="0" err="1">
                <a:ea typeface="+mn-lt"/>
                <a:cs typeface="+mn-lt"/>
              </a:rPr>
              <a:t>pandas.core.frame.DataFrame</a:t>
            </a:r>
            <a:r>
              <a:rPr lang="en-GB" dirty="0">
                <a:ea typeface="+mn-lt"/>
                <a:cs typeface="+mn-lt"/>
              </a:rPr>
              <a:t>')</a:t>
            </a:r>
            <a:endParaRPr lang="en-US" dirty="0" err="1"/>
          </a:p>
          <a:p>
            <a:pPr marL="0" indent="0">
              <a:buNone/>
            </a:pPr>
            <a:r>
              <a:rPr lang="en-GB" b="1" dirty="0" err="1">
                <a:ea typeface="+mn-lt"/>
                <a:cs typeface="+mn-lt"/>
              </a:rPr>
              <a:t>RangeIndex</a:t>
            </a:r>
            <a:r>
              <a:rPr lang="en-GB" b="1" dirty="0">
                <a:ea typeface="+mn-lt"/>
                <a:cs typeface="+mn-lt"/>
              </a:rPr>
              <a:t>: 10000 entries, 0 to 9999 Data columns (total 7 columns): </a:t>
            </a:r>
            <a:endParaRPr lang="en-GB"/>
          </a:p>
          <a:p>
            <a:pPr marL="0" indent="0">
              <a:buNone/>
            </a:pPr>
            <a:r>
              <a:rPr lang="en-GB" b="1" dirty="0">
                <a:ea typeface="+mn-lt"/>
                <a:cs typeface="+mn-lt"/>
              </a:rPr>
              <a:t># Column Non-Null Count </a:t>
            </a:r>
            <a:r>
              <a:rPr lang="en-GB" b="1" dirty="0" err="1">
                <a:ea typeface="+mn-lt"/>
                <a:cs typeface="+mn-lt"/>
              </a:rPr>
              <a:t>Dtype</a:t>
            </a:r>
            <a:endParaRPr lang="en-GB" b="1">
              <a:ea typeface="+mn-lt"/>
              <a:cs typeface="+mn-lt"/>
            </a:endParaRPr>
          </a:p>
          <a:p>
            <a:pPr marL="0" indent="0">
              <a:buNone/>
            </a:pPr>
            <a:r>
              <a:rPr lang="en-GB" b="1" dirty="0">
                <a:ea typeface="+mn-lt"/>
                <a:cs typeface="+mn-lt"/>
              </a:rPr>
              <a:t> --- ------ -------------- -----</a:t>
            </a:r>
          </a:p>
          <a:p>
            <a:pPr marL="0" indent="0">
              <a:buNone/>
            </a:pPr>
            <a:r>
              <a:rPr lang="en-GB" b="1" dirty="0">
                <a:ea typeface="+mn-lt"/>
                <a:cs typeface="+mn-lt"/>
              </a:rPr>
              <a:t> 0 Restaurant 10000 non-null object 1 Reviewer 9962 non-null object</a:t>
            </a:r>
          </a:p>
          <a:p>
            <a:pPr marL="0" indent="0">
              <a:buNone/>
            </a:pPr>
            <a:r>
              <a:rPr lang="en-GB" b="1" dirty="0">
                <a:ea typeface="+mn-lt"/>
                <a:cs typeface="+mn-lt"/>
              </a:rPr>
              <a:t> 2 Review 9955 non-null object</a:t>
            </a:r>
          </a:p>
          <a:p>
            <a:pPr marL="0" indent="0">
              <a:buNone/>
            </a:pPr>
            <a:r>
              <a:rPr lang="en-GB" b="1" dirty="0">
                <a:ea typeface="+mn-lt"/>
                <a:cs typeface="+mn-lt"/>
              </a:rPr>
              <a:t> 3 Rating 9962 non-null object </a:t>
            </a:r>
          </a:p>
          <a:p>
            <a:pPr marL="0" indent="0">
              <a:buNone/>
            </a:pPr>
            <a:r>
              <a:rPr lang="en-GB" b="1" dirty="0">
                <a:ea typeface="+mn-lt"/>
                <a:cs typeface="+mn-lt"/>
              </a:rPr>
              <a:t>4 Metadata 9962 non-null object </a:t>
            </a:r>
          </a:p>
          <a:p>
            <a:pPr marL="0" indent="0">
              <a:buNone/>
            </a:pPr>
            <a:r>
              <a:rPr lang="en-GB" b="1" dirty="0">
                <a:ea typeface="+mn-lt"/>
                <a:cs typeface="+mn-lt"/>
              </a:rPr>
              <a:t>5 Time 9962 non-null object</a:t>
            </a:r>
          </a:p>
          <a:p>
            <a:pPr marL="0" indent="0">
              <a:buNone/>
            </a:pPr>
            <a:r>
              <a:rPr lang="en-GB" b="1" dirty="0">
                <a:ea typeface="+mn-lt"/>
                <a:cs typeface="+mn-lt"/>
              </a:rPr>
              <a:t> 6 Pictures 10000 non-null int64 </a:t>
            </a:r>
          </a:p>
          <a:p>
            <a:pPr marL="0" indent="0">
              <a:buNone/>
            </a:pPr>
            <a:r>
              <a:rPr lang="en-GB" b="1" dirty="0" err="1">
                <a:ea typeface="+mn-lt"/>
                <a:cs typeface="+mn-lt"/>
              </a:rPr>
              <a:t>dtypes</a:t>
            </a:r>
            <a:r>
              <a:rPr lang="en-GB" b="1" dirty="0">
                <a:ea typeface="+mn-lt"/>
                <a:cs typeface="+mn-lt"/>
              </a:rPr>
              <a:t>: int64(1), object(6) </a:t>
            </a:r>
          </a:p>
          <a:p>
            <a:pPr marL="0" indent="0">
              <a:buNone/>
            </a:pPr>
            <a:r>
              <a:rPr lang="en-GB" b="1" dirty="0">
                <a:ea typeface="+mn-lt"/>
                <a:cs typeface="+mn-lt"/>
              </a:rPr>
              <a:t>memory usage: 547.0+ KB</a:t>
            </a:r>
            <a:endParaRPr lang="en-GB" b="1">
              <a:cs typeface="Calibri" panose="020F0502020204030204"/>
            </a:endParaRPr>
          </a:p>
        </p:txBody>
      </p:sp>
      <p:pic>
        <p:nvPicPr>
          <p:cNvPr id="5" name="Picture 5">
            <a:extLst>
              <a:ext uri="{FF2B5EF4-FFF2-40B4-BE49-F238E27FC236}">
                <a16:creationId xmlns:a16="http://schemas.microsoft.com/office/drawing/2014/main" id="{5D0DF9DF-BCAB-52F7-AB68-DA38E574A01E}"/>
              </a:ext>
            </a:extLst>
          </p:cNvPr>
          <p:cNvPicPr>
            <a:picLocks noChangeAspect="1"/>
          </p:cNvPicPr>
          <p:nvPr/>
        </p:nvPicPr>
        <p:blipFill>
          <a:blip r:embed="rId2"/>
          <a:stretch>
            <a:fillRect/>
          </a:stretch>
        </p:blipFill>
        <p:spPr>
          <a:xfrm>
            <a:off x="296174" y="4542646"/>
            <a:ext cx="11312105" cy="2272822"/>
          </a:xfrm>
          <a:prstGeom prst="rect">
            <a:avLst/>
          </a:prstGeom>
        </p:spPr>
      </p:pic>
    </p:spTree>
    <p:extLst>
      <p:ext uri="{BB962C8B-B14F-4D97-AF65-F5344CB8AC3E}">
        <p14:creationId xmlns:p14="http://schemas.microsoft.com/office/powerpoint/2010/main" val="261407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0BB0-DC39-011C-102A-9052FCA8365D}"/>
              </a:ext>
            </a:extLst>
          </p:cNvPr>
          <p:cNvSpPr>
            <a:spLocks noGrp="1"/>
          </p:cNvSpPr>
          <p:nvPr>
            <p:ph type="title"/>
          </p:nvPr>
        </p:nvSpPr>
        <p:spPr>
          <a:xfrm>
            <a:off x="334993" y="5692"/>
            <a:ext cx="8833449" cy="1699373"/>
          </a:xfrm>
        </p:spPr>
        <p:txBody>
          <a:bodyPr>
            <a:normAutofit/>
          </a:bodyPr>
          <a:lstStyle/>
          <a:p>
            <a:r>
              <a:rPr lang="en-GB" sz="3600" b="1" dirty="0">
                <a:solidFill>
                  <a:srgbClr val="FF0000"/>
                </a:solidFill>
                <a:ea typeface="+mj-lt"/>
                <a:cs typeface="+mj-lt"/>
              </a:rPr>
              <a:t>Exploratory Data Analysis </a:t>
            </a:r>
            <a:endParaRPr lang="en-US" sz="3600" b="1">
              <a:solidFill>
                <a:srgbClr val="FF0000"/>
              </a:solidFill>
              <a:cs typeface="Calibri Light"/>
            </a:endParaRPr>
          </a:p>
        </p:txBody>
      </p:sp>
      <p:sp>
        <p:nvSpPr>
          <p:cNvPr id="3" name="Subtitle 2">
            <a:extLst>
              <a:ext uri="{FF2B5EF4-FFF2-40B4-BE49-F238E27FC236}">
                <a16:creationId xmlns:a16="http://schemas.microsoft.com/office/drawing/2014/main" id="{615E69EC-603F-E718-B1C8-860A1043FCFE}"/>
              </a:ext>
            </a:extLst>
          </p:cNvPr>
          <p:cNvSpPr>
            <a:spLocks noGrp="1"/>
          </p:cNvSpPr>
          <p:nvPr>
            <p:ph sz="half" idx="1"/>
          </p:nvPr>
        </p:nvSpPr>
        <p:spPr>
          <a:xfrm>
            <a:off x="838200" y="1221776"/>
            <a:ext cx="5181600" cy="4955187"/>
          </a:xfrm>
        </p:spPr>
        <p:txBody>
          <a:bodyPr vert="horz" lIns="91440" tIns="45720" rIns="91440" bIns="45720" rtlCol="0" anchor="t">
            <a:normAutofit/>
          </a:bodyPr>
          <a:lstStyle/>
          <a:p>
            <a:r>
              <a:rPr lang="en-GB" b="1" dirty="0">
                <a:ea typeface="+mn-lt"/>
                <a:cs typeface="+mn-lt"/>
              </a:rPr>
              <a:t>Zomato Restaurant names and Metadata</a:t>
            </a:r>
            <a:endParaRPr lang="en-GB" b="1">
              <a:cs typeface="Calibri"/>
            </a:endParaRPr>
          </a:p>
        </p:txBody>
      </p:sp>
      <p:sp>
        <p:nvSpPr>
          <p:cNvPr id="4" name="Content Placeholder 3">
            <a:extLst>
              <a:ext uri="{FF2B5EF4-FFF2-40B4-BE49-F238E27FC236}">
                <a16:creationId xmlns:a16="http://schemas.microsoft.com/office/drawing/2014/main" id="{091D9D30-5AE5-46A7-51B6-104078D372B2}"/>
              </a:ext>
            </a:extLst>
          </p:cNvPr>
          <p:cNvSpPr>
            <a:spLocks noGrp="1"/>
          </p:cNvSpPr>
          <p:nvPr>
            <p:ph sz="half" idx="2"/>
          </p:nvPr>
        </p:nvSpPr>
        <p:spPr>
          <a:xfrm>
            <a:off x="6172200" y="1164267"/>
            <a:ext cx="5181600" cy="5012696"/>
          </a:xfrm>
        </p:spPr>
        <p:txBody>
          <a:bodyPr vert="horz" lIns="91440" tIns="45720" rIns="91440" bIns="45720" rtlCol="0" anchor="t">
            <a:normAutofit/>
          </a:bodyPr>
          <a:lstStyle/>
          <a:p>
            <a:r>
              <a:rPr lang="en-GB" b="1" dirty="0">
                <a:ea typeface="+mn-lt"/>
                <a:cs typeface="+mn-lt"/>
              </a:rPr>
              <a:t>Zomato Restaurant reviews</a:t>
            </a:r>
            <a:endParaRPr lang="en-GB" b="1" dirty="0">
              <a:cs typeface="Calibri"/>
            </a:endParaRPr>
          </a:p>
        </p:txBody>
      </p:sp>
      <p:pic>
        <p:nvPicPr>
          <p:cNvPr id="5" name="Picture 5">
            <a:extLst>
              <a:ext uri="{FF2B5EF4-FFF2-40B4-BE49-F238E27FC236}">
                <a16:creationId xmlns:a16="http://schemas.microsoft.com/office/drawing/2014/main" id="{B86E1D92-E8C7-CDD4-24FF-94A822E93D6C}"/>
              </a:ext>
            </a:extLst>
          </p:cNvPr>
          <p:cNvPicPr>
            <a:picLocks noChangeAspect="1"/>
          </p:cNvPicPr>
          <p:nvPr/>
        </p:nvPicPr>
        <p:blipFill>
          <a:blip r:embed="rId2"/>
          <a:stretch>
            <a:fillRect/>
          </a:stretch>
        </p:blipFill>
        <p:spPr>
          <a:xfrm>
            <a:off x="1043797" y="2066395"/>
            <a:ext cx="4942936" cy="2006342"/>
          </a:xfrm>
          <a:prstGeom prst="rect">
            <a:avLst/>
          </a:prstGeom>
        </p:spPr>
      </p:pic>
      <p:pic>
        <p:nvPicPr>
          <p:cNvPr id="6" name="Picture 6" descr="Chart, bar chart&#10;&#10;Description automatically generated">
            <a:extLst>
              <a:ext uri="{FF2B5EF4-FFF2-40B4-BE49-F238E27FC236}">
                <a16:creationId xmlns:a16="http://schemas.microsoft.com/office/drawing/2014/main" id="{2AA2855E-416B-971B-2AA0-AD9FCF0C5F8B}"/>
              </a:ext>
            </a:extLst>
          </p:cNvPr>
          <p:cNvPicPr>
            <a:picLocks noChangeAspect="1"/>
          </p:cNvPicPr>
          <p:nvPr/>
        </p:nvPicPr>
        <p:blipFill>
          <a:blip r:embed="rId3"/>
          <a:stretch>
            <a:fillRect/>
          </a:stretch>
        </p:blipFill>
        <p:spPr>
          <a:xfrm>
            <a:off x="986288" y="4207319"/>
            <a:ext cx="5057954" cy="2152721"/>
          </a:xfrm>
          <a:prstGeom prst="rect">
            <a:avLst/>
          </a:prstGeom>
        </p:spPr>
      </p:pic>
      <p:pic>
        <p:nvPicPr>
          <p:cNvPr id="7" name="Picture 7" descr="Table&#10;&#10;Description automatically generated">
            <a:extLst>
              <a:ext uri="{FF2B5EF4-FFF2-40B4-BE49-F238E27FC236}">
                <a16:creationId xmlns:a16="http://schemas.microsoft.com/office/drawing/2014/main" id="{B5763AB8-ECCF-C283-5A1D-F10BCF4CCA19}"/>
              </a:ext>
            </a:extLst>
          </p:cNvPr>
          <p:cNvPicPr>
            <a:picLocks noChangeAspect="1"/>
          </p:cNvPicPr>
          <p:nvPr/>
        </p:nvPicPr>
        <p:blipFill>
          <a:blip r:embed="rId4"/>
          <a:stretch>
            <a:fillRect/>
          </a:stretch>
        </p:blipFill>
        <p:spPr>
          <a:xfrm>
            <a:off x="6176514" y="1717752"/>
            <a:ext cx="5000444" cy="2631740"/>
          </a:xfrm>
          <a:prstGeom prst="rect">
            <a:avLst/>
          </a:prstGeom>
        </p:spPr>
      </p:pic>
      <p:pic>
        <p:nvPicPr>
          <p:cNvPr id="8" name="Picture 8" descr="A picture containing shape&#10;&#10;Description automatically generated">
            <a:extLst>
              <a:ext uri="{FF2B5EF4-FFF2-40B4-BE49-F238E27FC236}">
                <a16:creationId xmlns:a16="http://schemas.microsoft.com/office/drawing/2014/main" id="{7820A9EF-A5DD-4DAD-C070-79BF166BC4F6}"/>
              </a:ext>
            </a:extLst>
          </p:cNvPr>
          <p:cNvPicPr>
            <a:picLocks noChangeAspect="1"/>
          </p:cNvPicPr>
          <p:nvPr/>
        </p:nvPicPr>
        <p:blipFill>
          <a:blip r:embed="rId5"/>
          <a:stretch>
            <a:fillRect/>
          </a:stretch>
        </p:blipFill>
        <p:spPr>
          <a:xfrm>
            <a:off x="6176515" y="4552374"/>
            <a:ext cx="5057953" cy="1865175"/>
          </a:xfrm>
          <a:prstGeom prst="rect">
            <a:avLst/>
          </a:prstGeom>
        </p:spPr>
      </p:pic>
    </p:spTree>
    <p:extLst>
      <p:ext uri="{BB962C8B-B14F-4D97-AF65-F5344CB8AC3E}">
        <p14:creationId xmlns:p14="http://schemas.microsoft.com/office/powerpoint/2010/main" val="291542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6CC7-01AE-463E-103B-C79AE58887A1}"/>
              </a:ext>
            </a:extLst>
          </p:cNvPr>
          <p:cNvSpPr>
            <a:spLocks noGrp="1"/>
          </p:cNvSpPr>
          <p:nvPr>
            <p:ph type="title"/>
          </p:nvPr>
        </p:nvSpPr>
        <p:spPr>
          <a:xfrm rot="10800000" flipV="1">
            <a:off x="772777" y="5810023"/>
            <a:ext cx="10961299" cy="917301"/>
          </a:xfrm>
        </p:spPr>
        <p:txBody>
          <a:bodyPr>
            <a:noAutofit/>
          </a:bodyPr>
          <a:lstStyle/>
          <a:p>
            <a:r>
              <a:rPr lang="en-GB" sz="2400" b="1" dirty="0">
                <a:ea typeface="+mj-lt"/>
                <a:cs typeface="+mj-lt"/>
              </a:rPr>
              <a:t>These graphs represents the top 10 restaurants with respect to cost and Rating </a:t>
            </a:r>
            <a:endParaRPr lang="en-US" sz="2400" b="1">
              <a:cs typeface="Calibri Light"/>
            </a:endParaRPr>
          </a:p>
        </p:txBody>
      </p:sp>
      <p:sp>
        <p:nvSpPr>
          <p:cNvPr id="3" name="Content Placeholder 2">
            <a:extLst>
              <a:ext uri="{FF2B5EF4-FFF2-40B4-BE49-F238E27FC236}">
                <a16:creationId xmlns:a16="http://schemas.microsoft.com/office/drawing/2014/main" id="{9B1F1EEC-A1BA-9CC6-132F-595205ED21DF}"/>
              </a:ext>
            </a:extLst>
          </p:cNvPr>
          <p:cNvSpPr>
            <a:spLocks noGrp="1"/>
          </p:cNvSpPr>
          <p:nvPr>
            <p:ph sz="half" idx="1"/>
          </p:nvPr>
        </p:nvSpPr>
        <p:spPr>
          <a:xfrm>
            <a:off x="838200" y="574795"/>
            <a:ext cx="5181600" cy="5688432"/>
          </a:xfrm>
        </p:spPr>
        <p:txBody>
          <a:bodyPr vert="horz" lIns="91440" tIns="45720" rIns="91440" bIns="45720" rtlCol="0" anchor="t">
            <a:normAutofit/>
          </a:bodyPr>
          <a:lstStyle/>
          <a:p>
            <a:pPr marL="0" indent="0">
              <a:buNone/>
            </a:pPr>
            <a:r>
              <a:rPr lang="en-GB" b="1" dirty="0">
                <a:solidFill>
                  <a:srgbClr val="FF0000"/>
                </a:solidFill>
                <a:ea typeface="+mn-lt"/>
                <a:cs typeface="+mn-lt"/>
              </a:rPr>
              <a:t>Costly Restaurants</a:t>
            </a:r>
          </a:p>
          <a:p>
            <a:pPr marL="0" indent="0">
              <a:buNone/>
            </a:pPr>
            <a:endParaRPr lang="en-GB" b="1" dirty="0">
              <a:solidFill>
                <a:srgbClr val="FF0000"/>
              </a:solidFill>
              <a:cs typeface="Calibri"/>
            </a:endParaRPr>
          </a:p>
        </p:txBody>
      </p:sp>
      <p:sp>
        <p:nvSpPr>
          <p:cNvPr id="4" name="Content Placeholder 3">
            <a:extLst>
              <a:ext uri="{FF2B5EF4-FFF2-40B4-BE49-F238E27FC236}">
                <a16:creationId xmlns:a16="http://schemas.microsoft.com/office/drawing/2014/main" id="{5114CC82-D6D2-35E5-3946-78CA6FC5D7BA}"/>
              </a:ext>
            </a:extLst>
          </p:cNvPr>
          <p:cNvSpPr>
            <a:spLocks noGrp="1"/>
          </p:cNvSpPr>
          <p:nvPr>
            <p:ph sz="half" idx="2"/>
          </p:nvPr>
        </p:nvSpPr>
        <p:spPr>
          <a:xfrm>
            <a:off x="6287219" y="560418"/>
            <a:ext cx="5181600" cy="5731564"/>
          </a:xfrm>
        </p:spPr>
        <p:txBody>
          <a:bodyPr vert="horz" lIns="91440" tIns="45720" rIns="91440" bIns="45720" rtlCol="0" anchor="t">
            <a:normAutofit/>
          </a:bodyPr>
          <a:lstStyle/>
          <a:p>
            <a:pPr marL="0" indent="0">
              <a:buNone/>
            </a:pPr>
            <a:r>
              <a:rPr lang="en-GB" b="1" dirty="0">
                <a:solidFill>
                  <a:srgbClr val="FF0000"/>
                </a:solidFill>
                <a:ea typeface="+mn-lt"/>
                <a:cs typeface="+mn-lt"/>
              </a:rPr>
              <a:t>Top Restaurants based on Rating</a:t>
            </a:r>
            <a:endParaRPr lang="en-GB" b="1">
              <a:solidFill>
                <a:srgbClr val="FF0000"/>
              </a:solidFill>
              <a:cs typeface="Calibri" panose="020F0502020204030204"/>
            </a:endParaRPr>
          </a:p>
        </p:txBody>
      </p:sp>
      <p:pic>
        <p:nvPicPr>
          <p:cNvPr id="5" name="Picture 5" descr="Chart, bar chart&#10;&#10;Description automatically generated">
            <a:extLst>
              <a:ext uri="{FF2B5EF4-FFF2-40B4-BE49-F238E27FC236}">
                <a16:creationId xmlns:a16="http://schemas.microsoft.com/office/drawing/2014/main" id="{76F53A6B-7271-6930-AEDD-9CB56DCCB82C}"/>
              </a:ext>
            </a:extLst>
          </p:cNvPr>
          <p:cNvPicPr>
            <a:picLocks noChangeAspect="1"/>
          </p:cNvPicPr>
          <p:nvPr/>
        </p:nvPicPr>
        <p:blipFill>
          <a:blip r:embed="rId2"/>
          <a:stretch>
            <a:fillRect/>
          </a:stretch>
        </p:blipFill>
        <p:spPr>
          <a:xfrm>
            <a:off x="641231" y="1160253"/>
            <a:ext cx="5072331" cy="4695645"/>
          </a:xfrm>
          <a:prstGeom prst="rect">
            <a:avLst/>
          </a:prstGeom>
        </p:spPr>
      </p:pic>
      <p:pic>
        <p:nvPicPr>
          <p:cNvPr id="6" name="Picture 6" descr="Chart&#10;&#10;Description automatically generated">
            <a:extLst>
              <a:ext uri="{FF2B5EF4-FFF2-40B4-BE49-F238E27FC236}">
                <a16:creationId xmlns:a16="http://schemas.microsoft.com/office/drawing/2014/main" id="{7546172E-93C1-6AE1-CCAD-F9C918483D54}"/>
              </a:ext>
            </a:extLst>
          </p:cNvPr>
          <p:cNvPicPr>
            <a:picLocks noChangeAspect="1"/>
          </p:cNvPicPr>
          <p:nvPr/>
        </p:nvPicPr>
        <p:blipFill>
          <a:blip r:embed="rId3"/>
          <a:stretch>
            <a:fillRect/>
          </a:stretch>
        </p:blipFill>
        <p:spPr>
          <a:xfrm>
            <a:off x="6291531" y="1126470"/>
            <a:ext cx="5417389" cy="4590681"/>
          </a:xfrm>
          <a:prstGeom prst="rect">
            <a:avLst/>
          </a:prstGeom>
        </p:spPr>
      </p:pic>
    </p:spTree>
    <p:extLst>
      <p:ext uri="{BB962C8B-B14F-4D97-AF65-F5344CB8AC3E}">
        <p14:creationId xmlns:p14="http://schemas.microsoft.com/office/powerpoint/2010/main" val="18673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65EC-5B4D-3124-6004-03B76B8B4FFA}"/>
              </a:ext>
            </a:extLst>
          </p:cNvPr>
          <p:cNvSpPr>
            <a:spLocks noGrp="1"/>
          </p:cNvSpPr>
          <p:nvPr>
            <p:ph type="title"/>
          </p:nvPr>
        </p:nvSpPr>
        <p:spPr>
          <a:xfrm>
            <a:off x="450012" y="-152459"/>
            <a:ext cx="9293524" cy="1368694"/>
          </a:xfrm>
        </p:spPr>
        <p:txBody>
          <a:bodyPr>
            <a:normAutofit/>
          </a:bodyPr>
          <a:lstStyle/>
          <a:p>
            <a:r>
              <a:rPr lang="en-GB" sz="3200" b="1" dirty="0">
                <a:solidFill>
                  <a:srgbClr val="FF0000"/>
                </a:solidFill>
                <a:ea typeface="+mj-lt"/>
                <a:cs typeface="+mj-lt"/>
              </a:rPr>
              <a:t>Graph which represents the number of followers &amp; number of reviews for each restaurants</a:t>
            </a:r>
            <a:endParaRPr lang="en-US" sz="3200" b="1">
              <a:solidFill>
                <a:srgbClr val="FF0000"/>
              </a:solidFill>
              <a:cs typeface="Calibri Light"/>
            </a:endParaRPr>
          </a:p>
        </p:txBody>
      </p:sp>
      <p:sp>
        <p:nvSpPr>
          <p:cNvPr id="3" name="Text Placeholder 2">
            <a:extLst>
              <a:ext uri="{FF2B5EF4-FFF2-40B4-BE49-F238E27FC236}">
                <a16:creationId xmlns:a16="http://schemas.microsoft.com/office/drawing/2014/main" id="{0ECC3CCA-F3B7-F44D-895C-92402EA95965}"/>
              </a:ext>
            </a:extLst>
          </p:cNvPr>
          <p:cNvSpPr>
            <a:spLocks noGrp="1"/>
          </p:cNvSpPr>
          <p:nvPr>
            <p:ph idx="1"/>
          </p:nvPr>
        </p:nvSpPr>
        <p:spPr/>
        <p:txBody>
          <a:bodyPr vert="horz" lIns="91440" tIns="45720" rIns="91440" bIns="45720" rtlCol="0" anchor="t">
            <a:normAutofit lnSpcReduction="10000"/>
          </a:bodyPr>
          <a:lstStyle/>
          <a:p>
            <a:pPr marL="0" indent="0">
              <a:buNone/>
            </a:pPr>
            <a:endParaRPr lang="en-GB" dirty="0">
              <a:ea typeface="+mn-lt"/>
              <a:cs typeface="+mn-lt"/>
            </a:endParaRPr>
          </a:p>
          <a:p>
            <a:pPr marL="0" indent="0">
              <a:buNone/>
            </a:pPr>
            <a:endParaRPr lang="en-GB" dirty="0" err="1">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sz="2400" dirty="0">
              <a:ea typeface="+mn-lt"/>
              <a:cs typeface="+mn-lt"/>
            </a:endParaRPr>
          </a:p>
          <a:p>
            <a:pPr marL="0" indent="0">
              <a:buNone/>
            </a:pPr>
            <a:r>
              <a:rPr lang="en-GB" sz="2400" dirty="0">
                <a:ea typeface="+mn-lt"/>
                <a:cs typeface="+mn-lt"/>
              </a:rPr>
              <a:t>Restaurants with maximum followers</a:t>
            </a:r>
            <a:r>
              <a:rPr lang="en-GB" dirty="0">
                <a:ea typeface="+mn-lt"/>
                <a:cs typeface="+mn-lt"/>
              </a:rPr>
              <a:t>             Restaurants with more reviews </a:t>
            </a:r>
            <a:endParaRPr lang="en-GB"/>
          </a:p>
        </p:txBody>
      </p:sp>
      <p:pic>
        <p:nvPicPr>
          <p:cNvPr id="4" name="Picture 4" descr="Chart&#10;&#10;Description automatically generated">
            <a:extLst>
              <a:ext uri="{FF2B5EF4-FFF2-40B4-BE49-F238E27FC236}">
                <a16:creationId xmlns:a16="http://schemas.microsoft.com/office/drawing/2014/main" id="{1F9C15B9-9DFD-659E-0A51-216EFD2CD7CF}"/>
              </a:ext>
            </a:extLst>
          </p:cNvPr>
          <p:cNvPicPr>
            <a:picLocks noChangeAspect="1"/>
          </p:cNvPicPr>
          <p:nvPr/>
        </p:nvPicPr>
        <p:blipFill>
          <a:blip r:embed="rId2"/>
          <a:stretch>
            <a:fillRect/>
          </a:stretch>
        </p:blipFill>
        <p:spPr>
          <a:xfrm>
            <a:off x="454325" y="1227108"/>
            <a:ext cx="5474897" cy="4073106"/>
          </a:xfrm>
          <a:prstGeom prst="rect">
            <a:avLst/>
          </a:prstGeom>
        </p:spPr>
      </p:pic>
      <p:pic>
        <p:nvPicPr>
          <p:cNvPr id="5" name="Picture 5" descr="Chart&#10;&#10;Description automatically generated">
            <a:extLst>
              <a:ext uri="{FF2B5EF4-FFF2-40B4-BE49-F238E27FC236}">
                <a16:creationId xmlns:a16="http://schemas.microsoft.com/office/drawing/2014/main" id="{364055E6-D02E-FD9C-7D4C-4F9C6718D388}"/>
              </a:ext>
            </a:extLst>
          </p:cNvPr>
          <p:cNvPicPr>
            <a:picLocks noChangeAspect="1"/>
          </p:cNvPicPr>
          <p:nvPr/>
        </p:nvPicPr>
        <p:blipFill>
          <a:blip r:embed="rId3"/>
          <a:stretch>
            <a:fillRect/>
          </a:stretch>
        </p:blipFill>
        <p:spPr>
          <a:xfrm>
            <a:off x="6248400" y="1177952"/>
            <a:ext cx="5287992" cy="4200169"/>
          </a:xfrm>
          <a:prstGeom prst="rect">
            <a:avLst/>
          </a:prstGeom>
        </p:spPr>
      </p:pic>
    </p:spTree>
    <p:extLst>
      <p:ext uri="{BB962C8B-B14F-4D97-AF65-F5344CB8AC3E}">
        <p14:creationId xmlns:p14="http://schemas.microsoft.com/office/powerpoint/2010/main" val="152684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30A-9224-501F-FC3B-0A8674A6D671}"/>
              </a:ext>
            </a:extLst>
          </p:cNvPr>
          <p:cNvSpPr>
            <a:spLocks noGrp="1"/>
          </p:cNvSpPr>
          <p:nvPr>
            <p:ph type="title"/>
          </p:nvPr>
        </p:nvSpPr>
        <p:spPr>
          <a:xfrm>
            <a:off x="6028427" y="106333"/>
            <a:ext cx="5052204" cy="851110"/>
          </a:xfrm>
        </p:spPr>
        <p:txBody>
          <a:bodyPr>
            <a:normAutofit fontScale="90000"/>
          </a:bodyPr>
          <a:lstStyle/>
          <a:p>
            <a:r>
              <a:rPr lang="en-GB" sz="3200" b="1" dirty="0">
                <a:solidFill>
                  <a:srgbClr val="FF0000"/>
                </a:solidFill>
                <a:ea typeface="+mj-lt"/>
                <a:cs typeface="+mj-lt"/>
              </a:rPr>
              <a:t>Restaurants available </a:t>
            </a:r>
            <a:r>
              <a:rPr lang="en-GB" sz="3200" b="1" dirty="0" err="1">
                <a:solidFill>
                  <a:srgbClr val="FF0000"/>
                </a:solidFill>
                <a:ea typeface="+mj-lt"/>
                <a:cs typeface="+mj-lt"/>
              </a:rPr>
              <a:t>wrt</a:t>
            </a:r>
            <a:r>
              <a:rPr lang="en-GB" sz="3200" b="1" dirty="0">
                <a:solidFill>
                  <a:srgbClr val="FF0000"/>
                </a:solidFill>
                <a:ea typeface="+mj-lt"/>
                <a:cs typeface="+mj-lt"/>
              </a:rPr>
              <a:t> different Ratings</a:t>
            </a:r>
            <a:endParaRPr lang="en-US" sz="3200" b="1">
              <a:solidFill>
                <a:srgbClr val="FF0000"/>
              </a:solidFill>
              <a:cs typeface="Calibri Light"/>
            </a:endParaRPr>
          </a:p>
        </p:txBody>
      </p:sp>
      <p:sp>
        <p:nvSpPr>
          <p:cNvPr id="3" name="Content Placeholder 2">
            <a:extLst>
              <a:ext uri="{FF2B5EF4-FFF2-40B4-BE49-F238E27FC236}">
                <a16:creationId xmlns:a16="http://schemas.microsoft.com/office/drawing/2014/main" id="{6B83A99B-2E2E-60C1-73F4-81254B1B8751}"/>
              </a:ext>
            </a:extLst>
          </p:cNvPr>
          <p:cNvSpPr>
            <a:spLocks noGrp="1"/>
          </p:cNvSpPr>
          <p:nvPr>
            <p:ph sz="half" idx="1"/>
          </p:nvPr>
        </p:nvSpPr>
        <p:spPr>
          <a:xfrm>
            <a:off x="521899" y="-299"/>
            <a:ext cx="5497901" cy="6594205"/>
          </a:xfrm>
        </p:spPr>
        <p:txBody>
          <a:bodyPr vert="horz" lIns="91440" tIns="45720" rIns="91440" bIns="45720" rtlCol="0" anchor="t">
            <a:normAutofit lnSpcReduction="10000"/>
          </a:bodyPr>
          <a:lstStyle/>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a:p>
            <a:pPr marL="0" indent="0">
              <a:buNone/>
            </a:pPr>
            <a:r>
              <a:rPr lang="en-GB" dirty="0">
                <a:ea typeface="+mn-lt"/>
                <a:cs typeface="+mn-lt"/>
              </a:rPr>
              <a:t>Famous Cuisines offered by Restaurants North Indian' is the Popular Cuisine which is offered by almost many restaurants. And 'Malaysian' is the rare cuisine.</a:t>
            </a:r>
            <a:endParaRPr lang="en-GB">
              <a:cs typeface="Calibri" panose="020F0502020204030204"/>
            </a:endParaRPr>
          </a:p>
        </p:txBody>
      </p:sp>
      <p:sp>
        <p:nvSpPr>
          <p:cNvPr id="4" name="Content Placeholder 3">
            <a:extLst>
              <a:ext uri="{FF2B5EF4-FFF2-40B4-BE49-F238E27FC236}">
                <a16:creationId xmlns:a16="http://schemas.microsoft.com/office/drawing/2014/main" id="{26AE3DC5-212A-B8E6-38B3-58EB7674CB2F}"/>
              </a:ext>
            </a:extLst>
          </p:cNvPr>
          <p:cNvSpPr>
            <a:spLocks noGrp="1"/>
          </p:cNvSpPr>
          <p:nvPr>
            <p:ph sz="half" idx="2"/>
          </p:nvPr>
        </p:nvSpPr>
        <p:spPr>
          <a:xfrm>
            <a:off x="6172200" y="1078003"/>
            <a:ext cx="5670430" cy="5098960"/>
          </a:xfrm>
        </p:spPr>
        <p:txBody>
          <a:bodyPr vert="horz" lIns="91440" tIns="45720" rIns="91440" bIns="45720" rtlCol="0" anchor="t">
            <a:normAutofit lnSpcReduction="10000"/>
          </a:bodyPr>
          <a:lstStyle/>
          <a:p>
            <a:r>
              <a:rPr lang="en-GB" dirty="0">
                <a:ea typeface="+mn-lt"/>
                <a:cs typeface="+mn-lt"/>
              </a:rPr>
              <a:t>3826 restaurants available with rating 5                                 </a:t>
            </a:r>
            <a:endParaRPr lang="en-US" dirty="0"/>
          </a:p>
        </p:txBody>
      </p:sp>
      <p:pic>
        <p:nvPicPr>
          <p:cNvPr id="6" name="Picture 6" descr="Chart, funnel chart&#10;&#10;Description automatically generated">
            <a:extLst>
              <a:ext uri="{FF2B5EF4-FFF2-40B4-BE49-F238E27FC236}">
                <a16:creationId xmlns:a16="http://schemas.microsoft.com/office/drawing/2014/main" id="{E7821784-227A-EBA3-EA1D-2E06A933DAC3}"/>
              </a:ext>
            </a:extLst>
          </p:cNvPr>
          <p:cNvPicPr>
            <a:picLocks noChangeAspect="1"/>
          </p:cNvPicPr>
          <p:nvPr/>
        </p:nvPicPr>
        <p:blipFill>
          <a:blip r:embed="rId2"/>
          <a:stretch>
            <a:fillRect/>
          </a:stretch>
        </p:blipFill>
        <p:spPr>
          <a:xfrm>
            <a:off x="526211" y="332665"/>
            <a:ext cx="5043577" cy="4165463"/>
          </a:xfrm>
          <a:prstGeom prst="rect">
            <a:avLst/>
          </a:prstGeom>
        </p:spPr>
      </p:pic>
      <p:pic>
        <p:nvPicPr>
          <p:cNvPr id="7" name="Picture 7" descr="Chart, pie chart&#10;&#10;Description automatically generated">
            <a:extLst>
              <a:ext uri="{FF2B5EF4-FFF2-40B4-BE49-F238E27FC236}">
                <a16:creationId xmlns:a16="http://schemas.microsoft.com/office/drawing/2014/main" id="{CCD626B4-0D76-962A-EC76-A80C23B3539C}"/>
              </a:ext>
            </a:extLst>
          </p:cNvPr>
          <p:cNvPicPr>
            <a:picLocks noChangeAspect="1"/>
          </p:cNvPicPr>
          <p:nvPr/>
        </p:nvPicPr>
        <p:blipFill>
          <a:blip r:embed="rId3"/>
          <a:stretch>
            <a:fillRect/>
          </a:stretch>
        </p:blipFill>
        <p:spPr>
          <a:xfrm>
            <a:off x="5903343" y="2635405"/>
            <a:ext cx="5316747" cy="4175114"/>
          </a:xfrm>
          <a:prstGeom prst="rect">
            <a:avLst/>
          </a:prstGeom>
        </p:spPr>
      </p:pic>
      <p:pic>
        <p:nvPicPr>
          <p:cNvPr id="8" name="Picture 8" descr="A picture containing text, people&#10;&#10;Description automatically generated">
            <a:extLst>
              <a:ext uri="{FF2B5EF4-FFF2-40B4-BE49-F238E27FC236}">
                <a16:creationId xmlns:a16="http://schemas.microsoft.com/office/drawing/2014/main" id="{D49C8130-3A25-DAE3-34C6-B17944158B83}"/>
              </a:ext>
            </a:extLst>
          </p:cNvPr>
          <p:cNvPicPr>
            <a:picLocks noChangeAspect="1"/>
          </p:cNvPicPr>
          <p:nvPr/>
        </p:nvPicPr>
        <p:blipFill>
          <a:blip r:embed="rId4"/>
          <a:stretch>
            <a:fillRect/>
          </a:stretch>
        </p:blipFill>
        <p:spPr>
          <a:xfrm>
            <a:off x="10949258" y="1504770"/>
            <a:ext cx="1047750" cy="2266950"/>
          </a:xfrm>
          <a:prstGeom prst="rect">
            <a:avLst/>
          </a:prstGeom>
        </p:spPr>
      </p:pic>
    </p:spTree>
    <p:extLst>
      <p:ext uri="{BB962C8B-B14F-4D97-AF65-F5344CB8AC3E}">
        <p14:creationId xmlns:p14="http://schemas.microsoft.com/office/powerpoint/2010/main" val="3127170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Capstone Project Zomato Clustering &amp; Sentiment Analysis</vt:lpstr>
      <vt:lpstr>CONTENTS</vt:lpstr>
      <vt:lpstr>Problem Statement</vt:lpstr>
      <vt:lpstr>Description of Zomato Restaurant names and Metadata Dataset </vt:lpstr>
      <vt:lpstr>Description of Zomato Restaurant reviews</vt:lpstr>
      <vt:lpstr>Exploratory Data Analysis </vt:lpstr>
      <vt:lpstr>These graphs represents the top 10 restaurants with respect to cost and Rating </vt:lpstr>
      <vt:lpstr>Graph which represents the number of followers &amp; number of reviews for each restaurants</vt:lpstr>
      <vt:lpstr>Restaurants available wrt different Ratings</vt:lpstr>
      <vt:lpstr>Best Restaurant with respect to ratings and price </vt:lpstr>
      <vt:lpstr>Treatment of Missing Values and Outliers</vt:lpstr>
      <vt:lpstr>Natural Language Processing</vt:lpstr>
      <vt:lpstr>Clustering</vt:lpstr>
      <vt:lpstr>Affinity Propagation</vt:lpstr>
      <vt:lpstr>Hierarchical Clustering </vt:lpstr>
      <vt:lpstr>K means Clustering</vt:lpstr>
      <vt:lpstr>dbScanClustering</vt:lpstr>
      <vt:lpstr>Mini-batch k-means </vt:lpstr>
      <vt:lpstr>Validation</vt:lpstr>
      <vt:lpstr>Sentimental Analysis</vt:lpstr>
      <vt:lpstr>Feature Engineering</vt:lpstr>
      <vt:lpstr>Building Models</vt:lpstr>
      <vt:lpstr>ROC Curve for different models</vt:lpstr>
      <vt:lpstr>Hyperparameter tuning </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895</cp:revision>
  <dcterms:created xsi:type="dcterms:W3CDTF">2022-11-26T08:29:12Z</dcterms:created>
  <dcterms:modified xsi:type="dcterms:W3CDTF">2022-11-29T12:11:51Z</dcterms:modified>
</cp:coreProperties>
</file>