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83" r:id="rId8"/>
    <p:sldId id="284" r:id="rId9"/>
    <p:sldId id="274" r:id="rId10"/>
    <p:sldId id="280" r:id="rId11"/>
    <p:sldId id="281" r:id="rId12"/>
    <p:sldId id="282" r:id="rId13"/>
    <p:sldId id="276" r:id="rId14"/>
    <p:sldId id="277" r:id="rId15"/>
    <p:sldId id="278" r:id="rId16"/>
    <p:sldId id="28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hya" initials="S" lastIdx="1" clrIdx="0">
    <p:extLst>
      <p:ext uri="{19B8F6BF-5375-455C-9EA6-DF929625EA0E}">
        <p15:presenceInfo xmlns:p15="http://schemas.microsoft.com/office/powerpoint/2012/main" userId="Sandh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97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00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3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8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264F1D-0E79-49BE-9B6A-A0EAD70B711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3505-78AA-4872-A08A-6A2C6C0E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4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ECD1-01AD-4BB0-A166-5FDD0F0C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225" y="1904252"/>
            <a:ext cx="10515600" cy="4080266"/>
          </a:xfrm>
        </p:spPr>
        <p:txBody>
          <a:bodyPr/>
          <a:lstStyle/>
          <a:p>
            <a:pPr fontAlgn="base"/>
            <a:r>
              <a:rPr lang="en-US" dirty="0"/>
              <a:t>Student Dropout Prediction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0EB05-3769-49FB-A5C0-CCE4D34CF5D2}"/>
              </a:ext>
            </a:extLst>
          </p:cNvPr>
          <p:cNvSpPr txBox="1"/>
          <p:nvPr/>
        </p:nvSpPr>
        <p:spPr>
          <a:xfrm>
            <a:off x="8955258" y="5753686"/>
            <a:ext cx="323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Sandhya Suryanarayana</a:t>
            </a:r>
          </a:p>
        </p:txBody>
      </p:sp>
    </p:spTree>
    <p:extLst>
      <p:ext uri="{BB962C8B-B14F-4D97-AF65-F5344CB8AC3E}">
        <p14:creationId xmlns:p14="http://schemas.microsoft.com/office/powerpoint/2010/main" val="94477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14DD-58F2-4869-8628-C7232C33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26975"/>
            <a:ext cx="9684093" cy="5921424"/>
          </a:xfrm>
        </p:spPr>
        <p:txBody>
          <a:bodyPr/>
          <a:lstStyle/>
          <a:p>
            <a:r>
              <a:rPr lang="en-US" dirty="0"/>
              <a:t>Plot 2: Cumulative GPA Vs Dropouts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61C6D-5BFC-49DE-AEED-B40666CDF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0646" y="1255445"/>
            <a:ext cx="6316394" cy="52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D4AF-C63F-499E-AB3D-CADF6FF5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478302"/>
            <a:ext cx="11057205" cy="5770097"/>
          </a:xfrm>
        </p:spPr>
        <p:txBody>
          <a:bodyPr/>
          <a:lstStyle/>
          <a:p>
            <a:r>
              <a:rPr lang="en-US" dirty="0"/>
              <a:t>Plot 3: Race Vs Dropouts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EA381-2548-4DC3-B5BA-AFC8EEB72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7945" y="1140899"/>
            <a:ext cx="5458264" cy="52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FD2C5-DFE0-4EF3-A424-E1C89352F1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8" y="173501"/>
            <a:ext cx="10902463" cy="6051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C1484-9B3C-4D26-940D-CE870C671022}"/>
              </a:ext>
            </a:extLst>
          </p:cNvPr>
          <p:cNvSpPr txBox="1"/>
          <p:nvPr/>
        </p:nvSpPr>
        <p:spPr>
          <a:xfrm>
            <a:off x="797169" y="633047"/>
            <a:ext cx="589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Plot:  Correlation plot to understand the relationship between the variables.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3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8D1F-003D-4500-8E2F-3D9AA6CB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86" y="975361"/>
            <a:ext cx="11352627" cy="588263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If Correlation between any pair is &gt; 0.75, one of the variables can be removed to reduce linear dependency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are the few variables that was removed to reduce linear dependency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MathPlacement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TermGPA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NumColCredAcceptTransfer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NumColCredAttemptTransfer</a:t>
            </a:r>
            <a:endParaRPr lang="en-US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BCF3-7A3C-4F82-8FFA-4F74287B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52025"/>
            <a:ext cx="11479237" cy="4656406"/>
          </a:xfrm>
        </p:spPr>
        <p:txBody>
          <a:bodyPr/>
          <a:lstStyle/>
          <a:p>
            <a:r>
              <a:rPr lang="en-US" dirty="0"/>
              <a:t>Feature Selection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selection is made using Best Subset selection.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all linear dependent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dirty="0" err="1"/>
              <a:t>regsubsets</a:t>
            </a:r>
            <a:r>
              <a:rPr lang="en-US" dirty="0"/>
              <a:t> on rest of the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BIC chose 16 feature variable while Adjusted R2 chose 20.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have used both 16 and 20 variables in my model to check for highest accuracy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C0F1-963A-4C49-A974-38DB988D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2" y="464234"/>
            <a:ext cx="10818054" cy="5784165"/>
          </a:xfrm>
        </p:spPr>
        <p:txBody>
          <a:bodyPr>
            <a:normAutofit/>
          </a:bodyPr>
          <a:lstStyle/>
          <a:p>
            <a:r>
              <a:rPr lang="en-US" dirty="0"/>
              <a:t>Model Building</a:t>
            </a:r>
          </a:p>
          <a:p>
            <a:pPr marL="0" indent="0">
              <a:buNone/>
            </a:pPr>
            <a:r>
              <a:rPr lang="en-US" dirty="0"/>
              <a:t>Four different models were built using different feature variables and different Resampling technique.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C38F53-BC7A-43D8-AB85-09AD1999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83021"/>
              </p:ext>
            </p:extLst>
          </p:nvPr>
        </p:nvGraphicFramePr>
        <p:xfrm>
          <a:off x="548641" y="2232660"/>
          <a:ext cx="111134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695">
                  <a:extLst>
                    <a:ext uri="{9D8B030D-6E8A-4147-A177-3AD203B41FA5}">
                      <a16:colId xmlns:a16="http://schemas.microsoft.com/office/drawing/2014/main" val="3568243941"/>
                    </a:ext>
                  </a:extLst>
                </a:gridCol>
                <a:gridCol w="1669242">
                  <a:extLst>
                    <a:ext uri="{9D8B030D-6E8A-4147-A177-3AD203B41FA5}">
                      <a16:colId xmlns:a16="http://schemas.microsoft.com/office/drawing/2014/main" val="3427718888"/>
                    </a:ext>
                  </a:extLst>
                </a:gridCol>
                <a:gridCol w="2264131">
                  <a:extLst>
                    <a:ext uri="{9D8B030D-6E8A-4147-A177-3AD203B41FA5}">
                      <a16:colId xmlns:a16="http://schemas.microsoft.com/office/drawing/2014/main" val="467187565"/>
                    </a:ext>
                  </a:extLst>
                </a:gridCol>
                <a:gridCol w="2734712">
                  <a:extLst>
                    <a:ext uri="{9D8B030D-6E8A-4147-A177-3AD203B41FA5}">
                      <a16:colId xmlns:a16="http://schemas.microsoft.com/office/drawing/2014/main" val="2330041463"/>
                    </a:ext>
                  </a:extLst>
                </a:gridCol>
                <a:gridCol w="2222695">
                  <a:extLst>
                    <a:ext uri="{9D8B030D-6E8A-4147-A177-3AD203B41FA5}">
                      <a16:colId xmlns:a16="http://schemas.microsoft.com/office/drawing/2014/main" val="167182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DecisionTree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 Radial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Cp/Cost/Sigma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Cp=0.03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Sigma:0.03,Cost=1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7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1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DBC87E80-6847-4406-B374-F9EB73F94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00664" y="1955409"/>
            <a:ext cx="6879101" cy="40241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68917-D2E1-48BD-A9B5-707D85BA30FD}"/>
              </a:ext>
            </a:extLst>
          </p:cNvPr>
          <p:cNvSpPr txBox="1"/>
          <p:nvPr/>
        </p:nvSpPr>
        <p:spPr>
          <a:xfrm>
            <a:off x="1674055" y="878426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operating characteristic(ROC): A ROC plot is drawn for all the four models to select the best models. Random forest has the greatest AUC</a:t>
            </a:r>
          </a:p>
        </p:txBody>
      </p:sp>
    </p:spTree>
    <p:extLst>
      <p:ext uri="{BB962C8B-B14F-4D97-AF65-F5344CB8AC3E}">
        <p14:creationId xmlns:p14="http://schemas.microsoft.com/office/powerpoint/2010/main" val="428675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00E7-2523-4599-BFBF-DB2CC17C0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506438"/>
            <a:ext cx="10311618" cy="5741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4AA95-1B9C-4479-9263-8BE980B9EA64}"/>
              </a:ext>
            </a:extLst>
          </p:cNvPr>
          <p:cNvSpPr txBox="1"/>
          <p:nvPr/>
        </p:nvSpPr>
        <p:spPr>
          <a:xfrm>
            <a:off x="590844" y="1453815"/>
            <a:ext cx="110103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Wrangling/Data Manipulation is the most important part to get good prediction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AUC for ROC curve is highest for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Though Random forest gives the highest accuracy, Decision tree being the simplest can be picked up for the Prediction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19AB-A64B-4C2C-98CC-C459F9D0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7286"/>
            <a:ext cx="8946541" cy="59811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Topics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Wrangling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merging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Building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Pick Best model using ROC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C56E-730B-4192-A70D-9FFF968B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309490"/>
            <a:ext cx="11619914" cy="593891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Objective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predictive analytics to identify students at risk of dropping out, and using that knowledge to take steps to improve retention and graduation rates.</a:t>
            </a:r>
          </a:p>
          <a:p>
            <a:pPr marL="0" indent="0">
              <a:buNone/>
            </a:pPr>
            <a:r>
              <a:rPr lang="en-US" dirty="0"/>
              <a:t>	Five different types of datasets were provided, each containing different number of data 	sets.</a:t>
            </a:r>
          </a:p>
          <a:p>
            <a:pPr marL="0" indent="0">
              <a:buNone/>
            </a:pPr>
            <a:r>
              <a:rPr lang="en-US" dirty="0"/>
              <a:t>1) 	Student Progress Data: Contains student's academic progress over time from Fall       2011 	to Summer 2017. These data is collected every term.</a:t>
            </a:r>
          </a:p>
          <a:p>
            <a:pPr marL="0" indent="0">
              <a:buNone/>
            </a:pPr>
            <a:r>
              <a:rPr lang="en-US" dirty="0"/>
              <a:t>2)	Student Static Data: Contains static data like Demographics, age, Gender </a:t>
            </a:r>
            <a:r>
              <a:rPr lang="en-US" dirty="0" err="1"/>
              <a:t>etc</a:t>
            </a:r>
            <a:r>
              <a:rPr lang="en-US" dirty="0"/>
              <a:t>, once    	for each </a:t>
            </a:r>
            <a:r>
              <a:rPr lang="en-US" dirty="0" err="1"/>
              <a:t>cohert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3) 	Student Financial Aid Data: This was a single file with all finance related           information 	from Fall 2011 to Summer 2017.This provided information about             Scholarships, 	work/Study funds, Loans etc.</a:t>
            </a:r>
          </a:p>
          <a:p>
            <a:pPr marL="0" indent="0">
              <a:buNone/>
            </a:pPr>
            <a:r>
              <a:rPr lang="en-US" dirty="0"/>
              <a:t>4) 	Dropout Train Label: This CSV file contained </a:t>
            </a:r>
            <a:r>
              <a:rPr lang="en-US" dirty="0" err="1"/>
              <a:t>StudentID's</a:t>
            </a:r>
            <a:r>
              <a:rPr lang="en-US" dirty="0"/>
              <a:t> and if that particular       student 	has dropped out or not. This is used to train the models.</a:t>
            </a:r>
          </a:p>
          <a:p>
            <a:pPr marL="0" indent="0">
              <a:buNone/>
            </a:pPr>
            <a:r>
              <a:rPr lang="en-US" dirty="0"/>
              <a:t>5) 	</a:t>
            </a:r>
            <a:r>
              <a:rPr lang="en-US" dirty="0" err="1"/>
              <a:t>TestIDs</a:t>
            </a:r>
            <a:r>
              <a:rPr lang="en-US" dirty="0"/>
              <a:t> : This file has </a:t>
            </a:r>
            <a:r>
              <a:rPr lang="en-US" dirty="0" err="1"/>
              <a:t>StudentID's</a:t>
            </a:r>
            <a:r>
              <a:rPr lang="en-US" dirty="0"/>
              <a:t> for which we are predicting the Dropouts.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D5AF-B277-4644-B448-7200862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91" y="1064456"/>
            <a:ext cx="11226018" cy="47290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Data Merging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Student Progress Data contains duplicate ID’s.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latest academic and latest term for each </a:t>
            </a:r>
            <a:r>
              <a:rPr lang="en-US" dirty="0" err="1"/>
              <a:t>StudentID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the Static, Progress and financial data sets to get all the information about the student.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all the variables which has all constant or all Null.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012D-461E-4B46-A0F9-17AE570F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8" y="689317"/>
            <a:ext cx="10733648" cy="5559082"/>
          </a:xfrm>
        </p:spPr>
        <p:txBody>
          <a:bodyPr/>
          <a:lstStyle/>
          <a:p>
            <a:r>
              <a:rPr lang="en-US" dirty="0"/>
              <a:t>Columns that has ALL Null or constant value.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Data						2. Progress Data</a:t>
            </a:r>
          </a:p>
          <a:p>
            <a:pPr marL="0" indent="0">
              <a:buNone/>
            </a:pPr>
            <a:r>
              <a:rPr lang="en-US" dirty="0"/>
              <a:t>	Campus							 Complete2</a:t>
            </a:r>
          </a:p>
          <a:p>
            <a:pPr marL="0" indent="0">
              <a:buNone/>
            </a:pPr>
            <a:r>
              <a:rPr lang="en-US" dirty="0"/>
              <a:t>	Address2							 </a:t>
            </a:r>
            <a:r>
              <a:rPr lang="en-US" dirty="0" err="1"/>
              <a:t>DegreeTypeSought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DualSummerEnroll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0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8D35-A72C-429A-A506-17202EC4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464233"/>
            <a:ext cx="10570357" cy="5924843"/>
          </a:xfrm>
        </p:spPr>
        <p:txBody>
          <a:bodyPr/>
          <a:lstStyle/>
          <a:p>
            <a:r>
              <a:rPr lang="en-US" dirty="0"/>
              <a:t>Data Manipulation/Data Wrangling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the final data in the required and clean format each of the columns are studied thoroughly and modified appropriately.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BirthYear</a:t>
            </a:r>
            <a:r>
              <a:rPr lang="en-US" dirty="0"/>
              <a:t>: the only Null value id replaced with the average </a:t>
            </a:r>
            <a:r>
              <a:rPr lang="en-US" dirty="0" err="1"/>
              <a:t>BirthYear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2)A new Race column was created to specify a categorical value for each the race </a:t>
            </a:r>
          </a:p>
          <a:p>
            <a:pPr marL="0" indent="0">
              <a:buNone/>
            </a:pPr>
            <a:r>
              <a:rPr lang="en-US" dirty="0"/>
              <a:t>3)A </a:t>
            </a:r>
            <a:r>
              <a:rPr lang="en-US" dirty="0" err="1"/>
              <a:t>MaritalStatusNew</a:t>
            </a:r>
            <a:r>
              <a:rPr lang="en-US" dirty="0"/>
              <a:t> column was created which replaces all the Null value with the      most </a:t>
            </a:r>
            <a:r>
              <a:rPr lang="en-US" dirty="0" err="1"/>
              <a:t>occuring</a:t>
            </a:r>
            <a:r>
              <a:rPr lang="en-US" dirty="0"/>
              <a:t> class(</a:t>
            </a:r>
            <a:r>
              <a:rPr lang="en-US" dirty="0" err="1"/>
              <a:t>i.e</a:t>
            </a:r>
            <a:r>
              <a:rPr lang="en-US" dirty="0"/>
              <a:t> Single)</a:t>
            </a:r>
          </a:p>
          <a:p>
            <a:pPr marL="0" indent="0">
              <a:buNone/>
            </a:pPr>
            <a:r>
              <a:rPr lang="en-US" dirty="0"/>
              <a:t>4) The NULL values in </a:t>
            </a:r>
            <a:r>
              <a:rPr lang="en-US" dirty="0" err="1"/>
              <a:t>FatherHighestGradeLevel</a:t>
            </a:r>
            <a:r>
              <a:rPr lang="en-US" dirty="0"/>
              <a:t> and </a:t>
            </a:r>
            <a:r>
              <a:rPr lang="en-US" dirty="0" err="1"/>
              <a:t>MotherHighestGradLevel</a:t>
            </a:r>
            <a:r>
              <a:rPr lang="en-US" dirty="0"/>
              <a:t> is replaced    with 'Unknown'.</a:t>
            </a:r>
          </a:p>
          <a:p>
            <a:pPr marL="0" indent="0">
              <a:buNone/>
            </a:pPr>
            <a:r>
              <a:rPr lang="en-US" dirty="0"/>
              <a:t>5)All the NULL values related to Financial columns like Grant, Scholarships are        imputed with 0.</a:t>
            </a:r>
          </a:p>
          <a:p>
            <a:pPr marL="0" indent="0">
              <a:buNone/>
            </a:pPr>
            <a:r>
              <a:rPr lang="en-US" dirty="0"/>
              <a:t>6)A new column Funds is created for each year to </a:t>
            </a:r>
            <a:r>
              <a:rPr lang="en-US" dirty="0" err="1"/>
              <a:t>repesent</a:t>
            </a:r>
            <a:r>
              <a:rPr lang="en-US" dirty="0"/>
              <a:t> if the </a:t>
            </a:r>
            <a:r>
              <a:rPr lang="en-US" dirty="0" err="1"/>
              <a:t>perticular</a:t>
            </a:r>
            <a:r>
              <a:rPr lang="en-US" dirty="0"/>
              <a:t> student     has been involved in any kind of Loan or fund activity.(1 if YES: 0 if NO)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A8D002-771D-4BA5-88DB-CD805A470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49556"/>
              </p:ext>
            </p:extLst>
          </p:nvPr>
        </p:nvGraphicFramePr>
        <p:xfrm>
          <a:off x="196948" y="1111348"/>
          <a:ext cx="11465168" cy="5596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5168">
                  <a:extLst>
                    <a:ext uri="{9D8B030D-6E8A-4147-A177-3AD203B41FA5}">
                      <a16:colId xmlns:a16="http://schemas.microsoft.com/office/drawing/2014/main" val="1330940967"/>
                    </a:ext>
                  </a:extLst>
                </a:gridCol>
              </a:tblGrid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StudentID      Term      AcademicYear    LatestYear   CompleteDevMath CompleteDevEnglish     Major1      Complete1  CompleteCIP1      TermGPA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156791312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 Min.   : 20932   1:3026   Min.   :2011   Min.   :12.0   -2:7857         -2:8867            Min.   :-1.00   0:8814    Min.   :-2.00   Min.   :0.000  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470862355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1st Qu.:305164   3:7246   1st Qu.:2014   1st Qu.:15.0   -1: 520         -1: 520            1st Qu.:26.01   7:1122    1st Qu.:-2.00   1st Qu.:1.700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204285023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Median :321580   6:1989   Median :2015   Median :16.0   0 :3405         0 :2324            Median :43.04   8:2325    Median :-2.00   Median :3.080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572617305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Mean   :316079            Mean   :2015   Mean   :15.7   1 : 479         1 : 550            Mean   :38.34             Mean   :10.94   Mean   :2.583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831769285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3rd Qu.:343608            3rd Qu.:2016   3rd Qu.:17.0                                      3rd Qu.:51.38             3rd Qu.:26.00   3rd Qu.:3.700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248428520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 Max.   :359783            Max.   :2016   Max.   :17.0                                      Max.   :54.01             Max.   :54.00   Max.   :4.000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06504478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                                                                                   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4249271731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CumGPA          State       Gender     BirthYear       Hispanic       AmericanIndian        Asian              Black         NativeHawaiian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92964853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 Min.   :0.000   NJ     :11972   1:4947   Min.   :1945   Min.   :-1.0000   Min.   :-1.0000   Min.   :-1.00000   Min.   :-1.0000   Min.   :-1.00000  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774604769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1st Qu.:2.300   NY     :  120   2:7314   1st Qu.:1986   1st Qu.: 0.0000   1st Qu.: 0.0000   1st Qu.: 0.00000   1st Qu.: 0.0000   1st Qu.: 0.00000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083914765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Median :3.070   FL     :   29            Median :1991   Median : 0.0000   Median : 0.0000   Median : 0.00000   Median : 0.0000   Median : 0.00000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342133301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Mean   :2.778   CA     :   16            Mean   :1989   Mean   : 0.2567   Mean   :-0.0668   Mean   : 0.01974   Mean   : 0.1467   Mean   :-0.06696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444547586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3rd Qu.:3.580   MD     :   15            3rd Qu.:1994   3rd Qu.: 1.0000   3rd Qu.: 0.0000   3rd Qu.: 0.00000   3rd Qu.: 0.0000   3rd Qu.: 0.00000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504676642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 Max.   :4.000   PA     :   14            Max.   :2000   Max.   : 1.0000   Max.   : 1.0000   Max.   : 1.00000   Max.   : 1.0000   Max.   : 1.00000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760047278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(Other):   95                                                                             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71671400"/>
                  </a:ext>
                </a:extLst>
              </a:tr>
              <a:tr h="291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White         HsDip         HSDipYr         HSGPAUnwtd      Enrollmentstatus NumColCredAttemptTransfer NumColCredAcceptTransfer HighDeg  MathPlacement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93720177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 dirty="0">
                          <a:effectLst/>
                        </a:rPr>
                        <a:t> Min.   :-1.0000   -1:  842   Min.   :  -1.0   Min.   :-1.0000   1:4952           Min.   : -2.00            Min.   :-2.00            0:8710   -1: 520      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58837419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1st Qu.: 0.0000   0 :11205   1st Qu.:  -1.0   1st Qu.:-1.0000   2:7309           1st Qu.: -2.00            1st Qu.:-2.00            2:3406   0 :7859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227467488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Median : 0.0000   1 :  214   Median :  -1.0   Median :-1.0000                    Median : 16.00            Median :24.00            3: 143   1 :3882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41539030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Mean   : 0.1824              Mean   : 547.6   Mean   : 0.1395                    Mean   : 37.46            Mean   :32.14            4:   2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10772669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3rd Qu.: 1.0000              3rd Qu.:2010.0   3rd Qu.: 2.3800                    3rd Qu.: 73.00            3rd Qu.:66.00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83667156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 Max.   : 1.0000              Max.   :2016.0   Max.   : 4.0000                    Max.   :150.00            Max.   :96.00                                 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048503110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                                                                                         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4163876744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EngPlacement GatewayMathStatus GatewayEnglishStatus     cohort       cohortterm      MaritalStatus  AdjustedGrossIncome ParentAdjustedGrossIncome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50979053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-1: 520      0:10794           0:9967               2011-12:2131   Min.   :1.000   Divorced : 208   Min.   : -24326     Min.   :-49406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350398197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0 :8966      1: 1467           1:2294               2012-13:2059   1st Qu.:1.000   Married  : 924   1st Qu.:      0     1st Qu.:     0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515579569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1 :2775                                             2013-14:1936   Median :1.000   Separated: 185   Median :      0     Median :     0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3064847825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                            2014-15:2080   Mean   :1.393   Single   :9103   Mean   :  11271     Mean   : 24066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613792183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                                      2015-16:2184   3rd Qu.:1.000   NA's     :1841   3rd Qu.:  13563     3rd Qu.: 32980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1133615939"/>
                  </a:ext>
                </a:extLst>
              </a:tr>
              <a:tr h="1768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                                                     2016-17:1871   Max.   :3.000                    Max.   :2576425     Max.   :657631          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628" marR="6628" marT="6628" marB="0" anchor="ctr"/>
                </a:tc>
                <a:extLst>
                  <a:ext uri="{0D108BD9-81ED-4DB2-BD59-A6C34878D82A}">
                    <a16:rowId xmlns:a16="http://schemas.microsoft.com/office/drawing/2014/main" val="203228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C941FC-B988-42A7-857E-A419F336A5B8}"/>
              </a:ext>
            </a:extLst>
          </p:cNvPr>
          <p:cNvSpPr txBox="1"/>
          <p:nvPr/>
        </p:nvSpPr>
        <p:spPr>
          <a:xfrm>
            <a:off x="422031" y="267286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Summary :</a:t>
            </a:r>
          </a:p>
        </p:txBody>
      </p:sp>
    </p:spTree>
    <p:extLst>
      <p:ext uri="{BB962C8B-B14F-4D97-AF65-F5344CB8AC3E}">
        <p14:creationId xmlns:p14="http://schemas.microsoft.com/office/powerpoint/2010/main" val="12139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884CDD-70B3-4CF0-8E18-8FF99187E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378545"/>
              </p:ext>
            </p:extLst>
          </p:nvPr>
        </p:nvGraphicFramePr>
        <p:xfrm>
          <a:off x="196948" y="773723"/>
          <a:ext cx="11071280" cy="5947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0962">
                  <a:extLst>
                    <a:ext uri="{9D8B030D-6E8A-4147-A177-3AD203B41FA5}">
                      <a16:colId xmlns:a16="http://schemas.microsoft.com/office/drawing/2014/main" val="4133444872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4143458852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2481511463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896080326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1737167697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2624034525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768851763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3899419917"/>
                    </a:ext>
                  </a:extLst>
                </a:gridCol>
                <a:gridCol w="707460">
                  <a:extLst>
                    <a:ext uri="{9D8B030D-6E8A-4147-A177-3AD203B41FA5}">
                      <a16:colId xmlns:a16="http://schemas.microsoft.com/office/drawing/2014/main" val="988283880"/>
                    </a:ext>
                  </a:extLst>
                </a:gridCol>
                <a:gridCol w="771773">
                  <a:extLst>
                    <a:ext uri="{9D8B030D-6E8A-4147-A177-3AD203B41FA5}">
                      <a16:colId xmlns:a16="http://schemas.microsoft.com/office/drawing/2014/main" val="2412240837"/>
                    </a:ext>
                  </a:extLst>
                </a:gridCol>
                <a:gridCol w="771773">
                  <a:extLst>
                    <a:ext uri="{9D8B030D-6E8A-4147-A177-3AD203B41FA5}">
                      <a16:colId xmlns:a16="http://schemas.microsoft.com/office/drawing/2014/main" val="3981990696"/>
                    </a:ext>
                  </a:extLst>
                </a:gridCol>
                <a:gridCol w="771773">
                  <a:extLst>
                    <a:ext uri="{9D8B030D-6E8A-4147-A177-3AD203B41FA5}">
                      <a16:colId xmlns:a16="http://schemas.microsoft.com/office/drawing/2014/main" val="595200538"/>
                    </a:ext>
                  </a:extLst>
                </a:gridCol>
                <a:gridCol w="771773">
                  <a:extLst>
                    <a:ext uri="{9D8B030D-6E8A-4147-A177-3AD203B41FA5}">
                      <a16:colId xmlns:a16="http://schemas.microsoft.com/office/drawing/2014/main" val="2502133257"/>
                    </a:ext>
                  </a:extLst>
                </a:gridCol>
                <a:gridCol w="771773">
                  <a:extLst>
                    <a:ext uri="{9D8B030D-6E8A-4147-A177-3AD203B41FA5}">
                      <a16:colId xmlns:a16="http://schemas.microsoft.com/office/drawing/2014/main" val="384220719"/>
                    </a:ext>
                  </a:extLst>
                </a:gridCol>
                <a:gridCol w="771773">
                  <a:extLst>
                    <a:ext uri="{9D8B030D-6E8A-4147-A177-3AD203B41FA5}">
                      <a16:colId xmlns:a16="http://schemas.microsoft.com/office/drawing/2014/main" val="2183028124"/>
                    </a:ext>
                  </a:extLst>
                </a:gridCol>
              </a:tblGrid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FatherHighestGradeLevel  MotherHighestGradeLevel              Housing        Loan2012       Scholarship2012    WorkStudy2012       Grant2012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40192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College      :2916       College      :2896       Off Campus       :4846   Min.   :    0.0   Min.   :    0.00   Min.   :   0.00   Min.   :    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73344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High School  :4578       High School  :4516       On Campus Housing:1430   1st Qu.:    0.0   1st Qu.:    0.00   1st Qu.:   0.00   1st Qu.:    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33218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Middle School:1201       Middle School:1153       With Parent      :4120   Median :    0.0   Median :    0.00   Median :   0.00   Median :    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2080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Unknown      :3566       Unknown      :3696       NA's             :1865   Mean   :  670.3   Mean   :   69.89   Mean   :  14.58   Mean   :  682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95149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                                                              3rd Qu.:    0.0   3rd Qu.:    0.00   3rd Qu.:   0.00   3rd Qu.:    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48380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                                                                        Max.   :55626.0   Max.   :27631.90   Max.   :3000.00   Max.   :13263  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74079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                                                                                                                                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99687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Loan2013                      Scholarship2013   WorkStudy2013      Grant2013        Loan2014     Scholarship2014   WorkStudy2014       Grant2014        Loan2015  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40937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sv-SE" sz="1050" u="none" strike="noStrike" dirty="0">
                          <a:effectLst/>
                        </a:rPr>
                        <a:t> Min.   :    0   Min.   :          0.0   Min.   :   0.0   Min.   :    0   Min.   :    0   Min.   :    0.0   Min.   :   0.00   Min.   :    0   Min.   :    0  </a:t>
                      </a:r>
                      <a:endParaRPr lang="sv-SE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38345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1st Qu.:    0   1st Qu.:       0.0   1st Qu.:   0.0   1st Qu.:    0   1st Qu.:    0   1st Qu.:    0.0   1st Qu.:   0.00   1st Qu.:    0   1st Qu.:    0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29205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Median :    0   Median :    0.0   Median :   0.0   Median :    0   Median :    0   Median :    0.0   Median :   0.00   Median :    0   Median :    0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71733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Mean   : 1180   Mean   :  112.4   Mean   :  27.9   Mean   : 1215   Mean   : 1502   Mean   :  157.6   Mean   :  35.41   Mean   : 1576   Mean   : 1673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02672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3rd Qu.:    0   3rd Qu.:      0.0   3rd Qu.:   0.0   3rd Qu.:    0   3rd Qu.:    0   3rd Qu.:    0.0   3rd Qu.:   0.00   3rd Qu.:    0   3rd Qu.:    0 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40778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Max.   :50555                  Max.   :28737.1   Max.   :4000.0   Max.   :13790   Max.   :49845   Max.   :38850.6   Max.   :3300.00   Max.   :14001   Max.   :47824  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79330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                                                                                                                                     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94632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Scholarship2015   WorkStudy2015      Grant2015        Loan2016     Scholarship2016   WorkStudy2016       Grant2016        Loan2017     Scholarship2017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4101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sv-SE" sz="1050" u="none" strike="noStrike">
                          <a:effectLst/>
                        </a:rPr>
                        <a:t> Min.   :    0.0   Min.   :   0.0   Min.   :    0   Min.   :    0   Min.   :    0.0   Min.   :   0.00   Min.   :    0   Min.   :    0   Min.   :    0.0  </a:t>
                      </a:r>
                      <a:endParaRPr lang="sv-SE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64636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1st Qu.:    0.0   1st Qu.:   0.0   1st Qu.:    0   1st Qu.:    0   1st Qu.:    0.0   1st Qu.:   0.00   1st Qu.:    0   1st Qu.:    0   1st Qu.:    0.0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89604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Median :    0.0   Median :   0.0   Median :    0   Median :    0   Median :    0.0   Median :   0.00   Median :    0   Median :    0   Median :    0.0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14854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Mean   :  215.1   Mean   :  39.8   Mean   : 1876   Mean   : 1821   Mean   :  254.5   Mean   :  40.16   Mean   : 2060   Mean   : 1987   Mean   :  360.4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03545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3rd Qu.:    0.0   3rd Qu.:   0.0   3rd Qu.:  795   3rd Qu.:    0   3rd Qu.:    0.0   3rd Qu.:   0.00   3rd Qu.: 2063   3rd Qu.:    0   3rd Qu.:    0.0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12944"/>
                  </a:ext>
                </a:extLst>
              </a:tr>
              <a:tr h="235101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>
                          <a:effectLst/>
                        </a:rPr>
                        <a:t> Max.   :30477.9   Max.   :4600.0   Max.   :19038   Max.   :52880   Max.   :31265.5   Max.   :4000.00   Max.   :18505   Max.   :60118   Max.   :33847.9  </a:t>
                      </a:r>
                      <a:endParaRPr lang="fr-FR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30147"/>
                  </a:ext>
                </a:extLst>
              </a:tr>
              <a:tr h="142486"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                                                                                                                                       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33065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WorkStudy2017      Grant2017     Race       MaritalStatusNew Funds12   Funds13  Funds14  Funds15  Funds16  Funds17  Dropout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4193613554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Min.   :   0.0   Min.   :    0   -1:1424   Divorced :  208   0:10553   0:9382   0:8620   0:8035   0:7708   0:7618   0:7527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2824813804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1st Qu.:   0.0   1st Qu.:    0   1 :3990   Married  :  924   1: 1708   1:2879   1:3641   1:4226   1:4553   1:4643   1:4734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2235021686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Median :   0.0   Median :    0   2 :  23   Separated:  185                                                              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1727983893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Mean   :  50.7   Mean   : 2280   3 :1084   Single   :10944                                                              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1847039191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>
                          <a:effectLst/>
                        </a:rPr>
                        <a:t> 3rd Qu.:   0.0   3rd Qu.: 2481   4 :2641                                                                                    </a:t>
                      </a:r>
                      <a:endParaRPr lang="fr-FR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4088591821"/>
                  </a:ext>
                </a:extLst>
              </a:tr>
              <a:tr h="142486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>
                          <a:effectLst/>
                        </a:rPr>
                        <a:t> Max.   :3000.0   Max.   :19823   5 :  21                                                                                    </a:t>
                      </a:r>
                      <a:endParaRPr lang="fr-FR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1555385028"/>
                  </a:ext>
                </a:extLst>
              </a:tr>
              <a:tr h="2381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                    6 :3078           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639" marR="5639" marT="563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39" marR="5639" marT="5639" marB="0" anchor="b"/>
                </a:tc>
                <a:extLst>
                  <a:ext uri="{0D108BD9-81ED-4DB2-BD59-A6C34878D82A}">
                    <a16:rowId xmlns:a16="http://schemas.microsoft.com/office/drawing/2014/main" val="25921335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CA0429-3D38-4651-8E02-1958B2DC57C3}"/>
              </a:ext>
            </a:extLst>
          </p:cNvPr>
          <p:cNvSpPr txBox="1"/>
          <p:nvPr/>
        </p:nvSpPr>
        <p:spPr>
          <a:xfrm>
            <a:off x="365760" y="196948"/>
            <a:ext cx="340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Summary part-2</a:t>
            </a:r>
          </a:p>
        </p:txBody>
      </p:sp>
    </p:spTree>
    <p:extLst>
      <p:ext uri="{BB962C8B-B14F-4D97-AF65-F5344CB8AC3E}">
        <p14:creationId xmlns:p14="http://schemas.microsoft.com/office/powerpoint/2010/main" val="185488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96F8-B09C-4456-B808-0A946C55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422032"/>
            <a:ext cx="10072468" cy="5826368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  <a:p>
            <a:pPr marL="0" indent="0">
              <a:buNone/>
            </a:pPr>
            <a:r>
              <a:rPr lang="en-US" dirty="0"/>
              <a:t>    Plot 1: Academic year Over Number of dropouts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DAE9A-DE9D-4085-AAEF-15AD679E4A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452" y="1701800"/>
            <a:ext cx="9115865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2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889</TotalTime>
  <Words>1808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Lucida Console</vt:lpstr>
      <vt:lpstr>Wingdings 3</vt:lpstr>
      <vt:lpstr>Ion</vt:lpstr>
      <vt:lpstr>Student Dropout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</dc:creator>
  <cp:lastModifiedBy>Sandhya</cp:lastModifiedBy>
  <cp:revision>146</cp:revision>
  <dcterms:created xsi:type="dcterms:W3CDTF">2019-02-28T22:13:29Z</dcterms:created>
  <dcterms:modified xsi:type="dcterms:W3CDTF">2019-03-13T07:21:00Z</dcterms:modified>
</cp:coreProperties>
</file>