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8"/>
  </p:notesMasterIdLst>
  <p:handoutMasterIdLst>
    <p:handoutMasterId r:id="rId9"/>
  </p:handoutMasterIdLst>
  <p:sldIdLst>
    <p:sldId id="3765" r:id="rId6"/>
    <p:sldId id="3766" r:id="rId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3C05F-4424-4BD0-99DC-932715E3187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1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341C261D-96B2-E718-CFA5-3029D6CC4A55}"/>
              </a:ext>
            </a:extLst>
          </p:cNvPr>
          <p:cNvSpPr/>
          <p:nvPr/>
        </p:nvSpPr>
        <p:spPr>
          <a:xfrm>
            <a:off x="5244690" y="3702068"/>
            <a:ext cx="245842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A315D-096F-47BC-B426-59515B70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68" y="253965"/>
            <a:ext cx="7653582" cy="50223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8C"/>
                </a:solidFill>
                <a:latin typeface="Calibri Light" panose="020F0302020204030204" pitchFamily="34" charset="0"/>
                <a:ea typeface="STKaiti"/>
                <a:cs typeface="Calibri Light" panose="020F0302020204030204" pitchFamily="34" charset="0"/>
              </a:rPr>
              <a:t>Branching Process – Dev &amp; Support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FEBEC-C2DD-4CFB-B958-FEB5DE1C6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5" y="4742308"/>
            <a:ext cx="436897" cy="27477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0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2AE00C7-03E7-4577-B962-8354EB140FE3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Salesforce Logo transparent PNG - StickPNG">
            <a:extLst>
              <a:ext uri="{FF2B5EF4-FFF2-40B4-BE49-F238E27FC236}">
                <a16:creationId xmlns:a16="http://schemas.microsoft.com/office/drawing/2014/main" id="{5E619C37-8A09-40AE-A19B-9EA92F60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32" y="710673"/>
            <a:ext cx="723642" cy="50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DED18-40F5-4997-9019-37F1E6D7184A}"/>
              </a:ext>
            </a:extLst>
          </p:cNvPr>
          <p:cNvSpPr txBox="1"/>
          <p:nvPr/>
        </p:nvSpPr>
        <p:spPr>
          <a:xfrm>
            <a:off x="7026101" y="972643"/>
            <a:ext cx="5549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>
                <a:latin typeface="Chivo"/>
              </a:rPr>
              <a:t>Production</a:t>
            </a:r>
          </a:p>
        </p:txBody>
      </p:sp>
      <p:pic>
        <p:nvPicPr>
          <p:cNvPr id="10" name="Picture 2" descr="Salesforce Logo transparent PNG - StickPNG">
            <a:extLst>
              <a:ext uri="{FF2B5EF4-FFF2-40B4-BE49-F238E27FC236}">
                <a16:creationId xmlns:a16="http://schemas.microsoft.com/office/drawing/2014/main" id="{3A773752-7300-4177-8F11-8A5489E5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32" y="702195"/>
            <a:ext cx="685800" cy="48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B54E7-58C4-4CC0-80B7-3E1D7266BCB8}"/>
              </a:ext>
            </a:extLst>
          </p:cNvPr>
          <p:cNvSpPr txBox="1"/>
          <p:nvPr/>
        </p:nvSpPr>
        <p:spPr>
          <a:xfrm>
            <a:off x="5610406" y="954963"/>
            <a:ext cx="4342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10000"/>
                  </a:schemeClr>
                </a:solidFill>
                <a:latin typeface="Chivo"/>
              </a:rPr>
              <a:t>UAT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D2A7F-2E6F-4E6A-896F-7DA6DF5557C9}"/>
              </a:ext>
            </a:extLst>
          </p:cNvPr>
          <p:cNvSpPr txBox="1"/>
          <p:nvPr/>
        </p:nvSpPr>
        <p:spPr>
          <a:xfrm>
            <a:off x="42505" y="4066801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10000"/>
                  </a:schemeClr>
                </a:solidFill>
                <a:latin typeface="Chivo"/>
              </a:rPr>
              <a:t>Master</a:t>
            </a:r>
          </a:p>
        </p:txBody>
      </p:sp>
      <p:pic>
        <p:nvPicPr>
          <p:cNvPr id="25" name="Picture 14" descr="Download Product Design, Identity, And Sales Process - Buildworks Canada  Logo - Full Size PNG Image - PNGkit">
            <a:extLst>
              <a:ext uri="{FF2B5EF4-FFF2-40B4-BE49-F238E27FC236}">
                <a16:creationId xmlns:a16="http://schemas.microsoft.com/office/drawing/2014/main" id="{AE4F3567-93CF-45F7-803C-215AD939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89" y="3709869"/>
            <a:ext cx="274320" cy="28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725379C-F5A9-4A89-931A-156167592F6E}"/>
              </a:ext>
            </a:extLst>
          </p:cNvPr>
          <p:cNvSpPr/>
          <p:nvPr/>
        </p:nvSpPr>
        <p:spPr>
          <a:xfrm>
            <a:off x="4428178" y="4290921"/>
            <a:ext cx="263926" cy="27220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D42098-6DFE-4E65-88B0-A7E0778EEBCE}"/>
              </a:ext>
            </a:extLst>
          </p:cNvPr>
          <p:cNvCxnSpPr>
            <a:cxnSpLocks/>
            <a:stCxn id="130" idx="0"/>
            <a:endCxn id="8" idx="2"/>
          </p:cNvCxnSpPr>
          <p:nvPr/>
        </p:nvCxnSpPr>
        <p:spPr>
          <a:xfrm flipV="1">
            <a:off x="7333033" y="1219608"/>
            <a:ext cx="14820" cy="27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64F27B9-54FD-4A10-8B2C-594F3B141079}"/>
              </a:ext>
            </a:extLst>
          </p:cNvPr>
          <p:cNvSpPr/>
          <p:nvPr/>
        </p:nvSpPr>
        <p:spPr>
          <a:xfrm>
            <a:off x="3755642" y="4290197"/>
            <a:ext cx="291108" cy="2722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00C660D-5DE5-4F13-BC0A-7B7AD6C2E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726" y="4318193"/>
            <a:ext cx="122022" cy="1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83FCB8-46D3-4789-90EC-D09CEBB79EF3}"/>
              </a:ext>
            </a:extLst>
          </p:cNvPr>
          <p:cNvSpPr txBox="1"/>
          <p:nvPr/>
        </p:nvSpPr>
        <p:spPr>
          <a:xfrm>
            <a:off x="4321453" y="4535585"/>
            <a:ext cx="4828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Commit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Changes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75980F-1D34-41E3-B399-53ED53E4CECB}"/>
              </a:ext>
            </a:extLst>
          </p:cNvPr>
          <p:cNvSpPr txBox="1"/>
          <p:nvPr/>
        </p:nvSpPr>
        <p:spPr>
          <a:xfrm>
            <a:off x="4916381" y="4538561"/>
            <a:ext cx="6142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Deployment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Package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3097-556D-4D02-8666-FB10BBE33D83}"/>
              </a:ext>
            </a:extLst>
          </p:cNvPr>
          <p:cNvSpPr txBox="1"/>
          <p:nvPr/>
        </p:nvSpPr>
        <p:spPr>
          <a:xfrm>
            <a:off x="5590767" y="4530591"/>
            <a:ext cx="4299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Merge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Branch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15DD63-6BCC-49E5-9472-98A5F2A6ED7C}"/>
              </a:ext>
            </a:extLst>
          </p:cNvPr>
          <p:cNvSpPr txBox="1"/>
          <p:nvPr/>
        </p:nvSpPr>
        <p:spPr>
          <a:xfrm>
            <a:off x="2762489" y="2479577"/>
            <a:ext cx="735224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3. Post successful QA, raise a MR for integrating Support fix to Develop</a:t>
            </a:r>
          </a:p>
        </p:txBody>
      </p:sp>
      <p:pic>
        <p:nvPicPr>
          <p:cNvPr id="51" name="Picture 2" descr="Salesforce Logo transparent PNG - StickPNG">
            <a:extLst>
              <a:ext uri="{FF2B5EF4-FFF2-40B4-BE49-F238E27FC236}">
                <a16:creationId xmlns:a16="http://schemas.microsoft.com/office/drawing/2014/main" id="{22B162FB-AE8B-476B-B516-6B56BBFF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96" y="715938"/>
            <a:ext cx="685800" cy="48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7A8F77-B57E-42EB-A587-BF45675B1E79}"/>
              </a:ext>
            </a:extLst>
          </p:cNvPr>
          <p:cNvSpPr txBox="1"/>
          <p:nvPr/>
        </p:nvSpPr>
        <p:spPr>
          <a:xfrm>
            <a:off x="1240669" y="951442"/>
            <a:ext cx="4796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10000"/>
                  </a:schemeClr>
                </a:solidFill>
                <a:latin typeface="Chivo"/>
              </a:rPr>
              <a:t>Dev Supp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791211-79C3-427F-9F20-38D2905D1768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V="1">
            <a:off x="5821849" y="1184516"/>
            <a:ext cx="11583" cy="252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1872D2-9DD9-44BE-94A7-C674A598810F}"/>
              </a:ext>
            </a:extLst>
          </p:cNvPr>
          <p:cNvCxnSpPr>
            <a:cxnSpLocks/>
          </p:cNvCxnSpPr>
          <p:nvPr/>
        </p:nvCxnSpPr>
        <p:spPr>
          <a:xfrm>
            <a:off x="630883" y="3514540"/>
            <a:ext cx="8128504" cy="1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332C52-0548-4D9B-B22E-9BC28EA7FCC7}"/>
              </a:ext>
            </a:extLst>
          </p:cNvPr>
          <p:cNvSpPr txBox="1"/>
          <p:nvPr/>
        </p:nvSpPr>
        <p:spPr>
          <a:xfrm>
            <a:off x="1" y="3368162"/>
            <a:ext cx="588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10000"/>
                  </a:schemeClr>
                </a:solidFill>
                <a:latin typeface="Chivo"/>
              </a:rPr>
              <a:t>Develop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0F737-B710-4C96-961F-342934DB66AF}"/>
              </a:ext>
            </a:extLst>
          </p:cNvPr>
          <p:cNvSpPr txBox="1"/>
          <p:nvPr/>
        </p:nvSpPr>
        <p:spPr>
          <a:xfrm>
            <a:off x="1475192" y="1416391"/>
            <a:ext cx="6820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1. Build the code in vscode , do unit testing on dev supp sandbox.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6904C3-9974-4604-9406-5E86257ACBD7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3334686" y="3523714"/>
            <a:ext cx="645220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46A9C27-F4DA-40CD-904C-10C61DCC7D69}"/>
              </a:ext>
            </a:extLst>
          </p:cNvPr>
          <p:cNvSpPr/>
          <p:nvPr/>
        </p:nvSpPr>
        <p:spPr>
          <a:xfrm>
            <a:off x="3182924" y="4290196"/>
            <a:ext cx="269268" cy="28736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15D8139E-D13D-4845-A39D-639D204C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46" y="4330830"/>
            <a:ext cx="112669" cy="1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F4399E1-B326-478A-ADA2-3C84586A14E1}"/>
              </a:ext>
            </a:extLst>
          </p:cNvPr>
          <p:cNvSpPr txBox="1"/>
          <p:nvPr/>
        </p:nvSpPr>
        <p:spPr>
          <a:xfrm>
            <a:off x="3097520" y="4535585"/>
            <a:ext cx="455574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Create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Release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Branch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4EDE6F-F7CA-48C9-94D0-ECD252B86B9A}"/>
              </a:ext>
            </a:extLst>
          </p:cNvPr>
          <p:cNvCxnSpPr>
            <a:cxnSpLocks/>
          </p:cNvCxnSpPr>
          <p:nvPr/>
        </p:nvCxnSpPr>
        <p:spPr>
          <a:xfrm>
            <a:off x="592277" y="4129841"/>
            <a:ext cx="8167110" cy="2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1C30A08-252B-4654-BCFF-21091ADA3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03" y="4282590"/>
            <a:ext cx="275423" cy="30008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BD4A821-84C5-43CA-8B63-F9E686410851}"/>
              </a:ext>
            </a:extLst>
          </p:cNvPr>
          <p:cNvSpPr txBox="1"/>
          <p:nvPr/>
        </p:nvSpPr>
        <p:spPr>
          <a:xfrm>
            <a:off x="3671131" y="4528007"/>
            <a:ext cx="45717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Create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support</a:t>
            </a:r>
          </a:p>
          <a:p>
            <a:pPr algn="ctr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Branch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5A14D5F-4841-4554-AEF0-CC2CD7C459B1}"/>
              </a:ext>
            </a:extLst>
          </p:cNvPr>
          <p:cNvSpPr txBox="1"/>
          <p:nvPr/>
        </p:nvSpPr>
        <p:spPr>
          <a:xfrm>
            <a:off x="4072153" y="2473984"/>
            <a:ext cx="61511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4. Post successful merge, deploy to INT from Develop branch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9E49DF8-AF7A-485B-9512-82A7EDFC8A1D}"/>
              </a:ext>
            </a:extLst>
          </p:cNvPr>
          <p:cNvCxnSpPr>
            <a:cxnSpLocks/>
          </p:cNvCxnSpPr>
          <p:nvPr/>
        </p:nvCxnSpPr>
        <p:spPr>
          <a:xfrm>
            <a:off x="4252985" y="3515128"/>
            <a:ext cx="536388" cy="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6" name="Picture 2" descr="Salesforce Logo transparent PNG - StickPNG">
            <a:extLst>
              <a:ext uri="{FF2B5EF4-FFF2-40B4-BE49-F238E27FC236}">
                <a16:creationId xmlns:a16="http://schemas.microsoft.com/office/drawing/2014/main" id="{211C9ABD-8B3F-61DE-FD67-8E58879F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71" y="710673"/>
            <a:ext cx="685800" cy="48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0CD47F6-86A7-2257-05BE-B9B99F1A9E5E}"/>
              </a:ext>
            </a:extLst>
          </p:cNvPr>
          <p:cNvSpPr txBox="1"/>
          <p:nvPr/>
        </p:nvSpPr>
        <p:spPr>
          <a:xfrm>
            <a:off x="4450380" y="962476"/>
            <a:ext cx="6364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>
                <a:latin typeface="Chivo"/>
              </a:rPr>
              <a:t>INT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395C55-91BD-9F0D-159F-D8C55FC88C88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769855" y="1192994"/>
            <a:ext cx="9116" cy="23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8" name="Picture 14" descr="Download Product Design, Identity, And Sales Process - Buildworks Canada  Logo - Full Size PNG Image - PNGkit">
            <a:extLst>
              <a:ext uri="{FF2B5EF4-FFF2-40B4-BE49-F238E27FC236}">
                <a16:creationId xmlns:a16="http://schemas.microsoft.com/office/drawing/2014/main" id="{000FCCEE-D545-9AFA-7EE7-0EE23B81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06" y="3397704"/>
            <a:ext cx="269388" cy="2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4" descr="Download Product Design, Identity, And Sales Process - Buildworks Canada  Logo - Full Size PNG Image - PNGkit">
            <a:extLst>
              <a:ext uri="{FF2B5EF4-FFF2-40B4-BE49-F238E27FC236}">
                <a16:creationId xmlns:a16="http://schemas.microsoft.com/office/drawing/2014/main" id="{AB86E50B-9FE2-4C4E-E037-E4EBBED1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9" y="4016914"/>
            <a:ext cx="269388" cy="2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AEB1C8F-D036-DD59-69D7-80C5EC6D9C1D}"/>
              </a:ext>
            </a:extLst>
          </p:cNvPr>
          <p:cNvSpPr txBox="1"/>
          <p:nvPr/>
        </p:nvSpPr>
        <p:spPr>
          <a:xfrm>
            <a:off x="2454416" y="1579428"/>
            <a:ext cx="735224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2. Post completion of support fix ,deploy it to QA Supp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9F292F6-D266-2309-1C0F-CB5D93F60FE8}"/>
              </a:ext>
            </a:extLst>
          </p:cNvPr>
          <p:cNvCxnSpPr>
            <a:cxnSpLocks/>
          </p:cNvCxnSpPr>
          <p:nvPr/>
        </p:nvCxnSpPr>
        <p:spPr>
          <a:xfrm flipV="1">
            <a:off x="4805903" y="3515557"/>
            <a:ext cx="217595" cy="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6" name="Picture 14" descr="Download Product Design, Identity, And Sales Process - Buildworks Canada  Logo - Full Size PNG Image - PNGkit">
            <a:extLst>
              <a:ext uri="{FF2B5EF4-FFF2-40B4-BE49-F238E27FC236}">
                <a16:creationId xmlns:a16="http://schemas.microsoft.com/office/drawing/2014/main" id="{65D03389-ED7C-0EA5-683C-CF5DB35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31" y="4285947"/>
            <a:ext cx="316671" cy="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AC672D17-E7EE-8211-D63D-FD403927410A}"/>
              </a:ext>
            </a:extLst>
          </p:cNvPr>
          <p:cNvSpPr txBox="1"/>
          <p:nvPr/>
        </p:nvSpPr>
        <p:spPr>
          <a:xfrm>
            <a:off x="8048206" y="3551485"/>
            <a:ext cx="89854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8. Merge Release with Develop.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1A968064-1E8E-B72C-3C76-9C6C58ACF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310" y="3376216"/>
            <a:ext cx="228901" cy="274319"/>
          </a:xfrm>
          <a:prstGeom prst="rect">
            <a:avLst/>
          </a:prstGeom>
        </p:spPr>
      </p:pic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ECBACD06-6EB7-68D1-3C30-F2F786D47D2A}"/>
              </a:ext>
            </a:extLst>
          </p:cNvPr>
          <p:cNvCxnSpPr>
            <a:cxnSpLocks/>
            <a:endCxn id="212" idx="1"/>
          </p:cNvCxnSpPr>
          <p:nvPr/>
        </p:nvCxnSpPr>
        <p:spPr>
          <a:xfrm rot="5400000" flipH="1" flipV="1">
            <a:off x="7720584" y="3632395"/>
            <a:ext cx="348744" cy="110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F202C2-00D6-1A45-3320-0CD83EBD0793}"/>
              </a:ext>
            </a:extLst>
          </p:cNvPr>
          <p:cNvCxnSpPr>
            <a:cxnSpLocks/>
          </p:cNvCxnSpPr>
          <p:nvPr/>
        </p:nvCxnSpPr>
        <p:spPr>
          <a:xfrm>
            <a:off x="614275" y="3831268"/>
            <a:ext cx="8162973" cy="304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3072AD-6DCD-5DD9-AA81-D1FD5028155D}"/>
              </a:ext>
            </a:extLst>
          </p:cNvPr>
          <p:cNvSpPr txBox="1"/>
          <p:nvPr/>
        </p:nvSpPr>
        <p:spPr>
          <a:xfrm>
            <a:off x="61178" y="3711644"/>
            <a:ext cx="553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10000"/>
                  </a:schemeClr>
                </a:solidFill>
                <a:latin typeface="Chivo"/>
              </a:rPr>
              <a:t>Release</a:t>
            </a: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C4C43B1-21F4-E23C-547A-ABBE5A47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3" y="3742229"/>
            <a:ext cx="128588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4C58AD-5672-76B9-E484-0912621CA0A5}"/>
              </a:ext>
            </a:extLst>
          </p:cNvPr>
          <p:cNvCxnSpPr>
            <a:cxnSpLocks/>
          </p:cNvCxnSpPr>
          <p:nvPr/>
        </p:nvCxnSpPr>
        <p:spPr>
          <a:xfrm>
            <a:off x="4793064" y="3526971"/>
            <a:ext cx="432819" cy="319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E1F5FF0-9FA1-97F1-9C7F-CF2C1520C915}"/>
              </a:ext>
            </a:extLst>
          </p:cNvPr>
          <p:cNvSpPr txBox="1"/>
          <p:nvPr/>
        </p:nvSpPr>
        <p:spPr>
          <a:xfrm>
            <a:off x="5077918" y="2883712"/>
            <a:ext cx="7720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5. Create a Release branch and deploy to UAT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4DAFBC-E3DA-A6F0-9723-F86CAC35AAA3}"/>
              </a:ext>
            </a:extLst>
          </p:cNvPr>
          <p:cNvCxnSpPr>
            <a:cxnSpLocks/>
            <a:stCxn id="110" idx="6"/>
            <a:endCxn id="25" idx="1"/>
          </p:cNvCxnSpPr>
          <p:nvPr/>
        </p:nvCxnSpPr>
        <p:spPr>
          <a:xfrm>
            <a:off x="5490532" y="3839228"/>
            <a:ext cx="194157" cy="1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DACF5D8-935C-EAA0-BF47-383184C09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682" y="4014918"/>
            <a:ext cx="228901" cy="274319"/>
          </a:xfrm>
          <a:prstGeom prst="rect">
            <a:avLst/>
          </a:prstGeom>
        </p:spPr>
      </p:pic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DFE7BDC-49B6-5E9A-0F70-4C44D9D90C20}"/>
              </a:ext>
            </a:extLst>
          </p:cNvPr>
          <p:cNvCxnSpPr>
            <a:cxnSpLocks/>
            <a:endCxn id="125" idx="1"/>
          </p:cNvCxnSpPr>
          <p:nvPr/>
        </p:nvCxnSpPr>
        <p:spPr>
          <a:xfrm rot="16200000" flipH="1">
            <a:off x="6542596" y="3977991"/>
            <a:ext cx="305597" cy="42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709F448-BAB7-0EAB-2A69-9840AF5DF97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959009" y="3846054"/>
            <a:ext cx="729441" cy="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55888AE-7F4B-2000-D740-16F88227BE88}"/>
              </a:ext>
            </a:extLst>
          </p:cNvPr>
          <p:cNvCxnSpPr>
            <a:cxnSpLocks/>
            <a:stCxn id="125" idx="3"/>
            <a:endCxn id="130" idx="1"/>
          </p:cNvCxnSpPr>
          <p:nvPr/>
        </p:nvCxnSpPr>
        <p:spPr>
          <a:xfrm flipV="1">
            <a:off x="6945583" y="4146596"/>
            <a:ext cx="252756" cy="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A0F4CCF-FBD7-A627-E873-B748EA07166C}"/>
              </a:ext>
            </a:extLst>
          </p:cNvPr>
          <p:cNvSpPr txBox="1"/>
          <p:nvPr/>
        </p:nvSpPr>
        <p:spPr>
          <a:xfrm>
            <a:off x="1063555" y="2571969"/>
            <a:ext cx="1047061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80" b="0" i="0" dirty="0">
                <a:solidFill>
                  <a:schemeClr val="tx1">
                    <a:lumMod val="50000"/>
                  </a:schemeClr>
                </a:solidFill>
                <a:effectLst/>
                <a:latin typeface="Chivo"/>
              </a:rPr>
              <a:t> Dev merges the latest Develop into the User Story/Support   to get latest code.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C4C2DEB-42FB-E7AF-3488-DE7B76F6DB2C}"/>
              </a:ext>
            </a:extLst>
          </p:cNvPr>
          <p:cNvSpPr txBox="1"/>
          <p:nvPr/>
        </p:nvSpPr>
        <p:spPr>
          <a:xfrm>
            <a:off x="6558664" y="3192170"/>
            <a:ext cx="89854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7. Post MR deploy to PROD.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B54157-E524-D764-2C87-094F245522B2}"/>
              </a:ext>
            </a:extLst>
          </p:cNvPr>
          <p:cNvSpPr txBox="1"/>
          <p:nvPr/>
        </p:nvSpPr>
        <p:spPr>
          <a:xfrm>
            <a:off x="5903638" y="3393549"/>
            <a:ext cx="7720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6. Raise MR and merge Release with master branch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44A4AE-F16F-BA62-5F6B-F3196A4D53B7}"/>
              </a:ext>
            </a:extLst>
          </p:cNvPr>
          <p:cNvCxnSpPr>
            <a:cxnSpLocks/>
          </p:cNvCxnSpPr>
          <p:nvPr/>
        </p:nvCxnSpPr>
        <p:spPr>
          <a:xfrm>
            <a:off x="588715" y="2260600"/>
            <a:ext cx="8162973" cy="304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0183E6-62CD-6DE9-B1BC-201DBFBC9163}"/>
              </a:ext>
            </a:extLst>
          </p:cNvPr>
          <p:cNvSpPr txBox="1"/>
          <p:nvPr/>
        </p:nvSpPr>
        <p:spPr>
          <a:xfrm>
            <a:off x="3752" y="2128351"/>
            <a:ext cx="629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10000"/>
                  </a:schemeClr>
                </a:solidFill>
                <a:latin typeface="Chivo"/>
              </a:rPr>
              <a:t>Support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830109-BD88-2875-C252-864E542BE80B}"/>
              </a:ext>
            </a:extLst>
          </p:cNvPr>
          <p:cNvSpPr/>
          <p:nvPr/>
        </p:nvSpPr>
        <p:spPr>
          <a:xfrm>
            <a:off x="617620" y="2134838"/>
            <a:ext cx="215979" cy="1975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741CCA-A6C1-BD94-D565-C8F1999A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" y="2130288"/>
            <a:ext cx="122577" cy="1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D7ECA-D472-571E-F9F5-1FFCC65D781D}"/>
              </a:ext>
            </a:extLst>
          </p:cNvPr>
          <p:cNvCxnSpPr>
            <a:cxnSpLocks/>
          </p:cNvCxnSpPr>
          <p:nvPr/>
        </p:nvCxnSpPr>
        <p:spPr>
          <a:xfrm>
            <a:off x="895883" y="2265163"/>
            <a:ext cx="44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C92E22B-21CD-173A-06E6-F7060255E21B}"/>
              </a:ext>
            </a:extLst>
          </p:cNvPr>
          <p:cNvSpPr/>
          <p:nvPr/>
        </p:nvSpPr>
        <p:spPr>
          <a:xfrm>
            <a:off x="1342870" y="2191877"/>
            <a:ext cx="128237" cy="1233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4A1205-AD25-9BD4-C4C0-F9AB84B80CE9}"/>
              </a:ext>
            </a:extLst>
          </p:cNvPr>
          <p:cNvCxnSpPr>
            <a:cxnSpLocks/>
          </p:cNvCxnSpPr>
          <p:nvPr/>
        </p:nvCxnSpPr>
        <p:spPr>
          <a:xfrm>
            <a:off x="1472141" y="2263756"/>
            <a:ext cx="1099937" cy="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9F4C80-D11F-BB9B-5AAA-3F761A73BEF2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1560596" y="1198259"/>
            <a:ext cx="1565" cy="10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626D4B7-6348-2C94-5BC1-41665FA44B4F}"/>
              </a:ext>
            </a:extLst>
          </p:cNvPr>
          <p:cNvSpPr txBox="1"/>
          <p:nvPr/>
        </p:nvSpPr>
        <p:spPr>
          <a:xfrm>
            <a:off x="20281" y="2456547"/>
            <a:ext cx="104918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75" dirty="0">
                <a:solidFill>
                  <a:schemeClr val="bg1">
                    <a:lumMod val="10000"/>
                  </a:schemeClr>
                </a:solidFill>
                <a:latin typeface="Chivo"/>
              </a:rPr>
              <a:t>Create support branch from develop branch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4F603DB-BB18-99B4-5CFF-4ADFCD6529EE}"/>
              </a:ext>
            </a:extLst>
          </p:cNvPr>
          <p:cNvCxnSpPr>
            <a:cxnSpLocks/>
          </p:cNvCxnSpPr>
          <p:nvPr/>
        </p:nvCxnSpPr>
        <p:spPr>
          <a:xfrm flipV="1">
            <a:off x="1740239" y="2269954"/>
            <a:ext cx="563018" cy="125683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F1AC81-0B91-7400-B8F4-951D86BF861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572078" y="2257621"/>
            <a:ext cx="150832" cy="110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CD9925A-7A1A-150A-75C2-EBF64113B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459" y="3366629"/>
            <a:ext cx="228901" cy="274319"/>
          </a:xfrm>
          <a:prstGeom prst="rect">
            <a:avLst/>
          </a:prstGeom>
        </p:spPr>
      </p:pic>
      <p:pic>
        <p:nvPicPr>
          <p:cNvPr id="50" name="Picture 14" descr="Download Product Design, Identity, And Sales Process - Buildworks Canada  Logo - Full Size PNG Image - PNGkit">
            <a:extLst>
              <a:ext uri="{FF2B5EF4-FFF2-40B4-BE49-F238E27FC236}">
                <a16:creationId xmlns:a16="http://schemas.microsoft.com/office/drawing/2014/main" id="{FBF12D78-9593-0C80-3090-523D9BF0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10" y="1750736"/>
            <a:ext cx="285117" cy="27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77C8DB-D000-82ED-E1AC-C086D9A3D8EE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332469" y="2025243"/>
            <a:ext cx="0" cy="24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2420C8-917F-36A4-64C6-5152A02FDCEB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332469" y="1148013"/>
            <a:ext cx="503722" cy="60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1" name="Picture 2" descr="Salesforce Logo transparent PNG - StickPNG">
            <a:extLst>
              <a:ext uri="{FF2B5EF4-FFF2-40B4-BE49-F238E27FC236}">
                <a16:creationId xmlns:a16="http://schemas.microsoft.com/office/drawing/2014/main" id="{A40E108A-7274-3756-765B-064A483B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01" y="744352"/>
            <a:ext cx="685800" cy="48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2E6410-F92D-1549-9EFB-566AD9E523C3}"/>
              </a:ext>
            </a:extLst>
          </p:cNvPr>
          <p:cNvSpPr txBox="1"/>
          <p:nvPr/>
        </p:nvSpPr>
        <p:spPr>
          <a:xfrm>
            <a:off x="2623419" y="987149"/>
            <a:ext cx="6934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10000"/>
                  </a:schemeClr>
                </a:solidFill>
                <a:latin typeface="Chivo"/>
              </a:rPr>
              <a:t>       QA  Supp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7FF3A36-7CF6-1F26-22A1-D7365E031244}"/>
              </a:ext>
            </a:extLst>
          </p:cNvPr>
          <p:cNvCxnSpPr>
            <a:cxnSpLocks/>
          </p:cNvCxnSpPr>
          <p:nvPr/>
        </p:nvCxnSpPr>
        <p:spPr>
          <a:xfrm>
            <a:off x="2837360" y="3513837"/>
            <a:ext cx="498373" cy="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2204-2E01-EF0E-D7BA-E35EE39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8DF48-2B70-5F95-B5BE-6567012D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218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147</Words>
  <Application>Microsoft Office PowerPoint</Application>
  <PresentationFormat>On-screen Show (16:9)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Chivo</vt:lpstr>
      <vt:lpstr>Symbol</vt:lpstr>
      <vt:lpstr>Wingdings</vt:lpstr>
      <vt:lpstr>L&amp;T Infotech</vt:lpstr>
      <vt:lpstr>Custom Design</vt:lpstr>
      <vt:lpstr>Branching Process – Dev &amp; Support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Jadhav</dc:creator>
  <cp:lastModifiedBy>Santosh Parab</cp:lastModifiedBy>
  <cp:revision>3</cp:revision>
  <cp:lastPrinted>2015-11-28T12:28:20Z</cp:lastPrinted>
  <dcterms:created xsi:type="dcterms:W3CDTF">2022-11-08T07:52:59Z</dcterms:created>
  <dcterms:modified xsi:type="dcterms:W3CDTF">2022-11-25T06:50:30Z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