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3"/>
  </p:notesMasterIdLst>
  <p:handoutMasterIdLst>
    <p:handoutMasterId r:id="rId14"/>
  </p:handoutMasterIdLst>
  <p:sldIdLst>
    <p:sldId id="282" r:id="rId6"/>
    <p:sldId id="2076138461" r:id="rId7"/>
    <p:sldId id="341" r:id="rId8"/>
    <p:sldId id="2076138462" r:id="rId9"/>
    <p:sldId id="2076138460" r:id="rId10"/>
    <p:sldId id="20761384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Slide" id="{4688C67F-432C-9F49-8F5D-826B24E2EA75}">
          <p14:sldIdLst>
            <p14:sldId id="282"/>
            <p14:sldId id="2076138461"/>
            <p14:sldId id="341"/>
            <p14:sldId id="2076138462"/>
            <p14:sldId id="2076138460"/>
            <p14:sldId id="2076138463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00"/>
    <a:srgbClr val="0033CC"/>
    <a:srgbClr val="004880"/>
    <a:srgbClr val="FFDF7D"/>
    <a:srgbClr val="66B3E4"/>
    <a:srgbClr val="ECECEC"/>
    <a:srgbClr val="7FA3BF"/>
    <a:srgbClr val="595959"/>
    <a:srgbClr val="F9F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19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C412D67-2B4E-9F55-6EDC-F2256BD021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668C3D-E520-C942-CFB7-27E263C06F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296E7-6EEA-4CEF-8F27-97AAB1939405}" type="datetimeFigureOut">
              <a:rPr lang="en-US" smtClean="0"/>
              <a:t>4/6/2023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EDE418-482A-7A43-F10A-2705951C15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3D5FD8-B708-FF93-D8FD-7A2F3AD618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8EA95-EEDE-466E-B94C-8B572EEF9C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9948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FCD77-F192-49D4-BF80-73E815B32DFB}" type="datetimeFigureOut">
              <a:rPr lang="en-US" smtClean="0"/>
              <a:t>4/6/2023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2C9B6-EDA5-430E-8AC9-F22A21797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878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rgbClr val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Source: </a:t>
            </a:r>
            <a:r>
              <a:rPr lang="en-US" sz="1200" kern="1200" dirty="0">
                <a:solidFill>
                  <a:srgbClr val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Investor Presentation 2021, Annual Report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65AB-C485-476B-A77E-1E882CFF07E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888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rgbClr val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Source: </a:t>
            </a:r>
            <a:r>
              <a:rPr lang="en-US" sz="1200" kern="1200" dirty="0">
                <a:solidFill>
                  <a:srgbClr val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Investor Presentation 2021, Annual Report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65AB-C485-476B-A77E-1E882CFF07E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026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rgbClr val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Source: </a:t>
            </a:r>
            <a:r>
              <a:rPr lang="en-US" sz="1200" kern="1200" dirty="0">
                <a:solidFill>
                  <a:srgbClr val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Investor Presentation 2021, Annual Report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65AB-C485-476B-A77E-1E882CFF07E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772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rgbClr val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Source: </a:t>
            </a:r>
            <a:r>
              <a:rPr lang="en-US" sz="1200" kern="1200" dirty="0">
                <a:solidFill>
                  <a:srgbClr val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Investor Presentation 2021, Annual Report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165AB-C485-476B-A77E-1E882CFF07E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188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rainbow&#10;&#10;Description automatically generated">
            <a:extLst>
              <a:ext uri="{FF2B5EF4-FFF2-40B4-BE49-F238E27FC236}">
                <a16:creationId xmlns:a16="http://schemas.microsoft.com/office/drawing/2014/main" id="{4D5E0A6A-C63F-CD81-C93D-C62562459A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F6931615-3EFD-406D-8CAB-500F498BBC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9891" y="3006522"/>
            <a:ext cx="8937171" cy="1421928"/>
          </a:xfrm>
          <a:noFill/>
        </p:spPr>
        <p:txBody>
          <a:bodyPr wrap="square" rtlCol="0">
            <a:spAutoFit/>
          </a:bodyPr>
          <a:lstStyle>
            <a:lvl1pPr>
              <a:defRPr lang="en-US" sz="4800" b="1" dirty="0">
                <a:solidFill>
                  <a:schemeClr val="bg1"/>
                </a:solidFill>
                <a:latin typeface="Frutiger LT Pro 55 Roman" panose="020B0602020204020204" pitchFamily="34" charset="77"/>
                <a:ea typeface="Frutiger LT Pro 55 Roman" panose="020B0602020204020204" pitchFamily="34" charset="77"/>
                <a:cs typeface="Calibri" panose="020F0502020204030204" pitchFamily="34" charset="0"/>
              </a:defRPr>
            </a:lvl1pPr>
          </a:lstStyle>
          <a:p>
            <a:pPr marL="0"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1413D66-879B-990C-642E-1E1E0D8F30F0}"/>
              </a:ext>
            </a:extLst>
          </p:cNvPr>
          <p:cNvSpPr txBox="1">
            <a:spLocks/>
          </p:cNvSpPr>
          <p:nvPr userDrawn="1"/>
        </p:nvSpPr>
        <p:spPr>
          <a:xfrm>
            <a:off x="1089891" y="4473456"/>
            <a:ext cx="8937171" cy="43858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 dirty="0">
                <a:solidFill>
                  <a:schemeClr val="bg1"/>
                </a:solidFill>
                <a:latin typeface="Frutiger 45 Light" pitchFamily="2" charset="0"/>
                <a:ea typeface="Frutiger 45 Light" pitchFamily="2" charset="0"/>
                <a:cs typeface="Calibri" panose="020F0502020204030204" pitchFamily="34" charset="0"/>
              </a:defRPr>
            </a:lvl1pPr>
          </a:lstStyle>
          <a:p>
            <a:r>
              <a:rPr lang="en-US" sz="2500" dirty="0">
                <a:latin typeface="Frutiger LT Pro 55 Roman" panose="020B0602020204020204" pitchFamily="34" charset="77"/>
              </a:rPr>
              <a:t>Click to edit Master 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EFC81-BEEE-352B-0244-DD36B67B80C9}"/>
              </a:ext>
            </a:extLst>
          </p:cNvPr>
          <p:cNvSpPr txBox="1">
            <a:spLocks/>
          </p:cNvSpPr>
          <p:nvPr userDrawn="1"/>
        </p:nvSpPr>
        <p:spPr>
          <a:xfrm>
            <a:off x="1089890" y="5263013"/>
            <a:ext cx="8937171" cy="58753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 dirty="0">
                <a:solidFill>
                  <a:schemeClr val="bg1"/>
                </a:solidFill>
                <a:latin typeface="Frutiger 45 Light" pitchFamily="2" charset="0"/>
                <a:ea typeface="Frutiger 45 Light" pitchFamily="2" charset="0"/>
                <a:cs typeface="Calibri" panose="020F0502020204030204" pitchFamily="34" charset="0"/>
              </a:defRPr>
            </a:lvl1pPr>
          </a:lstStyle>
          <a:p>
            <a:pPr>
              <a:lnSpc>
                <a:spcPts val="2000"/>
              </a:lnSpc>
            </a:pPr>
            <a:r>
              <a:rPr lang="en-US" sz="1400" b="1" dirty="0">
                <a:latin typeface="Frutiger LT Pro 55 Roman" panose="020B0602020204020204" pitchFamily="34" charset="77"/>
              </a:rPr>
              <a:t>Presenter Name</a:t>
            </a:r>
          </a:p>
          <a:p>
            <a:pPr>
              <a:lnSpc>
                <a:spcPts val="2000"/>
              </a:lnSpc>
            </a:pPr>
            <a:r>
              <a:rPr lang="en-US" sz="1400" b="0" dirty="0">
                <a:latin typeface="Frutiger LT Pro 55 Roman" panose="020B0602020204020204" pitchFamily="34" charset="77"/>
              </a:rPr>
              <a:t>Month, 20XX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A4A541-3236-7C7A-108F-C328E38F39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64934" y="323988"/>
            <a:ext cx="2323604" cy="6600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B67306-5A21-C596-5284-2A7C0FD5D29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 bright="10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72595" y="459544"/>
            <a:ext cx="2323600" cy="66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85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04641-62E4-4217-A4FB-1461DCB34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399" y="1436914"/>
            <a:ext cx="5533119" cy="1068161"/>
          </a:xfrm>
        </p:spPr>
        <p:txBody>
          <a:bodyPr anchor="b">
            <a:noAutofit/>
          </a:bodyPr>
          <a:lstStyle>
            <a:lvl1pPr marL="0" indent="0">
              <a:buNone/>
              <a:defRPr lang="en-US" sz="24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BF8DFE-7699-41E5-ACEB-81719A7EB9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1141" y="1436914"/>
            <a:ext cx="5417458" cy="1068161"/>
          </a:xfrm>
        </p:spPr>
        <p:txBody>
          <a:bodyPr anchor="b">
            <a:noAutofit/>
          </a:bodyPr>
          <a:lstStyle>
            <a:lvl1pPr marL="0" indent="0">
              <a:buNone/>
              <a:defRPr lang="en-US" sz="24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54FF91B-5FE4-409D-BA7F-37376CD5E4A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3399" y="2651506"/>
            <a:ext cx="5533119" cy="3432302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>
              <a:defRPr sz="2000">
                <a:solidFill>
                  <a:srgbClr val="595959"/>
                </a:solidFill>
                <a:latin typeface="Frutiger LT Pro 55 Roman" panose="020B0602020204020204" pitchFamily="34" charset="77"/>
              </a:defRPr>
            </a:lvl2pPr>
            <a:lvl3pPr>
              <a:defRPr sz="1800">
                <a:solidFill>
                  <a:srgbClr val="595959"/>
                </a:solidFill>
                <a:latin typeface="Frutiger LT Pro 55 Roman" panose="020B0602020204020204" pitchFamily="34" charset="77"/>
              </a:defRPr>
            </a:lvl3pPr>
            <a:lvl4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4pPr>
            <a:lvl5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FDB344D-832A-4E14-93A2-EF0879A2EDA0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241141" y="2663457"/>
            <a:ext cx="5417458" cy="3432302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>
              <a:defRPr sz="2000">
                <a:solidFill>
                  <a:srgbClr val="595959"/>
                </a:solidFill>
                <a:latin typeface="Frutiger LT Pro 55 Roman" panose="020B0602020204020204" pitchFamily="34" charset="77"/>
              </a:defRPr>
            </a:lvl2pPr>
            <a:lvl3pPr>
              <a:defRPr sz="1800">
                <a:solidFill>
                  <a:srgbClr val="595959"/>
                </a:solidFill>
                <a:latin typeface="Frutiger LT Pro 55 Roman" panose="020B0602020204020204" pitchFamily="34" charset="77"/>
              </a:defRPr>
            </a:lvl3pPr>
            <a:lvl4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4pPr>
            <a:lvl5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4" name="Marcador de número de diapositiva 5">
            <a:extLst>
              <a:ext uri="{FF2B5EF4-FFF2-40B4-BE49-F238E27FC236}">
                <a16:creationId xmlns:a16="http://schemas.microsoft.com/office/drawing/2014/main" id="{0A8FC8DD-D1CD-B223-1096-CE2AAC973F80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920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1FB881-30C1-45DC-F30C-3F1DFC4F17F8}"/>
              </a:ext>
            </a:extLst>
          </p:cNvPr>
          <p:cNvSpPr/>
          <p:nvPr userDrawn="1"/>
        </p:nvSpPr>
        <p:spPr>
          <a:xfrm>
            <a:off x="-1" y="0"/>
            <a:ext cx="12192000" cy="6228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3CBCC0C3-A39C-312F-C0F0-B965E11FFDA0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B90635A-C270-48A0-A1B0-C1B896E998A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1663792" y="1712849"/>
            <a:ext cx="8864415" cy="3432302"/>
          </a:xfrm>
        </p:spPr>
        <p:txBody>
          <a:bodyPr/>
          <a:lstStyle>
            <a:lvl1pPr>
              <a:defRPr lang="en-US" sz="2400" b="1" dirty="0" smtClean="0">
                <a:solidFill>
                  <a:schemeClr val="bg1"/>
                </a:solidFill>
                <a:latin typeface="Frutiger LT Pro 55 Roman" panose="020B0602020204020204" pitchFamily="34" charset="77"/>
              </a:defRPr>
            </a:lvl1pPr>
            <a:lvl2pPr marL="114300" indent="-342900">
              <a:buFont typeface="Wingdings" pitchFamily="2" charset="2"/>
              <a:buChar char="§"/>
              <a:defRPr sz="2000">
                <a:solidFill>
                  <a:srgbClr val="595959"/>
                </a:solidFill>
                <a:latin typeface="Frutiger 45 Light" pitchFamily="2" charset="0"/>
              </a:defRPr>
            </a:lvl2pPr>
            <a:lvl3pPr marL="1085850" indent="-285750">
              <a:buFont typeface="Wingdings" pitchFamily="2" charset="2"/>
              <a:buChar char="§"/>
              <a:defRPr sz="1800">
                <a:solidFill>
                  <a:schemeClr val="bg1"/>
                </a:solidFill>
                <a:latin typeface="Frutiger LT Pro 55 Roman" panose="020B0602020204020204" pitchFamily="34" charset="77"/>
              </a:defRPr>
            </a:lvl3pPr>
            <a:lvl4pPr marL="1600200" indent="-285750">
              <a:buFont typeface="Wingdings" pitchFamily="2" charset="2"/>
              <a:buChar char="§"/>
              <a:defRPr sz="1400">
                <a:solidFill>
                  <a:schemeClr val="bg1"/>
                </a:solidFill>
                <a:latin typeface="Frutiger LT Pro 55 Roman" panose="020B0602020204020204" pitchFamily="34" charset="77"/>
              </a:defRPr>
            </a:lvl4pPr>
            <a:lvl5pPr>
              <a:buFont typeface="Wingdings" pitchFamily="2" charset="2"/>
              <a:buChar char="§"/>
              <a:defRPr sz="1400">
                <a:solidFill>
                  <a:schemeClr val="bg1"/>
                </a:solidFill>
                <a:latin typeface="Frutiger 45 Light" pitchFamily="2" charset="0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Click to edit Master text styles</a:t>
            </a:r>
          </a:p>
          <a:p>
            <a:pPr marL="228600" lvl="1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Second level</a:t>
            </a:r>
          </a:p>
          <a:p>
            <a:pPr marL="228600" lvl="2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Third level</a:t>
            </a:r>
          </a:p>
          <a:p>
            <a:pPr marL="228600" lvl="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Fourth level</a:t>
            </a:r>
          </a:p>
          <a:p>
            <a:pPr marL="228600" lvl="4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" name="Text Placeholder 13">
            <a:extLst>
              <a:ext uri="{FF2B5EF4-FFF2-40B4-BE49-F238E27FC236}">
                <a16:creationId xmlns:a16="http://schemas.microsoft.com/office/drawing/2014/main" id="{BBD03CE7-7A4A-98C2-6D96-49236346EF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76868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15C7D-CC90-4232-9BFD-B2B1B29D3D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1163411"/>
            <a:ext cx="10515600" cy="1325563"/>
          </a:xfrm>
        </p:spPr>
        <p:txBody>
          <a:bodyPr>
            <a:normAutofit/>
          </a:bodyPr>
          <a:lstStyle>
            <a:lvl1pPr>
              <a:defRPr lang="en-US" sz="28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Headline goes here</a:t>
            </a:r>
            <a:br>
              <a:rPr lang="en-US" dirty="0"/>
            </a:br>
            <a:r>
              <a:rPr lang="en-US" dirty="0"/>
              <a:t>Headline goes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6252767-4743-47D6-B4D1-07FC2385DD2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400" y="2815546"/>
            <a:ext cx="10515600" cy="27432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595959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11611A3D-47D0-3647-0CCE-0CB7D32E60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9314451A-6C5B-D5A1-9DD9-55A1359B67FC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5515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6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5CDA55D2-453F-4E7D-AF30-1542DF26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2" y="457200"/>
            <a:ext cx="4293054" cy="16002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1469E54-C50A-4DB5-B104-9B9988317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8972" y="2057400"/>
            <a:ext cx="4293054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E8A5CEA-5F4E-4109-ACB7-808AE0D5B170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5306569" y="2055542"/>
            <a:ext cx="5181599" cy="3813445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>
              <a:defRPr sz="2000">
                <a:solidFill>
                  <a:srgbClr val="595959"/>
                </a:solidFill>
                <a:latin typeface="Frutiger LT Pro 55 Roman" panose="020B0602020204020204" pitchFamily="34" charset="77"/>
              </a:defRPr>
            </a:lvl2pPr>
            <a:lvl3pPr>
              <a:defRPr sz="1800">
                <a:solidFill>
                  <a:srgbClr val="595959"/>
                </a:solidFill>
                <a:latin typeface="Frutiger LT Pro 55 Roman" panose="020B0602020204020204" pitchFamily="34" charset="77"/>
              </a:defRPr>
            </a:lvl3pPr>
            <a:lvl4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4pPr>
            <a:lvl5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32BAEA48-FEC5-7F2A-1732-CFFB91C99D61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795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AB7F8B00-12EF-4751-A034-D733BB7D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2" y="457200"/>
            <a:ext cx="4293054" cy="16002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A5B0E1B6-489C-4643-9FE5-9D4A936A7B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/>
          <a:lstStyle>
            <a:lvl1pPr marL="0" indent="0">
              <a:buNone/>
              <a:defRPr sz="320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A70DA0CC-8337-43E8-B632-01AC9639E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8972" y="2057400"/>
            <a:ext cx="4293054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Marcador de número de diapositiva 5">
            <a:extLst>
              <a:ext uri="{FF2B5EF4-FFF2-40B4-BE49-F238E27FC236}">
                <a16:creationId xmlns:a16="http://schemas.microsoft.com/office/drawing/2014/main" id="{3D440A3F-6F49-A806-CA5F-776CACB1FDFB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885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BA5E112F-F5E3-1239-9356-9397EE4D0862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726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63948A3-32FA-5533-16DA-635E26595B61}"/>
              </a:ext>
            </a:extLst>
          </p:cNvPr>
          <p:cNvSpPr/>
          <p:nvPr userDrawn="1"/>
        </p:nvSpPr>
        <p:spPr>
          <a:xfrm flipV="1">
            <a:off x="3351682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  <a:latin typeface="Frutiger LT Pro 55 Roman" panose="020B0602020204020204" pitchFamily="34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47ABFF-7AC4-BAD1-41A4-E1FE5B8092EF}"/>
              </a:ext>
            </a:extLst>
          </p:cNvPr>
          <p:cNvSpPr/>
          <p:nvPr userDrawn="1"/>
        </p:nvSpPr>
        <p:spPr>
          <a:xfrm flipV="1">
            <a:off x="533272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  <a:latin typeface="Frutiger LT Pro 55 Roman" panose="020B0602020204020204" pitchFamily="34" charset="7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963FEE-DF85-5D77-1E01-49124A2CEAF5}"/>
              </a:ext>
            </a:extLst>
          </p:cNvPr>
          <p:cNvSpPr/>
          <p:nvPr userDrawn="1"/>
        </p:nvSpPr>
        <p:spPr>
          <a:xfrm flipV="1">
            <a:off x="6170092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  <a:latin typeface="Frutiger LT Pro 55 Roman" panose="020B0602020204020204" pitchFamily="34" charset="77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653896-D7CD-93EE-8417-E2C2E847A910}"/>
              </a:ext>
            </a:extLst>
          </p:cNvPr>
          <p:cNvSpPr/>
          <p:nvPr userDrawn="1"/>
        </p:nvSpPr>
        <p:spPr>
          <a:xfrm flipV="1">
            <a:off x="8988503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  <a:latin typeface="Frutiger LT Pro 55 Roman" panose="020B0602020204020204" pitchFamily="34" charset="77"/>
            </a:endParaRP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12ACBE6E-5DAE-5B6C-1E92-11C9C662339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61829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500">
                <a:latin typeface="Frutiger LT Pro 55 Roman" panose="020B0602020204020204" pitchFamily="34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15DCB66B-4DA5-68F3-EAAE-A7B0A4F3B1D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180239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500">
                <a:latin typeface="Frutiger LT Pro 55 Roman" panose="020B0602020204020204" pitchFamily="34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Picture Placeholder 25">
            <a:extLst>
              <a:ext uri="{FF2B5EF4-FFF2-40B4-BE49-F238E27FC236}">
                <a16:creationId xmlns:a16="http://schemas.microsoft.com/office/drawing/2014/main" id="{416EDE06-9533-67FB-BF24-DF6C76E3E62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998649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500">
                <a:latin typeface="Frutiger LT Pro 55 Roman" panose="020B0602020204020204" pitchFamily="34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690D0B6E-A10C-4C7A-3858-68AF26206F2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817060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500">
                <a:latin typeface="Frutiger LT Pro 55 Roman" panose="020B0602020204020204" pitchFamily="34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7A05C422-6C2D-D524-06F6-FEBC6355E17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4234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3B1E9743-4863-A723-9C60-5FC5D3DBEA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52644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CD805F55-EF87-C927-683C-402E3B43493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71054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9318E5AB-5357-32EC-1C6F-7497D78CAE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089465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48394A-EAF3-AA74-A443-B84109539DEE}"/>
              </a:ext>
            </a:extLst>
          </p:cNvPr>
          <p:cNvSpPr/>
          <p:nvPr userDrawn="1"/>
        </p:nvSpPr>
        <p:spPr>
          <a:xfrm>
            <a:off x="1232786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 LT Pro 55 Roman" panose="020B0602020204020204" pitchFamily="34" charset="77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1215128-DC01-82B5-FF95-CD17B9ACB12C}"/>
              </a:ext>
            </a:extLst>
          </p:cNvPr>
          <p:cNvSpPr/>
          <p:nvPr userDrawn="1"/>
        </p:nvSpPr>
        <p:spPr>
          <a:xfrm>
            <a:off x="4051196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 LT Pro 55 Roman" panose="020B0602020204020204" pitchFamily="34" charset="77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0E91DFC-E616-7C47-DF0B-7E06270BF99C}"/>
              </a:ext>
            </a:extLst>
          </p:cNvPr>
          <p:cNvSpPr/>
          <p:nvPr userDrawn="1"/>
        </p:nvSpPr>
        <p:spPr>
          <a:xfrm>
            <a:off x="6869606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 LT Pro 55 Roman" panose="020B0602020204020204" pitchFamily="34" charset="77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A168DF-9E56-0C0D-7485-F28F78F2D2C0}"/>
              </a:ext>
            </a:extLst>
          </p:cNvPr>
          <p:cNvSpPr/>
          <p:nvPr userDrawn="1"/>
        </p:nvSpPr>
        <p:spPr>
          <a:xfrm>
            <a:off x="9688017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 LT Pro 55 Roman" panose="020B0602020204020204" pitchFamily="34" charset="77"/>
              <a:ea typeface="+mn-ea"/>
              <a:cs typeface="+mn-cs"/>
            </a:endParaRP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FB3665BC-C3D4-CE79-80F3-7F34FA3ECDE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4234" y="3298206"/>
            <a:ext cx="2264685" cy="42556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9" name="Text Placeholder 15">
            <a:extLst>
              <a:ext uri="{FF2B5EF4-FFF2-40B4-BE49-F238E27FC236}">
                <a16:creationId xmlns:a16="http://schemas.microsoft.com/office/drawing/2014/main" id="{E06ACF8C-308D-25A7-590F-09AAE35138E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452644" y="3298206"/>
            <a:ext cx="2264685" cy="331936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403A7C49-0A7D-6B23-80B7-E91B87827A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71054" y="3298206"/>
            <a:ext cx="2264685" cy="33027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9F247137-B811-1C0C-3ECF-8920F2723A0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089465" y="3298206"/>
            <a:ext cx="2264685" cy="33027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EE57E6F6-95E1-BB44-5A8A-95D03F02DC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3BA9357F-11E9-B623-DB32-AA16F0336D11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563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64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rainbow&#10;&#10;Description automatically generated">
            <a:extLst>
              <a:ext uri="{FF2B5EF4-FFF2-40B4-BE49-F238E27FC236}">
                <a16:creationId xmlns:a16="http://schemas.microsoft.com/office/drawing/2014/main" id="{834822A9-DF3C-76DA-0F7D-428C964456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67236"/>
            <a:ext cx="12192001" cy="692523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6EEB829-6CD0-4395-A39D-7E253A77EA0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82435" y="2765913"/>
            <a:ext cx="3601189" cy="132617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4400" b="1" kern="1200" dirty="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Thank you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A4C7068-0752-FBFE-5D91-4C5EF463A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82435" y="4233333"/>
            <a:ext cx="4293054" cy="664810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Frutiger LT Pro 55 Roman" panose="020B0602020204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03668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253" y="1253630"/>
            <a:ext cx="11486969" cy="49667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838" y="320570"/>
            <a:ext cx="10699044" cy="51296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75170" y="5210329"/>
            <a:ext cx="1906901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11363158" y="6432155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333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-33855" y="-40315"/>
            <a:ext cx="918273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457721" y="908007"/>
            <a:ext cx="10619203" cy="251364"/>
          </a:xfrm>
        </p:spPr>
        <p:txBody>
          <a:bodyPr/>
          <a:lstStyle>
            <a:lvl1pPr marL="0" indent="0">
              <a:buNone/>
              <a:defRPr sz="16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4115004" y="6466165"/>
            <a:ext cx="3945465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487" y="6270980"/>
            <a:ext cx="688712" cy="54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9636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 userDrawn="1"/>
        </p:nvSpPr>
        <p:spPr>
          <a:xfrm>
            <a:off x="4115007" y="6466168"/>
            <a:ext cx="3945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C7C7C"/>
                </a:solidFill>
                <a:latin typeface="Calibri "/>
                <a:cs typeface="Calibri" panose="020F0502020204030204" pitchFamily="34" charset="0"/>
              </a:rPr>
              <a:t>©Larsen &amp; Toubro Infotech Ltd. Privileged and Confidential</a:t>
            </a:r>
          </a:p>
        </p:txBody>
      </p:sp>
      <p:sp>
        <p:nvSpPr>
          <p:cNvPr id="15" name="Rectangle 83">
            <a:extLst>
              <a:ext uri="{FF2B5EF4-FFF2-40B4-BE49-F238E27FC236}">
                <a16:creationId xmlns:a16="http://schemas.microsoft.com/office/drawing/2014/main" id="{02F8F602-2C28-40AF-834B-AF1F39AA5D6B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507321" y="292763"/>
            <a:ext cx="11594342" cy="4876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91440" rIns="91440" bIns="91440" numCol="1" anchor="t" anchorCtr="0" compatLnSpc="1">
            <a:prstTxWarp prst="textNoShape">
              <a:avLst/>
            </a:prstTxWarp>
            <a:noAutofit/>
          </a:bodyPr>
          <a:lstStyle>
            <a:lvl1pPr algn="l">
              <a:defRPr sz="2400" b="0">
                <a:solidFill>
                  <a:schemeClr val="tx1"/>
                </a:solidFill>
                <a:latin typeface="Bw Modelica SS02" panose="00000600000000000000" pitchFamily="50" charset="0"/>
              </a:defRPr>
            </a:lvl1pPr>
          </a:lstStyle>
          <a:p>
            <a:pPr lvl="0"/>
            <a:r>
              <a:rPr lang="en-US"/>
              <a:t>Click to Edit Master Title</a:t>
            </a:r>
          </a:p>
        </p:txBody>
      </p:sp>
      <p:pic>
        <p:nvPicPr>
          <p:cNvPr id="2" name="Picture 2" descr="C:\Users\10630824\Desktop\Microot template\LTI logo (2).png">
            <a:extLst>
              <a:ext uri="{FF2B5EF4-FFF2-40B4-BE49-F238E27FC236}">
                <a16:creationId xmlns:a16="http://schemas.microsoft.com/office/drawing/2014/main" id="{6C1B9886-D31E-4B59-8AA0-AA607A09493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6147" y="6340075"/>
            <a:ext cx="568927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picture containing umbrella&#10;&#10;Description automatically generated">
            <a:extLst>
              <a:ext uri="{FF2B5EF4-FFF2-40B4-BE49-F238E27FC236}">
                <a16:creationId xmlns:a16="http://schemas.microsoft.com/office/drawing/2014/main" id="{110F4A2E-976E-489E-A2B3-C11DBDB8637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"/>
            <a:ext cx="990600" cy="742951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AB98C72-3F43-4146-A697-1A5F03193A19}"/>
              </a:ext>
            </a:extLst>
          </p:cNvPr>
          <p:cNvSpPr/>
          <p:nvPr userDrawn="1"/>
        </p:nvSpPr>
        <p:spPr bwMode="auto">
          <a:xfrm>
            <a:off x="11542718" y="6283012"/>
            <a:ext cx="649283" cy="574991"/>
          </a:xfrm>
          <a:custGeom>
            <a:avLst/>
            <a:gdLst>
              <a:gd name="connsiteX0" fmla="*/ 0 w 649283"/>
              <a:gd name="connsiteY0" fmla="*/ 0 h 574991"/>
              <a:gd name="connsiteX1" fmla="*/ 649283 w 649283"/>
              <a:gd name="connsiteY1" fmla="*/ 87383 h 574991"/>
              <a:gd name="connsiteX2" fmla="*/ 649283 w 649283"/>
              <a:gd name="connsiteY2" fmla="*/ 574991 h 574991"/>
              <a:gd name="connsiteX3" fmla="*/ 314622 w 649283"/>
              <a:gd name="connsiteY3" fmla="*/ 574991 h 574991"/>
              <a:gd name="connsiteX4" fmla="*/ 0 w 649283"/>
              <a:gd name="connsiteY4" fmla="*/ 0 h 574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283" h="574991">
                <a:moveTo>
                  <a:pt x="0" y="0"/>
                </a:moveTo>
                <a:lnTo>
                  <a:pt x="649283" y="87383"/>
                </a:lnTo>
                <a:lnTo>
                  <a:pt x="649283" y="574991"/>
                </a:lnTo>
                <a:lnTo>
                  <a:pt x="314622" y="57499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4000">
                <a:schemeClr val="accent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"/>
              <a:ea typeface="+mj-ea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11754628" y="6389650"/>
            <a:ext cx="3674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05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"/>
                <a:cs typeface="Calibri" panose="020F0502020204030204" pitchFamily="34" charset="0"/>
              </a:rPr>
              <a:pPr marL="0" marR="0" lvl="0" indent="0" algn="ctr" defTabSz="45705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6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464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BA5E112F-F5E3-1239-9356-9397EE4D0862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A69005D8-0A67-F661-0422-39B24F37BB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91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947A63-CFE8-CA9F-F001-1F56795E58C8}"/>
              </a:ext>
            </a:extLst>
          </p:cNvPr>
          <p:cNvSpPr txBox="1"/>
          <p:nvPr userDrawn="1"/>
        </p:nvSpPr>
        <p:spPr>
          <a:xfrm>
            <a:off x="387463" y="796199"/>
            <a:ext cx="6345306" cy="18024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15000"/>
              </a:lnSpc>
            </a:pPr>
            <a:r>
              <a:rPr lang="en-US" sz="7000" spc="-15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Let’s get to the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42EB41-E38E-AD39-7A44-A07A0987B1B7}"/>
              </a:ext>
            </a:extLst>
          </p:cNvPr>
          <p:cNvSpPr txBox="1"/>
          <p:nvPr userDrawn="1"/>
        </p:nvSpPr>
        <p:spPr>
          <a:xfrm>
            <a:off x="842241" y="1921181"/>
            <a:ext cx="6345306" cy="1802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0"/>
              </a:lnSpc>
            </a:pPr>
            <a:r>
              <a:rPr lang="en-US" sz="7000" spc="-15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future, faster.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45133F-5B58-B32C-5DAA-CC87E085DD48}"/>
              </a:ext>
            </a:extLst>
          </p:cNvPr>
          <p:cNvSpPr txBox="1"/>
          <p:nvPr userDrawn="1"/>
        </p:nvSpPr>
        <p:spPr>
          <a:xfrm>
            <a:off x="838034" y="2973140"/>
            <a:ext cx="4368025" cy="1769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0"/>
              </a:lnSpc>
            </a:pPr>
            <a:r>
              <a:rPr lang="en-US" sz="7000" b="1" spc="-150" dirty="0">
                <a:solidFill>
                  <a:srgbClr val="0192D5"/>
                </a:solidFill>
                <a:effectLst/>
                <a:latin typeface="Source Sans Pro" panose="020B0503030403020204" pitchFamily="34" charset="77"/>
              </a:rPr>
              <a:t>Together.</a:t>
            </a:r>
          </a:p>
        </p:txBody>
      </p:sp>
    </p:spTree>
    <p:extLst>
      <p:ext uri="{BB962C8B-B14F-4D97-AF65-F5344CB8AC3E}">
        <p14:creationId xmlns:p14="http://schemas.microsoft.com/office/powerpoint/2010/main" val="36513550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95704B-C3B8-361E-ECB4-AAF0D190B3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68" r="929" b="11338"/>
          <a:stretch/>
        </p:blipFill>
        <p:spPr>
          <a:xfrm rot="10800000" flipH="1">
            <a:off x="0" y="0"/>
            <a:ext cx="12192000" cy="6857998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81628252-EFFE-45BA-BB6B-80B43271D7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40" y="1508588"/>
            <a:ext cx="6337582" cy="2852737"/>
          </a:xfrm>
        </p:spPr>
        <p:txBody>
          <a:bodyPr anchor="b">
            <a:normAutofit/>
          </a:bodyPr>
          <a:lstStyle>
            <a:lvl1pPr>
              <a:defRPr lang="en-US" sz="4400" b="1" kern="1200" dirty="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4994D909-A7BC-465C-8A9B-65471E73F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0640" y="4388313"/>
            <a:ext cx="633758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utiger LT Pro 55 Roman" panose="020B0602020204020204" pitchFamily="34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1228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9B01B99F-2CE5-433C-8F7A-483D41C4A9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23" name="Marcador de número de diapositiva 5">
            <a:extLst>
              <a:ext uri="{FF2B5EF4-FFF2-40B4-BE49-F238E27FC236}">
                <a16:creationId xmlns:a16="http://schemas.microsoft.com/office/drawing/2014/main" id="{B982187F-CBBE-F09C-0F6F-730E0F0B1244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E5456A7-BE66-D18D-4755-5BE1D37DDEF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3400" y="1822450"/>
            <a:ext cx="11125200" cy="4351338"/>
          </a:xfrm>
        </p:spPr>
        <p:txBody>
          <a:bodyPr>
            <a:normAutofit/>
          </a:bodyPr>
          <a:lstStyle>
            <a:lvl1pPr>
              <a:defRPr lang="en-US" sz="1200" b="1" dirty="0" smtClean="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>
              <a:defRPr sz="1200">
                <a:solidFill>
                  <a:srgbClr val="595959"/>
                </a:solidFill>
                <a:latin typeface="Frutiger LT Pro 55 Roman" panose="020B0602020204020204" pitchFamily="34" charset="77"/>
              </a:defRPr>
            </a:lvl2pPr>
            <a:lvl3pPr>
              <a:defRPr sz="1200">
                <a:solidFill>
                  <a:srgbClr val="595959"/>
                </a:solidFill>
                <a:latin typeface="Frutiger LT Pro 55 Roman" panose="020B0602020204020204" pitchFamily="34" charset="77"/>
              </a:defRPr>
            </a:lvl3pPr>
            <a:lvl4pPr>
              <a:defRPr sz="1200">
                <a:solidFill>
                  <a:srgbClr val="595959"/>
                </a:solidFill>
                <a:latin typeface="Frutiger LT Pro 55 Roman" panose="020B0602020204020204" pitchFamily="34" charset="77"/>
              </a:defRPr>
            </a:lvl4pPr>
            <a:lvl5pPr>
              <a:defRPr sz="1200">
                <a:solidFill>
                  <a:srgbClr val="595959"/>
                </a:solidFill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2352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32" userDrawn="1">
          <p15:clr>
            <a:srgbClr val="FBAE40"/>
          </p15:clr>
        </p15:guide>
        <p15:guide id="2" pos="336" userDrawn="1">
          <p15:clr>
            <a:srgbClr val="FBAE40"/>
          </p15:clr>
        </p15:guide>
        <p15:guide id="3" orient="horz" pos="288" userDrawn="1">
          <p15:clr>
            <a:srgbClr val="FBAE40"/>
          </p15:clr>
        </p15:guide>
        <p15:guide id="4" pos="734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F6D7890-7A93-4CCD-A699-B1D9038F32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398" y="1497012"/>
            <a:ext cx="11125199" cy="2978005"/>
          </a:xfrm>
        </p:spPr>
        <p:txBody>
          <a:bodyPr numCol="1"/>
          <a:lstStyle>
            <a:lvl1pPr>
              <a:lnSpc>
                <a:spcPts val="1700"/>
              </a:lnSpc>
              <a:defRPr lang="en-US" sz="2400" b="1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  <a:lvl2pPr>
              <a:lnSpc>
                <a:spcPts val="1700"/>
              </a:lnSpc>
              <a:defRPr lang="en-US" sz="2000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2pPr>
            <a:lvl3pPr marL="342900" indent="-342900">
              <a:lnSpc>
                <a:spcPts val="1700"/>
              </a:lnSpc>
              <a:defRPr lang="en-US" sz="1800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3pPr>
            <a:lvl4pPr marL="568325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Frutiger LT Pro 55 Roman" panose="020B0602020204020204" pitchFamily="34" charset="77"/>
              </a:defRPr>
            </a:lvl4pPr>
            <a:lvl5pPr marL="914400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D4C9993D-5B34-D7A9-0B1C-5708E2ECAE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E9EC46A4-50CA-5032-642E-472F2C66E949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865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F6D7890-7A93-4CCD-A699-B1D9038F32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398" y="1497012"/>
            <a:ext cx="11125199" cy="2978005"/>
          </a:xfrm>
        </p:spPr>
        <p:txBody>
          <a:bodyPr numCol="2">
            <a:normAutofit/>
          </a:bodyPr>
          <a:lstStyle>
            <a:lvl1pPr>
              <a:lnSpc>
                <a:spcPts val="1700"/>
              </a:lnSpc>
              <a:defRPr lang="en-US" sz="1400" b="1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  <a:lvl2pPr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2pPr>
            <a:lvl3pPr marL="342900" indent="-342900"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3pPr>
            <a:lvl4pPr marL="568325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Frutiger LT Pro 55 Roman" panose="020B0602020204020204" pitchFamily="34" charset="77"/>
              </a:defRPr>
            </a:lvl4pPr>
            <a:lvl5pPr marL="914400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D4C9993D-5B34-D7A9-0B1C-5708E2ECAE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4E4B298F-D75D-0E89-ED3D-DF0CF1A87E27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6571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F6D7890-7A93-4CCD-A699-B1D9038F32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398" y="1497012"/>
            <a:ext cx="11125199" cy="2978005"/>
          </a:xfrm>
        </p:spPr>
        <p:txBody>
          <a:bodyPr numCol="3">
            <a:normAutofit/>
          </a:bodyPr>
          <a:lstStyle>
            <a:lvl1pPr>
              <a:lnSpc>
                <a:spcPts val="1700"/>
              </a:lnSpc>
              <a:defRPr lang="en-US" sz="1400" b="1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  <a:lvl2pPr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2pPr>
            <a:lvl3pPr marL="342900" indent="-342900"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3pPr>
            <a:lvl4pPr marL="568325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Frutiger LT Pro 55 Roman" panose="020B0602020204020204" pitchFamily="34" charset="77"/>
              </a:defRPr>
            </a:lvl4pPr>
            <a:lvl5pPr marL="914400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D4C9993D-5B34-D7A9-0B1C-5708E2ECAE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4BB16B3F-018F-71E7-B239-96DA6F36DEB4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452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CF55D43F-875F-4E2B-82B9-5EEDDAEA6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8" y="989299"/>
            <a:ext cx="8610601" cy="2852737"/>
          </a:xfrm>
        </p:spPr>
        <p:txBody>
          <a:bodyPr anchor="b">
            <a:normAutofit/>
          </a:bodyPr>
          <a:lstStyle>
            <a:lvl1pPr>
              <a:defRPr lang="en-US" sz="44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18B4745-7445-43DB-B108-3CDCB28A7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398" y="3869024"/>
            <a:ext cx="8610602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A424433-CA37-48A1-EF7E-E44DEC8944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18" name="Marcador de número de diapositiva 5">
            <a:extLst>
              <a:ext uri="{FF2B5EF4-FFF2-40B4-BE49-F238E27FC236}">
                <a16:creationId xmlns:a16="http://schemas.microsoft.com/office/drawing/2014/main" id="{179C2830-1743-9FEA-4F66-BCE7925B9DB5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886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DD9C106-CE49-4F1B-A6DE-3C9818CAFB5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3399" y="1655302"/>
            <a:ext cx="5486399" cy="4351338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>
              <a:defRPr sz="2000">
                <a:solidFill>
                  <a:srgbClr val="595959"/>
                </a:solidFill>
                <a:latin typeface="Frutiger LT Pro 55 Roman" panose="020B0602020204020204" pitchFamily="34" charset="77"/>
              </a:defRPr>
            </a:lvl2pPr>
            <a:lvl3pPr>
              <a:defRPr sz="1800">
                <a:solidFill>
                  <a:srgbClr val="595959"/>
                </a:solidFill>
                <a:latin typeface="Frutiger LT Pro 55 Roman" panose="020B0602020204020204" pitchFamily="34" charset="77"/>
              </a:defRPr>
            </a:lvl3pPr>
            <a:lvl4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4pPr>
            <a:lvl5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E8BB916-CDFC-439C-B0EF-513AE7B06ACB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172201" y="1655302"/>
            <a:ext cx="5486398" cy="4351338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>
              <a:defRPr sz="2000">
                <a:solidFill>
                  <a:srgbClr val="595959"/>
                </a:solidFill>
                <a:latin typeface="Frutiger LT Pro 55 Roman" panose="020B0602020204020204" pitchFamily="34" charset="77"/>
              </a:defRPr>
            </a:lvl2pPr>
            <a:lvl3pPr>
              <a:defRPr sz="1800">
                <a:solidFill>
                  <a:srgbClr val="595959"/>
                </a:solidFill>
                <a:latin typeface="Frutiger LT Pro 55 Roman" panose="020B0602020204020204" pitchFamily="34" charset="77"/>
              </a:defRPr>
            </a:lvl3pPr>
            <a:lvl4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4pPr>
            <a:lvl5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78651CBE-E342-762C-71AB-7A346C0BD1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11" name="Marcador de número de diapositiva 5">
            <a:extLst>
              <a:ext uri="{FF2B5EF4-FFF2-40B4-BE49-F238E27FC236}">
                <a16:creationId xmlns:a16="http://schemas.microsoft.com/office/drawing/2014/main" id="{CACE2F8E-F80A-F347-8E9C-243A79D7388E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27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03685D-D505-42E6-B2A3-1B26BC793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365125"/>
            <a:ext cx="108857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0300D-8B9D-444F-97B8-8F7D7E3A3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086" y="1825625"/>
            <a:ext cx="108857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EDB723-1905-4E83-9D47-D0B5CFAA7945}"/>
              </a:ext>
            </a:extLst>
          </p:cNvPr>
          <p:cNvSpPr txBox="1"/>
          <p:nvPr userDrawn="1"/>
        </p:nvSpPr>
        <p:spPr>
          <a:xfrm>
            <a:off x="3048000" y="6425185"/>
            <a:ext cx="6096000" cy="248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97A0A4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©LTIMindtree | Privileged and Confidential 2022</a:t>
            </a:r>
            <a:endParaRPr lang="en-IN" sz="1000" dirty="0">
              <a:solidFill>
                <a:srgbClr val="595959"/>
              </a:solidFill>
              <a:effectLst/>
              <a:latin typeface="Frutiger LT Pro 45 Light" panose="020B0403030504020204" pitchFamily="34" charset="77"/>
              <a:ea typeface="Frutiger LT Pro 45 Light" panose="020B0403030504020204" pitchFamily="34" charset="77"/>
              <a:cs typeface="Calibri" panose="020F050202020403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04E6E1E-7055-8D1B-4C37-9DCF88F2180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7" name="Text Box 1073742684">
            <a:extLst>
              <a:ext uri="{FF2B5EF4-FFF2-40B4-BE49-F238E27FC236}">
                <a16:creationId xmlns:a16="http://schemas.microsoft.com/office/drawing/2014/main" id="{CB09C83E-2E41-0B4B-7535-36A14EDE4624}"/>
              </a:ext>
            </a:extLst>
          </p:cNvPr>
          <p:cNvSpPr txBox="1"/>
          <p:nvPr userDrawn="1"/>
        </p:nvSpPr>
        <p:spPr>
          <a:xfrm>
            <a:off x="4620260" y="3278188"/>
            <a:ext cx="2951480" cy="3016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000" dirty="0">
              <a:solidFill>
                <a:srgbClr val="595959"/>
              </a:solidFill>
              <a:effectLst/>
              <a:latin typeface="Frutiger LT Pro 45 Light" panose="020B0403030504020204" pitchFamily="34" charset="77"/>
              <a:ea typeface="Frutiger LT Pro 45 Light" panose="020B0403030504020204" pitchFamily="34" charset="77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0561BA-C7F5-9336-C8B6-9C52C6E480B1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341" y="6373111"/>
            <a:ext cx="1369134" cy="38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23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60" r:id="rId3"/>
    <p:sldLayoutId id="2147483662" r:id="rId4"/>
    <p:sldLayoutId id="2147483661" r:id="rId5"/>
    <p:sldLayoutId id="2147483666" r:id="rId6"/>
    <p:sldLayoutId id="2147483665" r:id="rId7"/>
    <p:sldLayoutId id="2147483651" r:id="rId8"/>
    <p:sldLayoutId id="2147483652" r:id="rId9"/>
    <p:sldLayoutId id="2147483653" r:id="rId10"/>
    <p:sldLayoutId id="2147483654" r:id="rId11"/>
    <p:sldLayoutId id="2147483658" r:id="rId12"/>
    <p:sldLayoutId id="2147483656" r:id="rId13"/>
    <p:sldLayoutId id="2147483657" r:id="rId14"/>
    <p:sldLayoutId id="2147483664" r:id="rId15"/>
    <p:sldLayoutId id="2147483663" r:id="rId16"/>
    <p:sldLayoutId id="2147483659" r:id="rId17"/>
    <p:sldLayoutId id="2147483668" r:id="rId18"/>
    <p:sldLayoutId id="2147483669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rutiger LT Pro 55 Roman" panose="020B0602020204020204" pitchFamily="34" charset="77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rutiger LT Pro 55 Roman" panose="020B0602020204020204" pitchFamily="34" charset="77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rutiger LT Pro 55 Roman" panose="020B0602020204020204" pitchFamily="34" charset="77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utiger LT Pro 55 Roman" panose="020B0602020204020204" pitchFamily="34" charset="77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utiger LT Pro 55 Roman" panose="020B0602020204020204" pitchFamily="34" charset="77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utiger LT Pro 55 Roman" panose="020B0602020204020204" pitchFamily="34" charset="77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CFD3E68C-D9D5-6D71-87D3-C5BF89262E52}"/>
              </a:ext>
            </a:extLst>
          </p:cNvPr>
          <p:cNvSpPr txBox="1">
            <a:spLocks/>
          </p:cNvSpPr>
          <p:nvPr/>
        </p:nvSpPr>
        <p:spPr>
          <a:xfrm>
            <a:off x="838034" y="5231793"/>
            <a:ext cx="4715875" cy="4446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 baseline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6D267B"/>
                </a:solidFill>
                <a:latin typeface="Source Sans Pro" panose="020B0503030403020204" pitchFamily="34" charset="77"/>
              </a:rPr>
              <a:t>Lucid Weekly Status Report</a:t>
            </a:r>
            <a:endParaRPr lang="en-US" sz="2400" dirty="0">
              <a:solidFill>
                <a:srgbClr val="6D267B"/>
              </a:solidFill>
            </a:endParaRP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A5F0E015-B068-F47E-08A1-EDD5B3128D93}"/>
              </a:ext>
            </a:extLst>
          </p:cNvPr>
          <p:cNvSpPr txBox="1">
            <a:spLocks/>
          </p:cNvSpPr>
          <p:nvPr/>
        </p:nvSpPr>
        <p:spPr>
          <a:xfrm>
            <a:off x="838035" y="5749070"/>
            <a:ext cx="3744206" cy="775252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 Extrabold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400"/>
              </a:lnSpc>
              <a:spcBef>
                <a:spcPts val="0"/>
              </a:spcBef>
              <a:defRPr/>
            </a:pPr>
            <a:r>
              <a:rPr lang="en-US" sz="2400" dirty="0">
                <a:solidFill>
                  <a:srgbClr val="00B0F0"/>
                </a:solidFill>
                <a:latin typeface="Calibri Light" panose="020F0302020204030204" pitchFamily="34" charset="0"/>
                <a:ea typeface="Cambria" panose="02040503050406030204" pitchFamily="18" charset="0"/>
                <a:cs typeface="Calibri Light" panose="020F0302020204030204" pitchFamily="34" charset="0"/>
              </a:rPr>
              <a:t>31st Mar 2023</a:t>
            </a:r>
          </a:p>
        </p:txBody>
      </p:sp>
    </p:spTree>
    <p:extLst>
      <p:ext uri="{BB962C8B-B14F-4D97-AF65-F5344CB8AC3E}">
        <p14:creationId xmlns:p14="http://schemas.microsoft.com/office/powerpoint/2010/main" val="3547298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AF3AE1-01AA-E10A-0957-F1B5EDC68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195" y="1450341"/>
            <a:ext cx="7428707" cy="41848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8095D2-8D37-16D9-0945-6D9E48493E64}"/>
              </a:ext>
            </a:extLst>
          </p:cNvPr>
          <p:cNvSpPr txBox="1"/>
          <p:nvPr/>
        </p:nvSpPr>
        <p:spPr>
          <a:xfrm>
            <a:off x="349249" y="1249428"/>
            <a:ext cx="4032251" cy="4625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The goal of the project is to replace the existing payment calculator with a new service that can obtain accurate and up-to-date information on products, prices, residual values, taxes, and fees from trusted sources.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33" dirty="0">
              <a:solidFill>
                <a:srgbClr val="000000"/>
              </a:solidFill>
              <a:latin typeface="Calibri"/>
              <a:ea typeface="ヒラギノ角ゴ Pro W3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The new service should enable </a:t>
            </a:r>
            <a:r>
              <a:rPr lang="en-US" sz="1733" dirty="0" err="1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Lucid's</a:t>
            </a: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 customers to obtain the most accurate possible cost and monthly payment estimates on loan and lease options.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33" dirty="0">
              <a:solidFill>
                <a:srgbClr val="000000"/>
              </a:solidFill>
              <a:latin typeface="Calibri"/>
              <a:ea typeface="ヒラギノ角ゴ Pro W3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Additionally, the new payment calculator should reduce the workload of </a:t>
            </a:r>
            <a:r>
              <a:rPr lang="en-US" sz="1733" dirty="0" err="1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Lucid's</a:t>
            </a: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 Financial Services team by eliminating the need for manual updates via admin portal.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578D7E09-0AF4-1C4F-F516-164C345EE432}"/>
              </a:ext>
            </a:extLst>
          </p:cNvPr>
          <p:cNvSpPr txBox="1">
            <a:spLocks/>
          </p:cNvSpPr>
          <p:nvPr/>
        </p:nvSpPr>
        <p:spPr>
          <a:xfrm>
            <a:off x="349249" y="377164"/>
            <a:ext cx="9875157" cy="638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Frutiger LT Pro 55 Roman" panose="020B0602020204020204" pitchFamily="34" charset="77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sz="3000" dirty="0"/>
              <a:t>Lucid – PCAS (Payment Calculator As a Service)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6B1D02-F8C3-6CF9-8D88-E60DA6D1CBDB}"/>
              </a:ext>
            </a:extLst>
          </p:cNvPr>
          <p:cNvCxnSpPr/>
          <p:nvPr/>
        </p:nvCxnSpPr>
        <p:spPr>
          <a:xfrm flipV="1">
            <a:off x="4496195" y="1119164"/>
            <a:ext cx="0" cy="461967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496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FD27484-EF9D-85BD-6C0A-9807A9329556}"/>
              </a:ext>
            </a:extLst>
          </p:cNvPr>
          <p:cNvSpPr txBox="1"/>
          <p:nvPr/>
        </p:nvSpPr>
        <p:spPr>
          <a:xfrm>
            <a:off x="301743" y="1061631"/>
            <a:ext cx="11314882" cy="2246443"/>
          </a:xfrm>
          <a:prstGeom prst="rect">
            <a:avLst/>
          </a:prstGeom>
          <a:noFill/>
        </p:spPr>
        <p:txBody>
          <a:bodyPr wrap="square" lIns="121915" tIns="60957" rIns="121915" bIns="60957" rtlCol="0" anchor="t">
            <a:spAutoFit/>
          </a:bodyPr>
          <a:lstStyle/>
          <a:p>
            <a:pPr>
              <a:spcBef>
                <a:spcPts val="400"/>
              </a:spcBef>
              <a:defRPr/>
            </a:pPr>
            <a:r>
              <a:rPr lang="en-US" sz="1733" b="1" u="sng" dirty="0">
                <a:solidFill>
                  <a:srgbClr val="000000"/>
                </a:solidFill>
                <a:latin typeface="Calibri"/>
                <a:cs typeface="Calibri"/>
              </a:rPr>
              <a:t>Scope :</a:t>
            </a:r>
            <a:r>
              <a:rPr lang="en-US" sz="1733" dirty="0">
                <a:solidFill>
                  <a:srgbClr val="000000"/>
                </a:solidFill>
                <a:latin typeface="Calibri"/>
                <a:cs typeface="Calibri"/>
              </a:rPr>
              <a:t> Application Development (2 microservices &amp; 2 web applications)</a:t>
            </a:r>
          </a:p>
          <a:p>
            <a:pPr rtl="0"/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cs typeface="Calibri"/>
              </a:rPr>
              <a:t>Develop payment calculator service for cash, loan &amp; lease options.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cs typeface="Calibri"/>
              </a:rPr>
              <a:t>Develop Internal Calc UI for Lucid employees to perform payment calculation.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cs typeface="Calibri"/>
              </a:rPr>
              <a:t>Develop admin app &amp; service for managing datasets like residual values, money factor, APR.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cs typeface="Calibri"/>
              </a:rPr>
              <a:t>Integration support for </a:t>
            </a:r>
            <a:r>
              <a:rPr lang="en-US" sz="1733" dirty="0" err="1">
                <a:solidFill>
                  <a:srgbClr val="000000"/>
                </a:solidFill>
                <a:latin typeface="Calibri"/>
                <a:cs typeface="Calibri"/>
              </a:rPr>
              <a:t>WebCX</a:t>
            </a:r>
            <a:r>
              <a:rPr lang="en-US" sz="1733" dirty="0">
                <a:solidFill>
                  <a:srgbClr val="000000"/>
                </a:solidFill>
                <a:latin typeface="Calibri"/>
                <a:cs typeface="Calibri"/>
              </a:rPr>
              <a:t> Team(Lucid)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cs typeface="Calibri"/>
              </a:rPr>
              <a:t>UAT Support &amp; Prod Release</a:t>
            </a:r>
          </a:p>
          <a:p>
            <a:pPr defTabSz="1219170" fontAlgn="base">
              <a:spcBef>
                <a:spcPts val="400"/>
              </a:spcBef>
              <a:spcAft>
                <a:spcPct val="0"/>
              </a:spcAft>
              <a:defRPr/>
            </a:pPr>
            <a:endParaRPr lang="en-US" sz="1467" dirty="0">
              <a:solidFill>
                <a:srgbClr val="000000"/>
              </a:solidFill>
              <a:latin typeface="Calibri"/>
              <a:ea typeface="ヒラギノ角ゴ Pro W3"/>
              <a:cs typeface="Calibri"/>
            </a:endParaRP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972E2DDD-9991-88DB-8DA8-3F2BF7905479}"/>
              </a:ext>
            </a:extLst>
          </p:cNvPr>
          <p:cNvSpPr txBox="1">
            <a:spLocks/>
          </p:cNvSpPr>
          <p:nvPr/>
        </p:nvSpPr>
        <p:spPr>
          <a:xfrm>
            <a:off x="301743" y="381501"/>
            <a:ext cx="10885714" cy="6105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Frutiger LT Pro 55 Roman" panose="020B0602020204020204" pitchFamily="34" charset="77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sz="3400" dirty="0"/>
              <a:t>Scope &amp; Timelines</a:t>
            </a:r>
          </a:p>
        </p:txBody>
      </p:sp>
      <p:graphicFrame>
        <p:nvGraphicFramePr>
          <p:cNvPr id="14" name="Table 10">
            <a:extLst>
              <a:ext uri="{FF2B5EF4-FFF2-40B4-BE49-F238E27FC236}">
                <a16:creationId xmlns:a16="http://schemas.microsoft.com/office/drawing/2014/main" id="{E533C35A-D1C2-2D8B-FAB3-29D7A2152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825573"/>
              </p:ext>
            </p:extLst>
          </p:nvPr>
        </p:nvGraphicFramePr>
        <p:xfrm>
          <a:off x="362317" y="3549927"/>
          <a:ext cx="9858194" cy="2724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606">
                  <a:extLst>
                    <a:ext uri="{9D8B030D-6E8A-4147-A177-3AD203B41FA5}">
                      <a16:colId xmlns:a16="http://schemas.microsoft.com/office/drawing/2014/main" val="1482002522"/>
                    </a:ext>
                  </a:extLst>
                </a:gridCol>
                <a:gridCol w="2005013">
                  <a:extLst>
                    <a:ext uri="{9D8B030D-6E8A-4147-A177-3AD203B41FA5}">
                      <a16:colId xmlns:a16="http://schemas.microsoft.com/office/drawing/2014/main" val="3932385346"/>
                    </a:ext>
                  </a:extLst>
                </a:gridCol>
                <a:gridCol w="1074751">
                  <a:extLst>
                    <a:ext uri="{9D8B030D-6E8A-4147-A177-3AD203B41FA5}">
                      <a16:colId xmlns:a16="http://schemas.microsoft.com/office/drawing/2014/main" val="1237509762"/>
                    </a:ext>
                  </a:extLst>
                </a:gridCol>
                <a:gridCol w="1160243">
                  <a:extLst>
                    <a:ext uri="{9D8B030D-6E8A-4147-A177-3AD203B41FA5}">
                      <a16:colId xmlns:a16="http://schemas.microsoft.com/office/drawing/2014/main" val="2537216189"/>
                    </a:ext>
                  </a:extLst>
                </a:gridCol>
                <a:gridCol w="1184669">
                  <a:extLst>
                    <a:ext uri="{9D8B030D-6E8A-4147-A177-3AD203B41FA5}">
                      <a16:colId xmlns:a16="http://schemas.microsoft.com/office/drawing/2014/main" val="3091577767"/>
                    </a:ext>
                  </a:extLst>
                </a:gridCol>
                <a:gridCol w="1514422">
                  <a:extLst>
                    <a:ext uri="{9D8B030D-6E8A-4147-A177-3AD203B41FA5}">
                      <a16:colId xmlns:a16="http://schemas.microsoft.com/office/drawing/2014/main" val="3231804282"/>
                    </a:ext>
                  </a:extLst>
                </a:gridCol>
                <a:gridCol w="899097">
                  <a:extLst>
                    <a:ext uri="{9D8B030D-6E8A-4147-A177-3AD203B41FA5}">
                      <a16:colId xmlns:a16="http://schemas.microsoft.com/office/drawing/2014/main" val="1271672673"/>
                    </a:ext>
                  </a:extLst>
                </a:gridCol>
                <a:gridCol w="1641393">
                  <a:extLst>
                    <a:ext uri="{9D8B030D-6E8A-4147-A177-3AD203B41FA5}">
                      <a16:colId xmlns:a16="http://schemas.microsoft.com/office/drawing/2014/main" val="33643309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S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Planned Start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Planned End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Actual Start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Actual End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331570"/>
                  </a:ext>
                </a:extLst>
              </a:tr>
              <a:tr h="385901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Requirements &amp;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10-Mar-2023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14-Mar-2023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10-Mar-2023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14-Mar-2023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69786"/>
                  </a:ext>
                </a:extLst>
              </a:tr>
              <a:tr h="337780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PCAS Service – Dev &amp;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14-Mar-2023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30-Mar-2023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14-Mar-2023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2-Apr-2023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203512"/>
                  </a:ext>
                </a:extLst>
              </a:tr>
              <a:tr h="385901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PCAS App – Dev &amp;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14-Mar-2023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30-Mar-2023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14-Mar-2023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2-Apr-2023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81330"/>
                  </a:ext>
                </a:extLst>
              </a:tr>
              <a:tr h="385901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Admin App – Dev &amp;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14-Mar-2023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06-Apr-2023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14-Mar-2023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In 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95%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92907"/>
                  </a:ext>
                </a:extLst>
              </a:tr>
              <a:tr h="385901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Integration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10-Apr-2023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14-Apr-2023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Yet to 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618788"/>
                  </a:ext>
                </a:extLst>
              </a:tr>
              <a:tr h="385901"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UAT &amp; Prod Release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14-Apr-2023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21-Apr-2023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Yet to 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10309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8E24853-1D62-5FF2-4E79-A0E0A8F22C9C}"/>
              </a:ext>
            </a:extLst>
          </p:cNvPr>
          <p:cNvSpPr txBox="1"/>
          <p:nvPr/>
        </p:nvSpPr>
        <p:spPr>
          <a:xfrm>
            <a:off x="301743" y="3018638"/>
            <a:ext cx="2013448" cy="359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33" b="1" u="sng" dirty="0">
                <a:solidFill>
                  <a:srgbClr val="333300"/>
                </a:solidFill>
                <a:latin typeface="Calibri"/>
                <a:cs typeface="Calibri"/>
              </a:rPr>
              <a:t>Timelines</a:t>
            </a:r>
            <a:endParaRPr lang="en-US" sz="1733" dirty="0">
              <a:solidFill>
                <a:srgbClr val="33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578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id="{F9E2E27D-AC0B-7AFE-2838-524B539C3437}"/>
              </a:ext>
            </a:extLst>
          </p:cNvPr>
          <p:cNvSpPr txBox="1">
            <a:spLocks/>
          </p:cNvSpPr>
          <p:nvPr/>
        </p:nvSpPr>
        <p:spPr>
          <a:xfrm>
            <a:off x="301743" y="354717"/>
            <a:ext cx="10885714" cy="5107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rutiger LT Pro 55 Roman" panose="020B0602020204020204" pitchFamily="34" charset="77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sz="3400"/>
              <a:t>Accomplishments &amp; Key Callouts for Current Week</a:t>
            </a:r>
            <a:endParaRPr lang="en-US" sz="3400" dirty="0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97F7313A-27A3-451E-B3C8-3B61ADF2845B}"/>
              </a:ext>
            </a:extLst>
          </p:cNvPr>
          <p:cNvSpPr/>
          <p:nvPr/>
        </p:nvSpPr>
        <p:spPr>
          <a:xfrm>
            <a:off x="359838" y="1121321"/>
            <a:ext cx="5346069" cy="512961"/>
          </a:xfrm>
          <a:prstGeom prst="parallelogram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ctr"/>
          <a:lstStyle/>
          <a:p>
            <a:pPr algn="ctr" defTabSz="91417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EFDFD"/>
                </a:solidFill>
                <a:latin typeface="Calibri" panose="020F05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Accomplishments</a:t>
            </a: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1B6A263C-E797-2FA9-8229-69A2E487B672}"/>
              </a:ext>
            </a:extLst>
          </p:cNvPr>
          <p:cNvSpPr/>
          <p:nvPr/>
        </p:nvSpPr>
        <p:spPr>
          <a:xfrm>
            <a:off x="6441658" y="1121322"/>
            <a:ext cx="5173540" cy="512961"/>
          </a:xfrm>
          <a:prstGeom prst="parallelogram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ctr"/>
          <a:lstStyle/>
          <a:p>
            <a:pPr algn="ctr" defTabSz="91417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EFDFD"/>
                </a:solidFill>
                <a:latin typeface="Calibri" panose="020F05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Key Callouts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669BD5-DD80-AF72-F95F-7F950580F1A7}"/>
              </a:ext>
            </a:extLst>
          </p:cNvPr>
          <p:cNvSpPr txBox="1"/>
          <p:nvPr/>
        </p:nvSpPr>
        <p:spPr>
          <a:xfrm>
            <a:off x="6441658" y="1817916"/>
            <a:ext cx="5173540" cy="1610371"/>
          </a:xfrm>
          <a:prstGeom prst="rect">
            <a:avLst/>
          </a:prstGeom>
          <a:noFill/>
        </p:spPr>
        <p:txBody>
          <a:bodyPr wrap="square" lIns="121915" tIns="60957" rIns="121915" bIns="60957" rtlCol="0" anchor="t">
            <a:spAutoFit/>
          </a:bodyPr>
          <a:lstStyle/>
          <a:p>
            <a:pPr marL="457189" indent="-457189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sz="1733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Apps and services are deployed to DEV environment.	</a:t>
            </a:r>
          </a:p>
          <a:p>
            <a:pPr marL="457189" indent="-457189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sz="1733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Admin portal demo</a:t>
            </a:r>
          </a:p>
          <a:p>
            <a:pPr>
              <a:spcBef>
                <a:spcPts val="400"/>
              </a:spcBef>
              <a:defRPr/>
            </a:pPr>
            <a:endParaRPr lang="en-US" sz="1733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spcBef>
                <a:spcPts val="400"/>
              </a:spcBef>
              <a:buAutoNum type="arabicPeriod"/>
              <a:defRPr/>
            </a:pPr>
            <a:endParaRPr lang="en-US" sz="1733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F5549B-B395-CDB8-89AA-984DF6920260}"/>
              </a:ext>
            </a:extLst>
          </p:cNvPr>
          <p:cNvSpPr txBox="1"/>
          <p:nvPr/>
        </p:nvSpPr>
        <p:spPr>
          <a:xfrm>
            <a:off x="359838" y="1807032"/>
            <a:ext cx="5173540" cy="2215793"/>
          </a:xfrm>
          <a:prstGeom prst="rect">
            <a:avLst/>
          </a:prstGeom>
          <a:noFill/>
        </p:spPr>
        <p:txBody>
          <a:bodyPr wrap="square" lIns="121915" tIns="60957" rIns="121915" bIns="60957" rtlCol="0" anchor="t">
            <a:spAutoFit/>
          </a:bodyPr>
          <a:lstStyle/>
          <a:p>
            <a:pPr marL="380990" indent="-380990" defTabSz="1219170" fontAlgn="base">
              <a:spcBef>
                <a:spcPts val="4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PCAS app  – Completed</a:t>
            </a:r>
          </a:p>
          <a:p>
            <a:pPr marL="380990" indent="-380990" defTabSz="1219170" fontAlgn="base">
              <a:spcBef>
                <a:spcPts val="4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PCAS service – Completed</a:t>
            </a:r>
          </a:p>
          <a:p>
            <a:pPr marL="380990" indent="-380990" defTabSz="1219170" fontAlgn="base">
              <a:spcBef>
                <a:spcPts val="4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PCAS admin portal - Completed</a:t>
            </a:r>
          </a:p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endParaRPr lang="en-US" sz="1733" dirty="0">
              <a:solidFill>
                <a:srgbClr val="000000"/>
              </a:solidFill>
              <a:latin typeface="Calibri"/>
              <a:ea typeface="ヒラギノ角ゴ Pro W3"/>
              <a:cs typeface="Calibri"/>
            </a:endParaRPr>
          </a:p>
          <a:p>
            <a:pPr marL="285750" indent="-285750" defTabSz="1219170" fontAlgn="base">
              <a:spcBef>
                <a:spcPts val="4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733" dirty="0">
              <a:solidFill>
                <a:srgbClr val="000000"/>
              </a:solidFill>
              <a:latin typeface="Calibri"/>
              <a:ea typeface="ヒラギノ角ゴ Pro W3"/>
              <a:cs typeface="Calibri"/>
            </a:endParaRPr>
          </a:p>
          <a:p>
            <a:pPr marL="285750" indent="-285750" defTabSz="1219170" fontAlgn="base">
              <a:spcBef>
                <a:spcPts val="4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467" dirty="0">
              <a:solidFill>
                <a:srgbClr val="000000"/>
              </a:solidFill>
              <a:latin typeface="Calibri"/>
              <a:ea typeface="ヒラギノ角ゴ Pro W3"/>
              <a:cs typeface="Calibri"/>
            </a:endParaRPr>
          </a:p>
          <a:p>
            <a:pPr marL="228594" indent="-228594" defTabSz="1219170" fontAlgn="base">
              <a:spcBef>
                <a:spcPts val="4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467" dirty="0">
              <a:solidFill>
                <a:srgbClr val="000000"/>
              </a:solidFill>
              <a:latin typeface="Calibri"/>
              <a:ea typeface="ヒラギノ角ゴ Pro W3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5787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26A87EB4-2D64-43EF-0012-11D811F9E66D}"/>
              </a:ext>
            </a:extLst>
          </p:cNvPr>
          <p:cNvSpPr txBox="1">
            <a:spLocks/>
          </p:cNvSpPr>
          <p:nvPr/>
        </p:nvSpPr>
        <p:spPr>
          <a:xfrm>
            <a:off x="354758" y="353206"/>
            <a:ext cx="10885714" cy="7424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rutiger LT Pro 55 Roman" panose="020B0602020204020204" pitchFamily="34" charset="77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sz="3600" dirty="0"/>
              <a:t>Activities Planned Next Week / Next Steps</a:t>
            </a: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5A458BD0-BBDB-79B2-95EE-D92853DEAB24}"/>
              </a:ext>
            </a:extLst>
          </p:cNvPr>
          <p:cNvSpPr/>
          <p:nvPr/>
        </p:nvSpPr>
        <p:spPr>
          <a:xfrm>
            <a:off x="354759" y="1095673"/>
            <a:ext cx="5620661" cy="512961"/>
          </a:xfrm>
          <a:prstGeom prst="parallelogram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" tIns="91440" rIns="36576" rtlCol="0" anchor="ctr"/>
          <a:lstStyle/>
          <a:p>
            <a:pPr algn="ctr" defTabSz="91417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EFDFD"/>
                </a:solidFill>
                <a:latin typeface="Calibri" panose="020F05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Activities Planned Next Week (7</a:t>
            </a:r>
            <a:r>
              <a:rPr lang="en-US" sz="1600" b="1" baseline="30000" dirty="0">
                <a:solidFill>
                  <a:srgbClr val="FEFDFD"/>
                </a:solidFill>
                <a:latin typeface="Calibri" panose="020F05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th</a:t>
            </a:r>
            <a:r>
              <a:rPr lang="en-US" sz="1600" b="1" dirty="0">
                <a:solidFill>
                  <a:srgbClr val="FEFDFD"/>
                </a:solidFill>
                <a:latin typeface="Calibri" panose="020F05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 Apr to 13</a:t>
            </a:r>
            <a:r>
              <a:rPr lang="en-US" sz="1600" b="1" baseline="30000" dirty="0">
                <a:solidFill>
                  <a:srgbClr val="FEFDFD"/>
                </a:solidFill>
                <a:latin typeface="Calibri" panose="020F05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th</a:t>
            </a:r>
            <a:r>
              <a:rPr lang="en-US" sz="1600" b="1" dirty="0">
                <a:solidFill>
                  <a:srgbClr val="FEFDFD"/>
                </a:solidFill>
                <a:latin typeface="Calibri" panose="020F0502020204030204" pitchFamily="34" charset="0"/>
                <a:ea typeface="ヒラギノ角ゴ Pro W3" pitchFamily="124" charset="-128"/>
                <a:cs typeface="Calibri" panose="020F0502020204030204" pitchFamily="34" charset="0"/>
              </a:rPr>
              <a:t> Apr)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57229D-66CA-F9EF-0046-87739D87AE28}"/>
              </a:ext>
            </a:extLst>
          </p:cNvPr>
          <p:cNvSpPr txBox="1"/>
          <p:nvPr/>
        </p:nvSpPr>
        <p:spPr>
          <a:xfrm>
            <a:off x="373149" y="1608632"/>
            <a:ext cx="5343905" cy="3169708"/>
          </a:xfrm>
          <a:prstGeom prst="rect">
            <a:avLst/>
          </a:prstGeom>
          <a:noFill/>
        </p:spPr>
        <p:txBody>
          <a:bodyPr wrap="square" lIns="121915" tIns="60957" rIns="121915" bIns="60957" rtlCol="0" anchor="t">
            <a:spAutoFit/>
          </a:bodyPr>
          <a:lstStyle/>
          <a:p>
            <a:pPr marL="228594" indent="-228594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CI/CD pipeline setup, Stage deployment</a:t>
            </a:r>
          </a:p>
          <a:p>
            <a:pPr marL="228594" indent="-228594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cs typeface="Calibri"/>
              </a:rPr>
              <a:t>Integrations</a:t>
            </a:r>
          </a:p>
          <a:p>
            <a:pPr>
              <a:spcBef>
                <a:spcPts val="400"/>
              </a:spcBef>
            </a:pPr>
            <a:endParaRPr lang="en-US" sz="1733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228594" indent="-228594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1733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228594" indent="-228594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1733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spcBef>
                <a:spcPts val="400"/>
              </a:spcBef>
            </a:pPr>
            <a:endParaRPr lang="en-US" sz="1733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228594" indent="-228594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1733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spcBef>
                <a:spcPts val="400"/>
              </a:spcBef>
            </a:pPr>
            <a:endParaRPr lang="en-US" sz="1733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spcBef>
                <a:spcPts val="400"/>
              </a:spcBef>
            </a:pPr>
            <a:endParaRPr lang="en-US" sz="1467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spcBef>
                <a:spcPts val="400"/>
              </a:spcBef>
            </a:pPr>
            <a:endParaRPr lang="en-US" sz="1467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17693199-6850-54D9-A1F2-D6579217B7BC}"/>
              </a:ext>
            </a:extLst>
          </p:cNvPr>
          <p:cNvSpPr/>
          <p:nvPr/>
        </p:nvSpPr>
        <p:spPr>
          <a:xfrm>
            <a:off x="6493338" y="1097933"/>
            <a:ext cx="5325513" cy="510700"/>
          </a:xfrm>
          <a:prstGeom prst="parallelogram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121920" bIns="60960" rtlCol="0" anchor="ctr"/>
          <a:lstStyle/>
          <a:p>
            <a:pPr algn="ctr" defTabSz="91417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EFDFD"/>
                </a:solidFill>
                <a:latin typeface="Calibri"/>
                <a:ea typeface="ヒラギノ角ゴ Pro W3"/>
                <a:cs typeface="Calibri"/>
              </a:rPr>
              <a:t>Next Steps </a:t>
            </a:r>
            <a:endParaRPr lang="en-US" sz="1600" b="1" dirty="0">
              <a:solidFill>
                <a:srgbClr val="FEFDFD"/>
              </a:solidFill>
              <a:latin typeface="Calibri" panose="020F0502020204030204" pitchFamily="34" charset="0"/>
              <a:ea typeface="ヒラギノ角ゴ Pro W3" pitchFamily="124" charset="-128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C3DFF9-AB5B-CF2A-D6B0-E8FE940EE637}"/>
              </a:ext>
            </a:extLst>
          </p:cNvPr>
          <p:cNvSpPr txBox="1"/>
          <p:nvPr/>
        </p:nvSpPr>
        <p:spPr>
          <a:xfrm>
            <a:off x="6493337" y="1608632"/>
            <a:ext cx="5343904" cy="2256702"/>
          </a:xfrm>
          <a:prstGeom prst="rect">
            <a:avLst/>
          </a:prstGeom>
          <a:noFill/>
        </p:spPr>
        <p:txBody>
          <a:bodyPr wrap="square" lIns="121915" tIns="60957" rIns="121915" bIns="60957" rtlCol="0" anchor="t">
            <a:spAutoFit/>
          </a:bodyPr>
          <a:lstStyle/>
          <a:p>
            <a:pPr marL="228594" indent="-228594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Integrations</a:t>
            </a:r>
          </a:p>
          <a:p>
            <a:pPr marL="228594" indent="-228594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000000"/>
                </a:solidFill>
                <a:latin typeface="Calibri"/>
                <a:ea typeface="ヒラギノ角ゴ Pro W3"/>
                <a:cs typeface="Calibri"/>
              </a:rPr>
              <a:t>Security &amp; Architecture review</a:t>
            </a:r>
          </a:p>
          <a:p>
            <a:pPr>
              <a:spcBef>
                <a:spcPts val="400"/>
              </a:spcBef>
            </a:pPr>
            <a:endParaRPr lang="en-US" sz="1733" dirty="0">
              <a:solidFill>
                <a:srgbClr val="000000"/>
              </a:solidFill>
              <a:latin typeface="Calibri"/>
              <a:ea typeface="ヒラギノ角ゴ Pro W3"/>
              <a:cs typeface="Calibri"/>
            </a:endParaRPr>
          </a:p>
          <a:p>
            <a:pPr>
              <a:spcBef>
                <a:spcPts val="400"/>
              </a:spcBef>
            </a:pPr>
            <a:endParaRPr lang="en-US" sz="1733" dirty="0">
              <a:solidFill>
                <a:srgbClr val="000000"/>
              </a:solidFill>
              <a:latin typeface="Calibri"/>
              <a:ea typeface="ヒラギノ角ゴ Pro W3"/>
              <a:cs typeface="Calibri"/>
            </a:endParaRPr>
          </a:p>
          <a:p>
            <a:pPr>
              <a:spcBef>
                <a:spcPts val="400"/>
              </a:spcBef>
            </a:pPr>
            <a:endParaRPr lang="en-US" sz="1733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228594" indent="-228594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1733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spcBef>
                <a:spcPts val="400"/>
              </a:spcBef>
            </a:pPr>
            <a:endParaRPr lang="en-US" sz="1467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2581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A5A2F68C-496E-36A8-CE35-1666F1EEA043}"/>
              </a:ext>
            </a:extLst>
          </p:cNvPr>
          <p:cNvSpPr txBox="1">
            <a:spLocks/>
          </p:cNvSpPr>
          <p:nvPr/>
        </p:nvSpPr>
        <p:spPr>
          <a:xfrm>
            <a:off x="354758" y="353206"/>
            <a:ext cx="10885714" cy="7424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rutiger LT Pro 55 Roman" panose="020B0602020204020204" pitchFamily="34" charset="77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sz="3600" dirty="0"/>
              <a:t>Risks/Issues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F35A73-FA21-21FA-1D6C-062F94CEC78B}"/>
              </a:ext>
            </a:extLst>
          </p:cNvPr>
          <p:cNvSpPr txBox="1"/>
          <p:nvPr/>
        </p:nvSpPr>
        <p:spPr>
          <a:xfrm>
            <a:off x="0" y="109567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794" lvl="1" indent="-228594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CI/CD pipeline &amp; </a:t>
            </a:r>
            <a:r>
              <a:rPr lang="en-US" sz="1800">
                <a:solidFill>
                  <a:srgbClr val="000000"/>
                </a:solidFill>
                <a:latin typeface="Calibri"/>
                <a:cs typeface="Calibri"/>
              </a:rPr>
              <a:t>Infra for stage/prod </a:t>
            </a:r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is not ready</a:t>
            </a:r>
          </a:p>
        </p:txBody>
      </p:sp>
    </p:spTree>
    <p:extLst>
      <p:ext uri="{BB962C8B-B14F-4D97-AF65-F5344CB8AC3E}">
        <p14:creationId xmlns:p14="http://schemas.microsoft.com/office/powerpoint/2010/main" val="3438394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3DB2B9B-DFAC-0E48-FC1D-B5B0DA45A3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2231E3-9529-67C1-4CEA-48C828D42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503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TIMindtree">
      <a:dk1>
        <a:srgbClr val="595959"/>
      </a:dk1>
      <a:lt1>
        <a:srgbClr val="FFFFFF"/>
      </a:lt1>
      <a:dk2>
        <a:srgbClr val="585958"/>
      </a:dk2>
      <a:lt2>
        <a:srgbClr val="FFFFFF"/>
      </a:lt2>
      <a:accent1>
        <a:srgbClr val="014B86"/>
      </a:accent1>
      <a:accent2>
        <a:srgbClr val="1976AE"/>
      </a:accent2>
      <a:accent3>
        <a:srgbClr val="FFCB28"/>
      </a:accent3>
      <a:accent4>
        <a:srgbClr val="888988"/>
      </a:accent4>
      <a:accent5>
        <a:srgbClr val="575857"/>
      </a:accent5>
      <a:accent6>
        <a:srgbClr val="585958"/>
      </a:accent6>
      <a:hlink>
        <a:srgbClr val="585958"/>
      </a:hlink>
      <a:folHlink>
        <a:srgbClr val="024A85"/>
      </a:folHlink>
    </a:clrScheme>
    <a:fontScheme name="Frutiger">
      <a:majorFont>
        <a:latin typeface="Frutiger 45 bold"/>
        <a:ea typeface=""/>
        <a:cs typeface=""/>
      </a:majorFont>
      <a:minorFont>
        <a:latin typeface="Frutiger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TIMindtree_02Dec22.pptx" id="{8EAE0379-5574-4471-817C-BBF5A842D03E}" vid="{FD98001F-F8E9-4BC2-8109-83E7E52F8F5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E668FDB297BA418F5A6539855E71B7" ma:contentTypeVersion="11" ma:contentTypeDescription="Create a new document." ma:contentTypeScope="" ma:versionID="3006fcbcdc07c938d07e9e476ca85abd">
  <xsd:schema xmlns:xsd="http://www.w3.org/2001/XMLSchema" xmlns:xs="http://www.w3.org/2001/XMLSchema" xmlns:p="http://schemas.microsoft.com/office/2006/metadata/properties" xmlns:ns2="88563cb8-e9e3-40d4-951f-126d0c29510d" xmlns:ns3="dc0ddbac-d92f-4135-ae82-46af643a22eb" targetNamespace="http://schemas.microsoft.com/office/2006/metadata/properties" ma:root="true" ma:fieldsID="996cc526f3b6d79b17cb9ae73db2b9c8" ns2:_="" ns3:_="">
    <xsd:import namespace="88563cb8-e9e3-40d4-951f-126d0c29510d"/>
    <xsd:import namespace="dc0ddbac-d92f-4135-ae82-46af643a22eb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lcf76f155ced4ddcb4097134ff3c332f" minOccurs="0"/>
                <xsd:element ref="ns2:TaxCatchAll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563cb8-e9e3-40d4-951f-126d0c29510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dexed="true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16" nillable="true" ma:displayName="Taxonomy Catch All Column" ma:hidden="true" ma:list="{25ffd179-e216-49ef-b018-cba4990353fd}" ma:internalName="TaxCatchAll" ma:showField="CatchAllData" ma:web="88563cb8-e9e3-40d4-951f-126d0c2951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0ddbac-d92f-4135-ae82-46af643a22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b0fe6c21-a5dc-4060-9e05-61129b9b2af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88563cb8-e9e3-40d4-951f-126d0c29510d">QUMXH5H4ZXKS-875811578-11</_dlc_DocId>
    <_dlc_DocIdUrl xmlns="88563cb8-e9e3-40d4-951f-126d0c29510d">
      <Url>https://mindtreeonline.sharepoint.com/sites/LTIMindtree-Corporate-Templates/_layouts/15/DocIdRedir.aspx?ID=QUMXH5H4ZXKS-875811578-11</Url>
      <Description>QUMXH5H4ZXKS-875811578-11</Description>
    </_dlc_DocIdUrl>
    <lcf76f155ced4ddcb4097134ff3c332f xmlns="dc0ddbac-d92f-4135-ae82-46af643a22eb">
      <Terms xmlns="http://schemas.microsoft.com/office/infopath/2007/PartnerControls"/>
    </lcf76f155ced4ddcb4097134ff3c332f>
    <TaxCatchAll xmlns="88563cb8-e9e3-40d4-951f-126d0c29510d" xsi:nil="true"/>
  </documentManagement>
</p:properties>
</file>

<file path=customXml/itemProps1.xml><?xml version="1.0" encoding="utf-8"?>
<ds:datastoreItem xmlns:ds="http://schemas.openxmlformats.org/officeDocument/2006/customXml" ds:itemID="{3998B09E-68DE-4B62-A34E-BB5B738ECC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C474493-4661-4534-A819-8424B96FDD6F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C36E2739-999E-4084-B9AE-B3853A2A79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563cb8-e9e3-40d4-951f-126d0c29510d"/>
    <ds:schemaRef ds:uri="dc0ddbac-d92f-4135-ae82-46af643a22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4C55CB52-33A3-4B47-8C1D-0EE24875E3DC}">
  <ds:schemaRefs>
    <ds:schemaRef ds:uri="http://www.w3.org/XML/1998/namespace"/>
    <ds:schemaRef ds:uri="dc0ddbac-d92f-4135-ae82-46af643a22eb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88563cb8-e9e3-40d4-951f-126d0c29510d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9989</TotalTime>
  <Words>399</Words>
  <Application>Microsoft Office PowerPoint</Application>
  <PresentationFormat>Widescreen</PresentationFormat>
  <Paragraphs>109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Arial</vt:lpstr>
      <vt:lpstr>Bw Modelica SS02</vt:lpstr>
      <vt:lpstr>Calibri</vt:lpstr>
      <vt:lpstr>Calibri </vt:lpstr>
      <vt:lpstr>Calibri Light</vt:lpstr>
      <vt:lpstr>Frutiger 45 Light</vt:lpstr>
      <vt:lpstr>Frutiger LT Pro 45 Light</vt:lpstr>
      <vt:lpstr>Frutiger LT Pro 55 Roman</vt:lpstr>
      <vt:lpstr>Source Sans Pro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Mukul Kataria</dc:creator>
  <cp:lastModifiedBy>Prakash Subramani (EXT)</cp:lastModifiedBy>
  <cp:revision>142</cp:revision>
  <dcterms:created xsi:type="dcterms:W3CDTF">2023-01-03T07:25:11Z</dcterms:created>
  <dcterms:modified xsi:type="dcterms:W3CDTF">2023-04-06T16:29:36Z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0x0101001EE668FDB297BA418F5A6539855E71B7</vt:lpwstr>
  </property>
  <property fmtid="{D5CDD505-2E9C-101B-9397-08002B2CF9AE}" pid="3" name="_dlc_DocIdItemGuid">
    <vt:lpwstr>36da67c7-b504-4aea-865b-0e87cedc899d</vt:lpwstr>
  </property>
  <property fmtid="{D5CDD505-2E9C-101B-9397-08002B2CF9AE}" pid="4" name="MediaServiceImageTags">
    <vt:lpwstr/>
  </property>
</Properties>
</file>