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82" r:id="rId6"/>
    <p:sldId id="2076138461" r:id="rId7"/>
    <p:sldId id="341" r:id="rId8"/>
    <p:sldId id="2076138462" r:id="rId9"/>
    <p:sldId id="2076138460" r:id="rId10"/>
    <p:sldId id="20761384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  <p14:sldId id="2076138461"/>
            <p14:sldId id="341"/>
            <p14:sldId id="2076138462"/>
            <p14:sldId id="2076138460"/>
            <p14:sldId id="20761384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0033CC"/>
    <a:srgbClr val="004880"/>
    <a:srgbClr val="FFDF7D"/>
    <a:srgbClr val="66B3E4"/>
    <a:srgbClr val="ECECEC"/>
    <a:srgbClr val="7FA3BF"/>
    <a:srgbClr val="595959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9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FCD77-F192-49D4-BF80-73E815B32DFB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2C9B6-EDA5-430E-8AC9-F22A21797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7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8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3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115007" y="6466168"/>
            <a:ext cx="3945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C7C7C"/>
                </a:solidFill>
                <a:latin typeface="Calibri 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sp>
        <p:nvSpPr>
          <p:cNvPr id="15" name="Rectangle 83">
            <a:extLst>
              <a:ext uri="{FF2B5EF4-FFF2-40B4-BE49-F238E27FC236}">
                <a16:creationId xmlns:a16="http://schemas.microsoft.com/office/drawing/2014/main" id="{02F8F602-2C28-40AF-834B-AF1F39AA5D6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07321" y="292763"/>
            <a:ext cx="11594342" cy="487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Bw Modelica SS02" panose="00000600000000000000" pitchFamily="50" charset="0"/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2" name="Picture 2" descr="C:\Users\10630824\Desktop\Microot template\LTI logo (2).png">
            <a:extLst>
              <a:ext uri="{FF2B5EF4-FFF2-40B4-BE49-F238E27FC236}">
                <a16:creationId xmlns:a16="http://schemas.microsoft.com/office/drawing/2014/main" id="{6C1B9886-D31E-4B59-8AA0-AA607A094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147" y="6340075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110F4A2E-976E-489E-A2B3-C11DBDB863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990600" cy="7429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B98C72-3F43-4146-A697-1A5F03193A19}"/>
              </a:ext>
            </a:extLst>
          </p:cNvPr>
          <p:cNvSpPr/>
          <p:nvPr userDrawn="1"/>
        </p:nvSpPr>
        <p:spPr bwMode="auto">
          <a:xfrm>
            <a:off x="11542718" y="6283012"/>
            <a:ext cx="649283" cy="574991"/>
          </a:xfrm>
          <a:custGeom>
            <a:avLst/>
            <a:gdLst>
              <a:gd name="connsiteX0" fmla="*/ 0 w 649283"/>
              <a:gd name="connsiteY0" fmla="*/ 0 h 574991"/>
              <a:gd name="connsiteX1" fmla="*/ 649283 w 649283"/>
              <a:gd name="connsiteY1" fmla="*/ 87383 h 574991"/>
              <a:gd name="connsiteX2" fmla="*/ 649283 w 649283"/>
              <a:gd name="connsiteY2" fmla="*/ 574991 h 574991"/>
              <a:gd name="connsiteX3" fmla="*/ 314622 w 649283"/>
              <a:gd name="connsiteY3" fmla="*/ 574991 h 574991"/>
              <a:gd name="connsiteX4" fmla="*/ 0 w 649283"/>
              <a:gd name="connsiteY4" fmla="*/ 0 h 57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283" h="574991">
                <a:moveTo>
                  <a:pt x="0" y="0"/>
                </a:moveTo>
                <a:lnTo>
                  <a:pt x="649283" y="87383"/>
                </a:lnTo>
                <a:lnTo>
                  <a:pt x="649283" y="574991"/>
                </a:lnTo>
                <a:lnTo>
                  <a:pt x="314622" y="57499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  <a:ea typeface="+mj-ea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754628" y="6389650"/>
            <a:ext cx="367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0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"/>
                <a:cs typeface="Calibri" panose="020F0502020204030204" pitchFamily="34" charset="0"/>
              </a:rPr>
              <a:pPr marL="0" marR="0" lvl="0" indent="0" algn="ctr" defTabSz="45705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  <p:sldLayoutId id="2147483668" r:id="rId18"/>
    <p:sldLayoutId id="214748366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FD3E68C-D9D5-6D71-87D3-C5BF89262E52}"/>
              </a:ext>
            </a:extLst>
          </p:cNvPr>
          <p:cNvSpPr txBox="1">
            <a:spLocks/>
          </p:cNvSpPr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6D267B"/>
                </a:solidFill>
                <a:latin typeface="Source Sans Pro" panose="020B0503030403020204" pitchFamily="34" charset="77"/>
              </a:rPr>
              <a:t>Schindler Weekly Status Report</a:t>
            </a:r>
            <a:endParaRPr lang="en-US" sz="2400" dirty="0">
              <a:solidFill>
                <a:srgbClr val="6D267B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5F0E015-B068-F47E-08A1-EDD5B3128D93}"/>
              </a:ext>
            </a:extLst>
          </p:cNvPr>
          <p:cNvSpPr txBox="1">
            <a:spLocks/>
          </p:cNvSpPr>
          <p:nvPr/>
        </p:nvSpPr>
        <p:spPr>
          <a:xfrm>
            <a:off x="838035" y="5749070"/>
            <a:ext cx="3744206" cy="7752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B0F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31st July 2023</a:t>
            </a:r>
          </a:p>
        </p:txBody>
      </p:sp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8095D2-8D37-16D9-0945-6D9E48493E64}"/>
              </a:ext>
            </a:extLst>
          </p:cNvPr>
          <p:cNvSpPr txBox="1"/>
          <p:nvPr/>
        </p:nvSpPr>
        <p:spPr>
          <a:xfrm>
            <a:off x="349249" y="1249428"/>
            <a:ext cx="9126055" cy="3025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The goal of the project is to deploy the Atlassian application on the AKS platform. The existing structure is like an application deployed on Azure VMs.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Applications should be deployed on AKS environments due to cost savings as well as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Applications will be available via applications gateway and WAF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3 Applications are already deployed on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1 application is deployed on azure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vm</a:t>
            </a: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78D7E09-0AF4-1C4F-F516-164C345EE432}"/>
              </a:ext>
            </a:extLst>
          </p:cNvPr>
          <p:cNvSpPr txBox="1">
            <a:spLocks/>
          </p:cNvSpPr>
          <p:nvPr/>
        </p:nvSpPr>
        <p:spPr>
          <a:xfrm>
            <a:off x="349249" y="377164"/>
            <a:ext cx="9875157" cy="638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000" dirty="0"/>
              <a:t>Schindler – AKS(Azure Kubernetes Service )</a:t>
            </a:r>
          </a:p>
        </p:txBody>
      </p:sp>
    </p:spTree>
    <p:extLst>
      <p:ext uri="{BB962C8B-B14F-4D97-AF65-F5344CB8AC3E}">
        <p14:creationId xmlns:p14="http://schemas.microsoft.com/office/powerpoint/2010/main" val="370849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D27484-EF9D-85BD-6C0A-9807A9329556}"/>
              </a:ext>
            </a:extLst>
          </p:cNvPr>
          <p:cNvSpPr txBox="1"/>
          <p:nvPr/>
        </p:nvSpPr>
        <p:spPr>
          <a:xfrm>
            <a:off x="301743" y="992058"/>
            <a:ext cx="11314882" cy="1979767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sz="1733" b="1" u="sng" dirty="0">
                <a:solidFill>
                  <a:srgbClr val="000000"/>
                </a:solidFill>
                <a:latin typeface="Calibri"/>
                <a:cs typeface="Calibri"/>
              </a:rPr>
              <a:t>Scope:</a:t>
            </a: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 Application Deployment on the AKS platform</a:t>
            </a:r>
          </a:p>
          <a:p>
            <a:pPr rtl="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Deploy the application of Atlassian on the AKS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Created services of AKS like storage account PVC , 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Applications deployment on the DEV environment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UAT and PROD deployment and Support </a:t>
            </a:r>
          </a:p>
          <a:p>
            <a:pPr defTabSz="1219170" fontAlgn="base">
              <a:spcBef>
                <a:spcPts val="400"/>
              </a:spcBef>
              <a:spcAft>
                <a:spcPct val="0"/>
              </a:spcAft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72E2DDD-9991-88DB-8DA8-3F2BF7905479}"/>
              </a:ext>
            </a:extLst>
          </p:cNvPr>
          <p:cNvSpPr txBox="1">
            <a:spLocks/>
          </p:cNvSpPr>
          <p:nvPr/>
        </p:nvSpPr>
        <p:spPr>
          <a:xfrm>
            <a:off x="301743" y="381501"/>
            <a:ext cx="10885714" cy="610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 dirty="0"/>
              <a:t>Scope &amp; Timelines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E533C35A-D1C2-2D8B-FAB3-29D7A215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92866"/>
              </p:ext>
            </p:extLst>
          </p:nvPr>
        </p:nvGraphicFramePr>
        <p:xfrm>
          <a:off x="362317" y="3549927"/>
          <a:ext cx="9571164" cy="35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06">
                  <a:extLst>
                    <a:ext uri="{9D8B030D-6E8A-4147-A177-3AD203B41FA5}">
                      <a16:colId xmlns:a16="http://schemas.microsoft.com/office/drawing/2014/main" val="1482002522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3932385346"/>
                    </a:ext>
                  </a:extLst>
                </a:gridCol>
                <a:gridCol w="1074751">
                  <a:extLst>
                    <a:ext uri="{9D8B030D-6E8A-4147-A177-3AD203B41FA5}">
                      <a16:colId xmlns:a16="http://schemas.microsoft.com/office/drawing/2014/main" val="1237509762"/>
                    </a:ext>
                  </a:extLst>
                </a:gridCol>
                <a:gridCol w="1160243">
                  <a:extLst>
                    <a:ext uri="{9D8B030D-6E8A-4147-A177-3AD203B41FA5}">
                      <a16:colId xmlns:a16="http://schemas.microsoft.com/office/drawing/2014/main" val="2537216189"/>
                    </a:ext>
                  </a:extLst>
                </a:gridCol>
                <a:gridCol w="1184669">
                  <a:extLst>
                    <a:ext uri="{9D8B030D-6E8A-4147-A177-3AD203B41FA5}">
                      <a16:colId xmlns:a16="http://schemas.microsoft.com/office/drawing/2014/main" val="3091577767"/>
                    </a:ext>
                  </a:extLst>
                </a:gridCol>
                <a:gridCol w="1227392">
                  <a:extLst>
                    <a:ext uri="{9D8B030D-6E8A-4147-A177-3AD203B41FA5}">
                      <a16:colId xmlns:a16="http://schemas.microsoft.com/office/drawing/2014/main" val="3231804282"/>
                    </a:ext>
                  </a:extLst>
                </a:gridCol>
                <a:gridCol w="899097">
                  <a:extLst>
                    <a:ext uri="{9D8B030D-6E8A-4147-A177-3AD203B41FA5}">
                      <a16:colId xmlns:a16="http://schemas.microsoft.com/office/drawing/2014/main" val="1271672673"/>
                    </a:ext>
                  </a:extLst>
                </a:gridCol>
                <a:gridCol w="1641393">
                  <a:extLst>
                    <a:ext uri="{9D8B030D-6E8A-4147-A177-3AD203B41FA5}">
                      <a16:colId xmlns:a16="http://schemas.microsoft.com/office/drawing/2014/main" val="3364330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3157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Dev deployment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20-OCT-2023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9786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JSM DEV deployment and  testing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03512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Atlassian app – Jira DEV deployment, Data migration and  testing ,</a:t>
                      </a:r>
                      <a:r>
                        <a:rPr lang="en-US" sz="1200" dirty="0" err="1"/>
                        <a:t>Confluenece</a:t>
                      </a:r>
                      <a:r>
                        <a:rPr lang="en-US" sz="1200" dirty="0"/>
                        <a:t> Dev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15-July-2023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25-June-2023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28-July-2023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2907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Sonarqube</a:t>
                      </a:r>
                      <a:r>
                        <a:rPr lang="en-US" sz="1200" dirty="0"/>
                        <a:t> application Deployment,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24-july-2023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1-Aug-2023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24-july-2023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8-Aug-2023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In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2425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UAT &amp; Prod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030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E24853-1D62-5FF2-4E79-A0E0A8F22C9C}"/>
              </a:ext>
            </a:extLst>
          </p:cNvPr>
          <p:cNvSpPr txBox="1"/>
          <p:nvPr/>
        </p:nvSpPr>
        <p:spPr>
          <a:xfrm>
            <a:off x="301743" y="3018638"/>
            <a:ext cx="2013448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33" b="1" u="sng" dirty="0">
                <a:solidFill>
                  <a:srgbClr val="333300"/>
                </a:solidFill>
                <a:latin typeface="Calibri"/>
                <a:cs typeface="Calibri"/>
              </a:rPr>
              <a:t>Timelines</a:t>
            </a:r>
            <a:endParaRPr lang="en-US" sz="1733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7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F9E2E27D-AC0B-7AFE-2838-524B539C3437}"/>
              </a:ext>
            </a:extLst>
          </p:cNvPr>
          <p:cNvSpPr txBox="1">
            <a:spLocks/>
          </p:cNvSpPr>
          <p:nvPr/>
        </p:nvSpPr>
        <p:spPr>
          <a:xfrm>
            <a:off x="301743" y="354717"/>
            <a:ext cx="10885714" cy="51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/>
              <a:t>Accomplishments &amp; Key Callouts for Current Week</a:t>
            </a:r>
            <a:endParaRPr lang="en-US" sz="3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7F7313A-27A3-451E-B3C8-3B61ADF2845B}"/>
              </a:ext>
            </a:extLst>
          </p:cNvPr>
          <p:cNvSpPr/>
          <p:nvPr/>
        </p:nvSpPr>
        <p:spPr>
          <a:xfrm>
            <a:off x="359838" y="1121321"/>
            <a:ext cx="5346069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Accomplishments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B6A263C-E797-2FA9-8229-69A2E487B672}"/>
              </a:ext>
            </a:extLst>
          </p:cNvPr>
          <p:cNvSpPr/>
          <p:nvPr/>
        </p:nvSpPr>
        <p:spPr>
          <a:xfrm>
            <a:off x="6441658" y="1121322"/>
            <a:ext cx="5173540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Key Callouts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69BD5-DD80-AF72-F95F-7F950580F1A7}"/>
              </a:ext>
            </a:extLst>
          </p:cNvPr>
          <p:cNvSpPr txBox="1"/>
          <p:nvPr/>
        </p:nvSpPr>
        <p:spPr>
          <a:xfrm>
            <a:off x="6441658" y="1817916"/>
            <a:ext cx="5173540" cy="2297611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deployed to DEV environment.	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setup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setup completed 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check end to end testing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spcBef>
                <a:spcPts val="400"/>
              </a:spcBef>
              <a:buAutoNum type="arabicPeriod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5549B-B395-CDB8-89AA-984DF6920260}"/>
              </a:ext>
            </a:extLst>
          </p:cNvPr>
          <p:cNvSpPr txBox="1"/>
          <p:nvPr/>
        </p:nvSpPr>
        <p:spPr>
          <a:xfrm>
            <a:off x="359838" y="1817916"/>
            <a:ext cx="5173540" cy="2851737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 cluster–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Helm Charts–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Deployment of one of applications-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Installation of VM and database non-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platform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Data migration from Azure VM to AKS cluster for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28594" indent="-228594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7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6A87EB4-2D64-43EF-0012-11D811F9E66D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Activities Planned Next Week / Next Steps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A458BD0-BBDB-79B2-95EE-D92853DEAB24}"/>
              </a:ext>
            </a:extLst>
          </p:cNvPr>
          <p:cNvSpPr/>
          <p:nvPr/>
        </p:nvSpPr>
        <p:spPr>
          <a:xfrm>
            <a:off x="354759" y="1095673"/>
            <a:ext cx="5620661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91440" rIns="36576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Activities Planned Next Week (31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st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July to 4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th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Aug)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7229D-66CA-F9EF-0046-87739D87AE28}"/>
              </a:ext>
            </a:extLst>
          </p:cNvPr>
          <p:cNvSpPr txBox="1"/>
          <p:nvPr/>
        </p:nvSpPr>
        <p:spPr>
          <a:xfrm>
            <a:off x="373149" y="1608632"/>
            <a:ext cx="5343905" cy="5190326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 application deployment using helm chart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Integrations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Configuration of applications like database certificates adding, Proxy settings,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Created an application and infrastructure, database for a non-AKS platform on azure cloud using Terraform.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Configuring Windows VM for the workaround of SSH connection issue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7693199-6850-54D9-A1F2-D6579217B7BC}"/>
              </a:ext>
            </a:extLst>
          </p:cNvPr>
          <p:cNvSpPr/>
          <p:nvPr/>
        </p:nvSpPr>
        <p:spPr>
          <a:xfrm>
            <a:off x="6493338" y="1097933"/>
            <a:ext cx="5325513" cy="510700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121920" bIns="6096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/>
                <a:ea typeface="ヒラギノ角ゴ Pro W3"/>
                <a:cs typeface="Calibri"/>
              </a:rPr>
              <a:t>Next Steps </a:t>
            </a:r>
            <a:endParaRPr lang="en-US" sz="1600" b="1" dirty="0">
              <a:solidFill>
                <a:srgbClr val="FEFDFD"/>
              </a:solidFill>
              <a:latin typeface="Calibri" panose="020F05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3DFF9-AB5B-CF2A-D6B0-E8FE940EE637}"/>
              </a:ext>
            </a:extLst>
          </p:cNvPr>
          <p:cNvSpPr txBox="1"/>
          <p:nvPr/>
        </p:nvSpPr>
        <p:spPr>
          <a:xfrm>
            <a:off x="6493337" y="1608632"/>
            <a:ext cx="5343904" cy="4010644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Application configuration as per end-user requirement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Need to check database configuration-related settings on the application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Need to check end-to-end testing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After data migration need to check the configuration files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Plan is to install Prometheus and Grafana on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aks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cluster and configure the applications alerts 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5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5A2F68C-496E-36A8-CE35-1666F1EEA043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Risk/Issues</a:t>
            </a: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5A73-FA21-21FA-1D6C-062F94CEC78B}"/>
              </a:ext>
            </a:extLst>
          </p:cNvPr>
          <p:cNvSpPr txBox="1"/>
          <p:nvPr/>
        </p:nvSpPr>
        <p:spPr>
          <a:xfrm>
            <a:off x="0" y="1095673"/>
            <a:ext cx="6096000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These are the high-level issues that I faced there were some less critical issues also that I don’t want to highlight here.</a:t>
            </a:r>
          </a:p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No risk as of now which needs to be added here but in the future that may come.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957BFC-EFA4-FFC9-B003-D918DB383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02922"/>
              </p:ext>
            </p:extLst>
          </p:nvPr>
        </p:nvGraphicFramePr>
        <p:xfrm>
          <a:off x="354758" y="3071191"/>
          <a:ext cx="9338424" cy="137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731">
                  <a:extLst>
                    <a:ext uri="{9D8B030D-6E8A-4147-A177-3AD203B41FA5}">
                      <a16:colId xmlns:a16="http://schemas.microsoft.com/office/drawing/2014/main" val="2401380626"/>
                    </a:ext>
                  </a:extLst>
                </a:gridCol>
                <a:gridCol w="1752581">
                  <a:extLst>
                    <a:ext uri="{9D8B030D-6E8A-4147-A177-3AD203B41FA5}">
                      <a16:colId xmlns:a16="http://schemas.microsoft.com/office/drawing/2014/main" val="3720159349"/>
                    </a:ext>
                  </a:extLst>
                </a:gridCol>
                <a:gridCol w="2098765">
                  <a:extLst>
                    <a:ext uri="{9D8B030D-6E8A-4147-A177-3AD203B41FA5}">
                      <a16:colId xmlns:a16="http://schemas.microsoft.com/office/drawing/2014/main" val="3657255704"/>
                    </a:ext>
                  </a:extLst>
                </a:gridCol>
                <a:gridCol w="2598347">
                  <a:extLst>
                    <a:ext uri="{9D8B030D-6E8A-4147-A177-3AD203B41FA5}">
                      <a16:colId xmlns:a16="http://schemas.microsoft.com/office/drawing/2014/main" val="3307986787"/>
                    </a:ext>
                  </a:extLst>
                </a:gridCol>
              </a:tblGrid>
              <a:tr h="463887"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to resolve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9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Faced issues for data migration from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to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aks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Sandhya,Gianpiero,Networking</a:t>
                      </a:r>
                      <a:r>
                        <a:rPr lang="en-US" dirty="0"/>
                        <a:t> team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July to 30 July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28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_02Dec22.pptx" id="{8EAE0379-5574-4471-817C-BBF5A842D03E}" vid="{FD98001F-F8E9-4BC2-8109-83E7E52F8F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11" ma:contentTypeDescription="Create a new document." ma:contentTypeScope="" ma:versionID="3006fcbcdc07c938d07e9e476ca85abd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996cc526f3b6d79b17cb9ae73db2b9c8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25ffd179-e216-49ef-b018-cba4990353fd}" ma:internalName="TaxCatchAll" ma:showField="CatchAllData" ma:web="88563cb8-e9e3-40d4-951f-126d0c2951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0fe6c21-a5dc-4060-9e05-61129b9b2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  <lcf76f155ced4ddcb4097134ff3c332f xmlns="dc0ddbac-d92f-4135-ae82-46af643a22eb">
      <Terms xmlns="http://schemas.microsoft.com/office/infopath/2007/PartnerControls"/>
    </lcf76f155ced4ddcb4097134ff3c332f>
    <TaxCatchAll xmlns="88563cb8-e9e3-40d4-951f-126d0c29510d" xsi:nil="true"/>
  </documentManagement>
</p:properties>
</file>

<file path=customXml/itemProps1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36E2739-999E-4084-B9AE-B3853A2A7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20609</TotalTime>
  <Words>506</Words>
  <Application>Microsoft Office PowerPoint</Application>
  <PresentationFormat>Widescreen</PresentationFormat>
  <Paragraphs>125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Bw Modelica SS02</vt:lpstr>
      <vt:lpstr>Calibri</vt:lpstr>
      <vt:lpstr>Calibri </vt:lpstr>
      <vt:lpstr>Calibri Light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Kataria</dc:creator>
  <cp:lastModifiedBy>Sandhya Avhad</cp:lastModifiedBy>
  <cp:revision>201</cp:revision>
  <dcterms:created xsi:type="dcterms:W3CDTF">2023-01-03T07:25:11Z</dcterms:created>
  <dcterms:modified xsi:type="dcterms:W3CDTF">2023-08-05T11:06:30Z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