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7"/>
  </p:handoutMasterIdLst>
  <p:sldIdLst>
    <p:sldId id="21473748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/>
        </p14:section>
        <p14:section name="Basic Slides" id="{4B63831B-60E8-2746-B530-B6D4C3E9A775}">
          <p14:sldIdLst>
            <p14:sldId id="2147374847"/>
          </p14:sldIdLst>
        </p14:section>
        <p14:section name="Thank You Slide" id="{D301BA3F-4FEA-EF47-B6E1-316A63E9C81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80"/>
    <a:srgbClr val="FFDF7D"/>
    <a:srgbClr val="66B3E4"/>
    <a:srgbClr val="ECECEC"/>
    <a:srgbClr val="7FA3BF"/>
    <a:srgbClr val="595959"/>
    <a:srgbClr val="F9F0E0"/>
    <a:srgbClr val="F2F7FA"/>
    <a:srgbClr val="E7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2F2F5-DF72-1F4B-BF22-55799F519562}" v="12" dt="2022-11-23T06:38:44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F5F17B1-940E-AF2F-D91B-9A0B357A7A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67EA5-3BE0-396A-82E7-28208C54DB1F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2023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F67C63D-5A39-12E7-5219-8BC4038C76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7A3343-E568-A7BE-6790-AC6A8F2D78AB}"/>
              </a:ext>
            </a:extLst>
          </p:cNvPr>
          <p:cNvGrpSpPr/>
          <p:nvPr userDrawn="1"/>
        </p:nvGrpSpPr>
        <p:grpSpPr>
          <a:xfrm>
            <a:off x="436961" y="6366510"/>
            <a:ext cx="2460225" cy="398164"/>
            <a:chOff x="1254187" y="851889"/>
            <a:chExt cx="4078164" cy="6600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CDD5AA8-0803-0EEB-E5A8-6A286417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187" y="851889"/>
              <a:ext cx="2323604" cy="66001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43A5A948-647F-CA93-B1FB-CFC920FB4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4373" y="1058209"/>
              <a:ext cx="1497978" cy="25793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463E47-BF60-60A5-CDDE-3349574265EB}"/>
                </a:ext>
              </a:extLst>
            </p:cNvPr>
            <p:cNvCxnSpPr/>
            <p:nvPr/>
          </p:nvCxnSpPr>
          <p:spPr>
            <a:xfrm>
              <a:off x="3665809" y="1033138"/>
              <a:ext cx="0" cy="2828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B88470CC-DF16-80BE-3F06-08D8D9143E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144" y="215310"/>
            <a:ext cx="11125200" cy="4349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pPr marL="0" indent="0">
              <a:buNone/>
            </a:pPr>
            <a:r>
              <a:rPr lang="en-IN" dirty="0"/>
              <a:t>Title</a:t>
            </a: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FEF23AC2-D0AA-89C2-75DE-4255FC0FCCF2}"/>
              </a:ext>
            </a:extLst>
          </p:cNvPr>
          <p:cNvSpPr/>
          <p:nvPr userDrawn="1"/>
        </p:nvSpPr>
        <p:spPr>
          <a:xfrm rot="5400000">
            <a:off x="-215459" y="232648"/>
            <a:ext cx="430920" cy="423533"/>
          </a:xfrm>
          <a:prstGeom prst="blockArc">
            <a:avLst/>
          </a:prstGeom>
          <a:solidFill>
            <a:srgbClr val="104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9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A61FAF38-51BF-E172-D103-A0E3572C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3562350"/>
            <a:ext cx="2085975" cy="25939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D9D9D9"/>
            </a:solidFill>
            <a:miter lim="800000"/>
            <a:headEnd/>
            <a:tailEnd/>
          </a:ln>
        </p:spPr>
        <p:txBody>
          <a:bodyPr/>
          <a:lstStyle>
            <a:lvl1pPr marL="227013" indent="-227013"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1300" dirty="0">
                <a:solidFill>
                  <a:srgbClr val="000000"/>
                </a:solidFill>
              </a:rPr>
              <a:t>Bachelors of Engineering (CS)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/>
                </a:solidFill>
              </a:rPr>
              <a:t>Microsoft Azure DevOps Expert (Az-400)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/>
                </a:solidFill>
              </a:rPr>
              <a:t>Microsoft Administrator (Az-104)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/>
                </a:solidFill>
              </a:rPr>
              <a:t>Microsoft Fundamentals (Az-900)</a:t>
            </a:r>
            <a:endParaRPr lang="en-IN" sz="13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IN" sz="1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IN" sz="1300" dirty="0">
              <a:solidFill>
                <a:srgbClr val="000000"/>
              </a:solidFill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9CB3B0E-ABEB-3396-4421-66793184A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77938"/>
            <a:ext cx="8851900" cy="4665662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/>
          <a:lstStyle/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sz="1300" dirty="0">
              <a:solidFill>
                <a:prstClr val="black"/>
              </a:solidFill>
              <a:latin typeface="Calibri" panose="020F0502020204030204"/>
              <a:ea typeface="ヒラギノ角ゴ Pro W3" pitchFamily="124" charset="-128"/>
            </a:endParaRP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5+ years of experience </a:t>
            </a:r>
            <a:r>
              <a:rPr lang="en-IN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in designing &amp; Implement solutions for Azure infrastructure with terraform and azure </a:t>
            </a:r>
            <a:r>
              <a:rPr lang="en-IN" sz="1300" dirty="0" err="1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devops</a:t>
            </a:r>
            <a:r>
              <a:rPr lang="en-IN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 </a:t>
            </a: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IN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Created a declarative pipeline to integrate GIT, Maven, </a:t>
            </a:r>
            <a:r>
              <a:rPr lang="en-IN" sz="1300" dirty="0" err="1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Sonarqube</a:t>
            </a:r>
            <a:r>
              <a:rPr lang="en-IN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, </a:t>
            </a:r>
            <a:r>
              <a:rPr lang="en-IN" sz="1300" dirty="0" err="1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Jfrog</a:t>
            </a:r>
            <a:r>
              <a:rPr lang="en-IN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 tools to download the latest package from Maven and deploy to multiple Tomcat servers using Azure DevOps.</a:t>
            </a:r>
            <a:endParaRPr lang="en-US" sz="1300" dirty="0">
              <a:solidFill>
                <a:prstClr val="black"/>
              </a:solidFill>
              <a:latin typeface="Calibri" panose="020F0502020204030204"/>
              <a:ea typeface="ヒラギノ角ゴ Pro W3" pitchFamily="124" charset="-128"/>
            </a:endParaRP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IN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Create &amp; Manage Infrastructure &amp; Configuration with Terraform Docker, PowerShell, and AZDO Pipeline on the Azure Environment, </a:t>
            </a:r>
            <a:r>
              <a:rPr lang="en-US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Git Repositories &amp; Branch Policies &amp; Restrictions, and Terraform Modules.</a:t>
            </a: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Troubleshoot Any Failures Related to Infrastructure AZDO Pipelines, Agents, Docker, </a:t>
            </a:r>
            <a:r>
              <a:rPr lang="en-US" sz="1300" dirty="0" err="1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AKS,App</a:t>
            </a:r>
            <a:r>
              <a:rPr lang="en-US" sz="1300" dirty="0">
                <a:solidFill>
                  <a:prstClr val="black"/>
                </a:solidFill>
                <a:latin typeface="Calibri" panose="020F0502020204030204"/>
                <a:ea typeface="ヒラギノ角ゴ Pro W3" pitchFamily="124" charset="-128"/>
              </a:rPr>
              <a:t> Service, AD &amp; IAM, Compute resources &amp; hosted Solutions Logs, Networks &amp; NSGs ETC.</a:t>
            </a: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/>
                </a:solidFill>
                <a:latin typeface="Calibri"/>
                <a:ea typeface="ヒラギノ角ゴ Pro W3" pitchFamily="124" charset="-128"/>
                <a:cs typeface="Calibri"/>
              </a:rPr>
              <a:t>Sync ups with the Clients &amp; DEV Team to understand architecture for Provisioning resources with DevOps Practices &amp; IAAC Tools.</a:t>
            </a: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/>
                </a:solidFill>
                <a:latin typeface="Calibri"/>
                <a:cs typeface="Calibri"/>
              </a:rPr>
              <a:t>Set up &amp; manages core azure pipelines &amp; YAML def, configuring Agents for Self-hosted CICD VMs &amp; Docker, VK, Networking, etc.</a:t>
            </a: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/>
                </a:solidFill>
                <a:latin typeface="Calibri"/>
                <a:cs typeface="Calibri"/>
              </a:rPr>
              <a:t>Document &amp; Deploy solutions to higher Environments, while taking the complete handover &amp; ownership of solutions for maintaining sol, with roll-back strategies in place.</a:t>
            </a: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/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Knowledge Transfer to Dev &amp; Internal Members for the tools like Terraform, GIT, and Network Architectures &amp; assist the team to implement DevOps ways.</a:t>
            </a:r>
            <a:endParaRPr lang="en-US" altLang="en-US" sz="1300" dirty="0">
              <a:solidFill>
                <a:srgbClr val="000000"/>
              </a:solidFill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 marL="171442" indent="-171442" defTabSz="121917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r>
              <a:rPr lang="en-IN" altLang="en-US" sz="1300" dirty="0">
                <a:solidFill>
                  <a:srgbClr val="000000"/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Tools-</a:t>
            </a:r>
            <a:r>
              <a:rPr lang="en-US" altLang="en-US" sz="1300" dirty="0">
                <a:solidFill>
                  <a:srgbClr val="000000"/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 Azure DevOps, Terraform, Docker, Ansible, AKS Kubernetes, Grafana, Azure Cloud Services, Bash shell   </a:t>
            </a:r>
            <a:r>
              <a:rPr lang="en-US" altLang="en-US" sz="1300" dirty="0" err="1">
                <a:solidFill>
                  <a:srgbClr val="000000"/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scripting,SonarQube,Git</a:t>
            </a:r>
            <a:endParaRPr lang="en-US" sz="1300" dirty="0">
              <a:solidFill>
                <a:srgbClr val="000000"/>
              </a:solidFill>
              <a:ea typeface="Cambria Math" panose="02040503050406030204" pitchFamily="18" charset="0"/>
              <a:cs typeface="Calibri Light" panose="020F0302020204030204" pitchFamily="34" charset="0"/>
              <a:sym typeface="Calibri"/>
            </a:endParaRP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sz="1300" kern="0" dirty="0">
              <a:solidFill>
                <a:srgbClr val="000000"/>
              </a:solidFill>
              <a:latin typeface="Calibri"/>
              <a:ea typeface="Cambria Math" panose="02040503050406030204" pitchFamily="18" charset="0"/>
              <a:cs typeface="Calibri"/>
              <a:sym typeface="Calibri"/>
            </a:endParaRP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sz="1300" kern="0" dirty="0">
              <a:solidFill>
                <a:srgbClr val="000000"/>
              </a:solidFill>
              <a:latin typeface="Calibri"/>
              <a:ea typeface="Cambria Math" panose="02040503050406030204" pitchFamily="18" charset="0"/>
              <a:cs typeface="Calibri"/>
              <a:sym typeface="Calibri"/>
            </a:endParaRP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sz="1300" kern="0" dirty="0">
              <a:solidFill>
                <a:prstClr val="black"/>
              </a:solidFill>
              <a:latin typeface="Calibri" panose="020F0502020204030204"/>
              <a:ea typeface="Cambria Math" panose="02040503050406030204" pitchFamily="18" charset="0"/>
              <a:cs typeface="Calibri Light" panose="020F0302020204030204" pitchFamily="34" charset="0"/>
              <a:sym typeface="Calibri"/>
            </a:endParaRPr>
          </a:p>
          <a:p>
            <a:pPr defTabSz="1219170">
              <a:spcAft>
                <a:spcPts val="300"/>
              </a:spcAft>
              <a:defRPr/>
            </a:pPr>
            <a:endParaRPr lang="en-US" sz="1300" dirty="0">
              <a:solidFill>
                <a:prstClr val="black"/>
              </a:solidFill>
              <a:latin typeface="Calibri" panose="020F0502020204030204"/>
              <a:ea typeface="ヒラギノ角ゴ Pro W3" pitchFamily="124" charset="-128"/>
            </a:endParaRPr>
          </a:p>
          <a:p>
            <a:pPr marL="171442" indent="-171442" defTabSz="1219170">
              <a:spcAft>
                <a:spcPts val="300"/>
              </a:spcAft>
              <a:buFont typeface="Wingdings" panose="05000000000000000000" pitchFamily="2" charset="2"/>
              <a:buChar char="§"/>
              <a:defRPr/>
            </a:pPr>
            <a:endParaRPr lang="en-US" sz="1300" dirty="0">
              <a:solidFill>
                <a:prstClr val="black"/>
              </a:solidFill>
              <a:latin typeface="Calibri" panose="020F0502020204030204"/>
              <a:ea typeface="ヒラギノ角ゴ Pro W3" pitchFamily="124" charset="-128"/>
            </a:endParaRPr>
          </a:p>
        </p:txBody>
      </p:sp>
      <p:sp>
        <p:nvSpPr>
          <p:cNvPr id="22" name="Round Same Side Corner Rectangle 9">
            <a:extLst>
              <a:ext uri="{FF2B5EF4-FFF2-40B4-BE49-F238E27FC236}">
                <a16:creationId xmlns:a16="http://schemas.microsoft.com/office/drawing/2014/main" id="{B9C0E1A3-F881-A719-46EE-5750C4C2A6C8}"/>
              </a:ext>
            </a:extLst>
          </p:cNvPr>
          <p:cNvSpPr/>
          <p:nvPr/>
        </p:nvSpPr>
        <p:spPr>
          <a:xfrm>
            <a:off x="463550" y="2982913"/>
            <a:ext cx="2085975" cy="579437"/>
          </a:xfrm>
          <a:prstGeom prst="round2SameRect">
            <a:avLst>
              <a:gd name="adj1" fmla="val 40873"/>
              <a:gd name="adj2" fmla="val 0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Calibri" panose="020F0502020204030204"/>
                <a:ea typeface="ヒラギノ角ゴ Pro W3" pitchFamily="124" charset="-128"/>
              </a:rPr>
              <a:t>Education and Certifications: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402441-14DF-9FFB-F8A1-75F7914ACBC7}"/>
              </a:ext>
            </a:extLst>
          </p:cNvPr>
          <p:cNvSpPr/>
          <p:nvPr/>
        </p:nvSpPr>
        <p:spPr>
          <a:xfrm>
            <a:off x="2895600" y="1044575"/>
            <a:ext cx="8850313" cy="274638"/>
          </a:xfrm>
          <a:prstGeom prst="roundRect">
            <a:avLst/>
          </a:prstGeom>
          <a:solidFill>
            <a:srgbClr val="2B95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Calibri" panose="020F0502020204030204"/>
                <a:ea typeface="ヒラギノ角ゴ Pro W3" pitchFamily="124" charset="-128"/>
              </a:rPr>
              <a:t>Overall Experience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71BDB1-E0F5-3805-5E95-8D1F85E81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63" y="215900"/>
            <a:ext cx="11125200" cy="434975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Engineer: Sandhya Avhad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FB707-4CC2-A03A-55E7-59ADF0729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5" y="961233"/>
            <a:ext cx="1960563" cy="17319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_02Dec22.pptx" id="{8EAE0379-5574-4471-817C-BBF5A842D03E}" vid="{FD98001F-F8E9-4BC2-8109-83E7E52F8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  <lcf76f155ced4ddcb4097134ff3c332f xmlns="dc0ddbac-d92f-4135-ae82-46af643a22eb">
      <Terms xmlns="http://schemas.microsoft.com/office/infopath/2007/PartnerControls"/>
    </lcf76f155ced4ddcb4097134ff3c332f>
    <TaxCatchAll xmlns="88563cb8-e9e3-40d4-951f-126d0c29510d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11" ma:contentTypeDescription="Create a new document." ma:contentTypeScope="" ma:versionID="3006fcbcdc07c938d07e9e476ca85abd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996cc526f3b6d79b17cb9ae73db2b9c8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25ffd179-e216-49ef-b018-cba4990353fd}" ma:internalName="TaxCatchAll" ma:showField="CatchAllData" ma:web="88563cb8-e9e3-40d4-951f-126d0c295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36E2739-999E-4084-B9AE-B3853A2A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</TotalTime>
  <Words>277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Frutiger 45 bold</vt:lpstr>
      <vt:lpstr>Frutiger 45 Light</vt:lpstr>
      <vt:lpstr>Frutiger LT Pro 45 Light</vt:lpstr>
      <vt:lpstr>Frutiger LT Pro 55 Roman</vt:lpstr>
      <vt:lpstr>Source Sans Pro</vt:lpstr>
      <vt:lpstr>Symbol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Pathan</dc:creator>
  <cp:lastModifiedBy>Sandhya Avhad</cp:lastModifiedBy>
  <cp:revision>2</cp:revision>
  <dcterms:created xsi:type="dcterms:W3CDTF">2023-03-16T10:09:09Z</dcterms:created>
  <dcterms:modified xsi:type="dcterms:W3CDTF">2023-03-16T13:25:01Z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