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7" name="Google Shape;17;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8" name="Google Shape;98;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9" name="Google Shape;99;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5" name="Google Shape;115;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6" name="Google Shape;116;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0" name="Google Shape;40;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subTitle"/>
          </p:nvPr>
        </p:nvSpPr>
        <p:spPr>
          <a:xfrm>
            <a:off x="4675631" y="4828032"/>
            <a:ext cx="7197726" cy="181355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400"/>
              <a:buNone/>
            </a:pPr>
            <a:r>
              <a:rPr i="1" lang="en-US" sz="2400">
                <a:solidFill>
                  <a:schemeClr val="lt2"/>
                </a:solidFill>
              </a:rPr>
              <a:t>NAME: SANDHYA</a:t>
            </a:r>
            <a:br>
              <a:rPr i="1" lang="en-US" sz="2400">
                <a:solidFill>
                  <a:schemeClr val="lt2"/>
                </a:solidFill>
              </a:rPr>
            </a:br>
            <a:r>
              <a:rPr i="1" lang="en-US" sz="2400">
                <a:solidFill>
                  <a:schemeClr val="lt2"/>
                </a:solidFill>
              </a:rPr>
              <a:t>CERTIFICATION: AWS SOLUTIONS ARCHITECT: SAA C03</a:t>
            </a:r>
            <a:endParaRPr/>
          </a:p>
          <a:p>
            <a:pPr indent="0" lvl="0" marL="0" rtl="0" algn="r">
              <a:spcBef>
                <a:spcPts val="1000"/>
              </a:spcBef>
              <a:spcAft>
                <a:spcPts val="0"/>
              </a:spcAft>
              <a:buSzPts val="2400"/>
              <a:buNone/>
            </a:pPr>
            <a:r>
              <a:rPr i="1" lang="en-US" sz="2400">
                <a:solidFill>
                  <a:schemeClr val="lt2"/>
                </a:solidFill>
              </a:rPr>
              <a:t>VALIDATION NUMBER:BB8SQRWBQJR11193  </a:t>
            </a:r>
            <a:endParaRPr/>
          </a:p>
          <a:p>
            <a:pPr indent="0" lvl="0" marL="0" rtl="0" algn="r">
              <a:spcBef>
                <a:spcPts val="1000"/>
              </a:spcBef>
              <a:spcAft>
                <a:spcPts val="0"/>
              </a:spcAft>
              <a:buSzPts val="2800"/>
              <a:buNone/>
            </a:pPr>
            <a:r>
              <a:t/>
            </a:r>
            <a:endParaRPr b="1" i="1" sz="2800">
              <a:solidFill>
                <a:srgbClr val="6C8D36"/>
              </a:solidFill>
            </a:endParaRPr>
          </a:p>
        </p:txBody>
      </p:sp>
      <p:sp>
        <p:nvSpPr>
          <p:cNvPr id="149" name="Google Shape;149;p19"/>
          <p:cNvSpPr txBox="1"/>
          <p:nvPr/>
        </p:nvSpPr>
        <p:spPr>
          <a:xfrm>
            <a:off x="8274494" y="89611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9"/>
          <p:cNvSpPr txBox="1"/>
          <p:nvPr>
            <p:ph type="ctrTitle"/>
          </p:nvPr>
        </p:nvSpPr>
        <p:spPr>
          <a:xfrm>
            <a:off x="3825239" y="2029968"/>
            <a:ext cx="7197726" cy="1594975"/>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3"/>
              </a:buClr>
              <a:buSzPts val="3200"/>
              <a:buFont typeface="Calibri"/>
              <a:buNone/>
            </a:pPr>
            <a:r>
              <a:rPr b="1" i="1" lang="en-US" sz="3200">
                <a:solidFill>
                  <a:schemeClr val="accent3"/>
                </a:solidFill>
              </a:rPr>
              <a:t>SHARED FILE SYSTEM USING AWS</a:t>
            </a:r>
            <a:endParaRPr/>
          </a:p>
        </p:txBody>
      </p:sp>
      <p:sp>
        <p:nvSpPr>
          <p:cNvPr id="151" name="Google Shape;151;p19"/>
          <p:cNvSpPr txBox="1"/>
          <p:nvPr/>
        </p:nvSpPr>
        <p:spPr>
          <a:xfrm>
            <a:off x="3346704" y="2276856"/>
            <a:ext cx="35112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600">
                <a:solidFill>
                  <a:srgbClr val="D3D3D3"/>
                </a:solidFill>
                <a:latin typeface="Calibri"/>
                <a:ea typeface="Calibri"/>
                <a:cs typeface="Calibri"/>
                <a:sym typeface="Calibri"/>
              </a:rPr>
              <a:t>PROJECT TITLE</a:t>
            </a:r>
            <a:endParaRPr/>
          </a:p>
        </p:txBody>
      </p:sp>
      <p:pic>
        <p:nvPicPr>
          <p:cNvPr id="152" name="Google Shape;152;p19"/>
          <p:cNvPicPr preferRelativeResize="0"/>
          <p:nvPr/>
        </p:nvPicPr>
        <p:blipFill rotWithShape="1">
          <a:blip r:embed="rId3">
            <a:alphaModFix/>
          </a:blip>
          <a:srcRect b="0" l="0" r="0" t="0"/>
          <a:stretch/>
        </p:blipFill>
        <p:spPr>
          <a:xfrm>
            <a:off x="9367416" y="335302"/>
            <a:ext cx="2320812" cy="2320812"/>
          </a:xfrm>
          <a:prstGeom prst="rect">
            <a:avLst/>
          </a:prstGeom>
          <a:noFill/>
          <a:ln>
            <a:noFill/>
          </a:ln>
        </p:spPr>
      </p:pic>
      <p:pic>
        <p:nvPicPr>
          <p:cNvPr id="153" name="Google Shape;153;p19"/>
          <p:cNvPicPr preferRelativeResize="0"/>
          <p:nvPr/>
        </p:nvPicPr>
        <p:blipFill rotWithShape="1">
          <a:blip r:embed="rId4">
            <a:alphaModFix/>
          </a:blip>
          <a:srcRect b="0" l="0" r="0" t="0"/>
          <a:stretch/>
        </p:blipFill>
        <p:spPr>
          <a:xfrm>
            <a:off x="475394" y="83414"/>
            <a:ext cx="812698" cy="8126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BEST PRACTICES</a:t>
            </a:r>
            <a:endParaRPr/>
          </a:p>
        </p:txBody>
      </p:sp>
      <p:sp>
        <p:nvSpPr>
          <p:cNvPr id="223" name="Google Shape;223;p28"/>
          <p:cNvSpPr txBox="1"/>
          <p:nvPr>
            <p:ph idx="1" type="body"/>
          </p:nvPr>
        </p:nvSpPr>
        <p:spPr>
          <a:xfrm>
            <a:off x="243641" y="936171"/>
            <a:ext cx="10573586" cy="4855029"/>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1800"/>
              <a:buChar char="•"/>
            </a:pPr>
            <a:r>
              <a:rPr b="1" lang="en-US">
                <a:solidFill>
                  <a:schemeClr val="accent5"/>
                </a:solidFill>
              </a:rPr>
              <a:t>Amazon EFS Best Practices:</a:t>
            </a:r>
            <a:endParaRPr/>
          </a:p>
          <a:p>
            <a:pPr indent="-285750" lvl="0" marL="285750" rtl="0" algn="l">
              <a:spcBef>
                <a:spcPts val="1000"/>
              </a:spcBef>
              <a:spcAft>
                <a:spcPts val="0"/>
              </a:spcAft>
              <a:buSzPts val="1800"/>
              <a:buChar char="•"/>
            </a:pPr>
            <a:r>
              <a:rPr lang="en-US"/>
              <a:t>Performance Mode: Choose the right performance mode (General Purpose or Max I/O) based on your workload requirements.</a:t>
            </a:r>
            <a:endParaRPr/>
          </a:p>
          <a:p>
            <a:pPr indent="-285750" lvl="0" marL="285750" rtl="0" algn="l">
              <a:spcBef>
                <a:spcPts val="1000"/>
              </a:spcBef>
              <a:spcAft>
                <a:spcPts val="0"/>
              </a:spcAft>
              <a:buSzPts val="1800"/>
              <a:buChar char="•"/>
            </a:pPr>
            <a:r>
              <a:rPr lang="en-US"/>
              <a:t>Lifecycle Management: Implement EFS Lifecycle Management to automatically move infrequently accessed files to a cost-effective storage class.</a:t>
            </a:r>
            <a:endParaRPr/>
          </a:p>
          <a:p>
            <a:pPr indent="-285750" lvl="0" marL="285750" rtl="0" algn="l">
              <a:spcBef>
                <a:spcPts val="1000"/>
              </a:spcBef>
              <a:spcAft>
                <a:spcPts val="0"/>
              </a:spcAft>
              <a:buSzPts val="1800"/>
              <a:buChar char="•"/>
            </a:pPr>
            <a:r>
              <a:rPr lang="en-US"/>
              <a:t>Monitoring: Use Amazon CloudWatch to monitor file system performance and set up alarms for unusual activity.</a:t>
            </a:r>
            <a:endParaRPr/>
          </a:p>
          <a:p>
            <a:pPr indent="-171450" lvl="0" marL="285750" rtl="0" algn="l">
              <a:spcBef>
                <a:spcPts val="1000"/>
              </a:spcBef>
              <a:spcAft>
                <a:spcPts val="0"/>
              </a:spcAft>
              <a:buSzPts val="1800"/>
              <a:buNone/>
            </a:pPr>
            <a:r>
              <a:t/>
            </a:r>
            <a:endParaRPr/>
          </a:p>
          <a:p>
            <a:pPr indent="-285750" lvl="0" marL="285750" rtl="0" algn="l">
              <a:spcBef>
                <a:spcPts val="1000"/>
              </a:spcBef>
              <a:spcAft>
                <a:spcPts val="0"/>
              </a:spcAft>
              <a:buSzPts val="1800"/>
              <a:buChar char="•"/>
            </a:pPr>
            <a:r>
              <a:rPr b="1" lang="en-US">
                <a:solidFill>
                  <a:schemeClr val="accent5"/>
                </a:solidFill>
              </a:rPr>
              <a:t>AWS KMS Best Practices:</a:t>
            </a:r>
            <a:endParaRPr/>
          </a:p>
          <a:p>
            <a:pPr indent="-285750" lvl="0" marL="285750" rtl="0" algn="l">
              <a:spcBef>
                <a:spcPts val="1000"/>
              </a:spcBef>
              <a:spcAft>
                <a:spcPts val="0"/>
              </a:spcAft>
              <a:buSzPts val="1800"/>
              <a:buChar char="•"/>
            </a:pPr>
            <a:r>
              <a:rPr lang="en-US"/>
              <a:t>Key Rotation: Enable automatic key rotation for your customer master keys (CMKs) to enhance security.</a:t>
            </a:r>
            <a:endParaRPr/>
          </a:p>
          <a:p>
            <a:pPr indent="-285750" lvl="0" marL="285750" rtl="0" algn="l">
              <a:spcBef>
                <a:spcPts val="1000"/>
              </a:spcBef>
              <a:spcAft>
                <a:spcPts val="0"/>
              </a:spcAft>
              <a:buSzPts val="1800"/>
              <a:buChar char="•"/>
            </a:pPr>
            <a:r>
              <a:rPr lang="en-US"/>
              <a:t>Least Privilege: Apply the principle of least privilege by granting only necessary permissions to IAM roles and users for KMS operations.</a:t>
            </a:r>
            <a:endParaRPr/>
          </a:p>
          <a:p>
            <a:pPr indent="-285750" lvl="0" marL="285750" rtl="0" algn="l">
              <a:spcBef>
                <a:spcPts val="1000"/>
              </a:spcBef>
              <a:spcAft>
                <a:spcPts val="0"/>
              </a:spcAft>
              <a:buSzPts val="1800"/>
              <a:buChar char="•"/>
            </a:pPr>
            <a:r>
              <a:rPr lang="en-US"/>
              <a:t>Audit and Compliance: Regularly audit your KMS usage with AWS CloudTrail to ensure compliance with security policies.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BEST PRACTICES</a:t>
            </a:r>
            <a:endParaRPr/>
          </a:p>
        </p:txBody>
      </p:sp>
      <p:sp>
        <p:nvSpPr>
          <p:cNvPr id="230" name="Google Shape;230;p29"/>
          <p:cNvSpPr txBox="1"/>
          <p:nvPr>
            <p:ph idx="1" type="body"/>
          </p:nvPr>
        </p:nvSpPr>
        <p:spPr>
          <a:xfrm>
            <a:off x="243641" y="936171"/>
            <a:ext cx="10573586" cy="4855029"/>
          </a:xfrm>
          <a:prstGeom prst="rect">
            <a:avLst/>
          </a:prstGeom>
          <a:noFill/>
          <a:ln>
            <a:noFill/>
          </a:ln>
        </p:spPr>
        <p:txBody>
          <a:bodyPr anchorCtr="0" anchor="ctr" bIns="45700" lIns="91425" spcFirstLastPara="1" rIns="91425" wrap="square" tIns="45700">
            <a:normAutofit fontScale="92500" lnSpcReduction="10000"/>
          </a:bodyPr>
          <a:lstStyle/>
          <a:p>
            <a:pPr indent="-285750" lvl="0" marL="285750" rtl="0" algn="l">
              <a:spcBef>
                <a:spcPts val="0"/>
              </a:spcBef>
              <a:spcAft>
                <a:spcPts val="0"/>
              </a:spcAft>
              <a:buSzPct val="100000"/>
              <a:buChar char="•"/>
            </a:pPr>
            <a:r>
              <a:rPr b="1" lang="en-US">
                <a:solidFill>
                  <a:schemeClr val="accent5"/>
                </a:solidFill>
              </a:rPr>
              <a:t>Amazon EC2 Best Practices:</a:t>
            </a:r>
            <a:endParaRPr/>
          </a:p>
          <a:p>
            <a:pPr indent="-285750" lvl="0" marL="285750" rtl="0" algn="l">
              <a:spcBef>
                <a:spcPts val="1000"/>
              </a:spcBef>
              <a:spcAft>
                <a:spcPts val="0"/>
              </a:spcAft>
              <a:buSzPct val="100000"/>
              <a:buChar char="•"/>
            </a:pPr>
            <a:r>
              <a:rPr lang="en-US"/>
              <a:t>Security Groups: Restrict security group rules to allow only necessary traffic. Avoid using 0.0.0.0/0 (open to the world) unless absolutely necessary.</a:t>
            </a:r>
            <a:endParaRPr/>
          </a:p>
          <a:p>
            <a:pPr indent="-285750" lvl="0" marL="285750" rtl="0" algn="l">
              <a:spcBef>
                <a:spcPts val="1000"/>
              </a:spcBef>
              <a:spcAft>
                <a:spcPts val="0"/>
              </a:spcAft>
              <a:buSzPct val="100000"/>
              <a:buChar char="•"/>
            </a:pPr>
            <a:r>
              <a:rPr lang="en-US"/>
              <a:t>Instance Types: Choose the right EC2 instance type that matches your performance and cost requirements.</a:t>
            </a:r>
            <a:endParaRPr/>
          </a:p>
          <a:p>
            <a:pPr indent="-285750" lvl="0" marL="285750" rtl="0" algn="l">
              <a:spcBef>
                <a:spcPts val="1000"/>
              </a:spcBef>
              <a:spcAft>
                <a:spcPts val="0"/>
              </a:spcAft>
              <a:buSzPct val="100000"/>
              <a:buChar char="•"/>
            </a:pPr>
            <a:r>
              <a:rPr lang="en-US"/>
              <a:t>Elastic IP (EIP): Use EIPs judiciously and release them when not in use to avoid unnecessary charges.</a:t>
            </a:r>
            <a:endParaRPr/>
          </a:p>
          <a:p>
            <a:pPr indent="-285750" lvl="0" marL="285750" rtl="0" algn="l">
              <a:spcBef>
                <a:spcPts val="1000"/>
              </a:spcBef>
              <a:spcAft>
                <a:spcPts val="0"/>
              </a:spcAft>
              <a:buSzPct val="100000"/>
              <a:buChar char="•"/>
            </a:pPr>
            <a:r>
              <a:rPr lang="en-US"/>
              <a:t>Backup and Recovery: Regularly create snapshots of your EC2 instances to facilitate quick recovery in case of failure.</a:t>
            </a:r>
            <a:endParaRPr/>
          </a:p>
          <a:p>
            <a:pPr indent="-180022" lvl="0" marL="285750" rtl="0" algn="l">
              <a:spcBef>
                <a:spcPts val="1000"/>
              </a:spcBef>
              <a:spcAft>
                <a:spcPts val="0"/>
              </a:spcAft>
              <a:buSzPct val="100000"/>
              <a:buNone/>
            </a:pPr>
            <a:r>
              <a:t/>
            </a:r>
            <a:endParaRPr/>
          </a:p>
          <a:p>
            <a:pPr indent="-285750" lvl="0" marL="285750" rtl="0" algn="l">
              <a:spcBef>
                <a:spcPts val="1000"/>
              </a:spcBef>
              <a:spcAft>
                <a:spcPts val="0"/>
              </a:spcAft>
              <a:buSzPct val="100000"/>
              <a:buChar char="•"/>
            </a:pPr>
            <a:r>
              <a:rPr b="1" lang="en-US">
                <a:solidFill>
                  <a:schemeClr val="accent5"/>
                </a:solidFill>
              </a:rPr>
              <a:t>General AWS Best Practices:</a:t>
            </a:r>
            <a:endParaRPr/>
          </a:p>
          <a:p>
            <a:pPr indent="-285750" lvl="0" marL="285750" rtl="0" algn="l">
              <a:spcBef>
                <a:spcPts val="1000"/>
              </a:spcBef>
              <a:spcAft>
                <a:spcPts val="0"/>
              </a:spcAft>
              <a:buSzPct val="100000"/>
              <a:buChar char="•"/>
            </a:pPr>
            <a:r>
              <a:rPr lang="en-US"/>
              <a:t>Multi-AZ Deployment: Deploy resources across multiple Availability Zones for high availability.</a:t>
            </a:r>
            <a:endParaRPr/>
          </a:p>
          <a:p>
            <a:pPr indent="-285750" lvl="0" marL="285750" rtl="0" algn="l">
              <a:spcBef>
                <a:spcPts val="1000"/>
              </a:spcBef>
              <a:spcAft>
                <a:spcPts val="0"/>
              </a:spcAft>
              <a:buSzPct val="100000"/>
              <a:buChar char="•"/>
            </a:pPr>
            <a:r>
              <a:rPr lang="en-US"/>
              <a:t>IAM Roles: Use IAM roles for EC2 instances to securely access other AWS services without the need to manage credentials.</a:t>
            </a:r>
            <a:endParaRPr/>
          </a:p>
          <a:p>
            <a:pPr indent="-285750" lvl="0" marL="285750" rtl="0" algn="l">
              <a:spcBef>
                <a:spcPts val="1000"/>
              </a:spcBef>
              <a:spcAft>
                <a:spcPts val="0"/>
              </a:spcAft>
              <a:buSzPct val="100000"/>
              <a:buChar char="•"/>
            </a:pPr>
            <a:r>
              <a:rPr lang="en-US"/>
              <a:t>Encryption: Encrypt data at rest and in transit to ensure data security and privacy.</a:t>
            </a:r>
            <a:endParaRPr/>
          </a:p>
          <a:p>
            <a:pPr indent="-285750" lvl="0" marL="285750" rtl="0" algn="l">
              <a:spcBef>
                <a:spcPts val="1000"/>
              </a:spcBef>
              <a:spcAft>
                <a:spcPts val="0"/>
              </a:spcAft>
              <a:buSzPct val="100000"/>
              <a:buChar char="•"/>
            </a:pPr>
            <a:r>
              <a:rPr lang="en-US"/>
              <a:t>Cost Management: Utilize AWS Budgets and Cost Explorer to monitor and manage your AWS spending.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idx="1" type="body"/>
          </p:nvPr>
        </p:nvSpPr>
        <p:spPr>
          <a:xfrm>
            <a:off x="685801" y="1132115"/>
            <a:ext cx="10131425" cy="4659086"/>
          </a:xfrm>
          <a:prstGeom prst="rect">
            <a:avLst/>
          </a:prstGeom>
          <a:noFill/>
          <a:ln>
            <a:noFill/>
          </a:ln>
          <a:effectLst>
            <a:outerShdw blurRad="57785" algn="ctr" dir="3180000" dist="33020">
              <a:srgbClr val="000000">
                <a:alpha val="29803"/>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8800"/>
              <a:buFont typeface="Arial"/>
              <a:buNone/>
            </a:pPr>
            <a:r>
              <a:rPr b="1" lang="en-US" sz="2400">
                <a:solidFill>
                  <a:schemeClr val="accent5"/>
                </a:solidFill>
              </a:rPr>
              <a:t>Challenges</a:t>
            </a:r>
            <a:r>
              <a:rPr lang="en-US" sz="2400"/>
              <a:t>:</a:t>
            </a:r>
            <a:br>
              <a:rPr lang="en-US" sz="1900"/>
            </a:br>
            <a:br>
              <a:rPr lang="en-US" sz="1900"/>
            </a:br>
            <a:r>
              <a:rPr lang="en-US" sz="2200"/>
              <a:t>Encountered a mounting issue with EFS due to an incorrect directory path. Initially attempted to set the mount point within a newly created directory, which was not effective. After troubleshooting, I realized the command needed to be executed from the parent directory. This adjustment resolved the mounting problem, allowing for successful attachment of the mount point to EFS</a:t>
            </a:r>
            <a:endParaRPr sz="2200"/>
          </a:p>
          <a:p>
            <a:pPr indent="0" lvl="0" marL="0" rtl="0" algn="ctr">
              <a:spcBef>
                <a:spcPts val="0"/>
              </a:spcBef>
              <a:spcAft>
                <a:spcPts val="0"/>
              </a:spcAft>
              <a:buSzPts val="8800"/>
              <a:buNone/>
            </a:pPr>
            <a:br>
              <a:rPr lang="en-US" sz="2500"/>
            </a:br>
            <a:r>
              <a:rPr lang="en-US" sz="2500"/>
              <a:t>Thank 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85801" y="213361"/>
            <a:ext cx="10131425" cy="457200"/>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alibri"/>
              <a:buNone/>
            </a:pPr>
            <a:r>
              <a:rPr lang="en-US" sz="2800">
                <a:solidFill>
                  <a:schemeClr val="dk1"/>
                </a:solidFill>
                <a:latin typeface="Calibri"/>
                <a:ea typeface="Calibri"/>
                <a:cs typeface="Calibri"/>
                <a:sym typeface="Calibri"/>
              </a:rPr>
              <a:t>INTRODUCTION</a:t>
            </a:r>
            <a:endParaRPr sz="2800"/>
          </a:p>
        </p:txBody>
      </p:sp>
      <p:sp>
        <p:nvSpPr>
          <p:cNvPr id="159" name="Google Shape;159;p20"/>
          <p:cNvSpPr txBox="1"/>
          <p:nvPr>
            <p:ph idx="1" type="body"/>
          </p:nvPr>
        </p:nvSpPr>
        <p:spPr>
          <a:xfrm>
            <a:off x="685801" y="751840"/>
            <a:ext cx="11089639" cy="56387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Hello, I’m Sandhya, a certified Solutions Architect with hands-on experience in AWS foundational services and Infrastructure Management. I’ve successfully completed certifications in AWS (SAA-C03), Azure (AZ-104), and DevOps (AZ-400), which have equipped me with a robust understanding of cloud technologies and best practices.</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In this project, we embarked on a journey to design and implement a highly available, secure, and scalable cloud architecture. Our objectives were clear: to ensure data integrity, facilitate seamless collaboration, and maintain stringent security standards.</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As a Solutions Architect, I’m passionate about leveraging cloud technologies to solve complex business challenges and drive innovation. I’m looking forward to discussing how my skills and experiences align with the needs of your organization.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685801" y="213361"/>
            <a:ext cx="10131425" cy="457200"/>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PROBLEM STATEMENT</a:t>
            </a:r>
            <a:endParaRPr sz="2000"/>
          </a:p>
        </p:txBody>
      </p:sp>
      <p:sp>
        <p:nvSpPr>
          <p:cNvPr id="165" name="Google Shape;165;p21"/>
          <p:cNvSpPr txBox="1"/>
          <p:nvPr>
            <p:ph idx="1" type="body"/>
          </p:nvPr>
        </p:nvSpPr>
        <p:spPr>
          <a:xfrm>
            <a:off x="685801" y="751840"/>
            <a:ext cx="11089639" cy="56387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ABC, an India-based entertainment production company focusing on Northeast and East Indian cinema, requires a highly available and reliable storage solution for their on-premises data.</a:t>
            </a:r>
            <a:endParaRPr/>
          </a:p>
          <a:p>
            <a:pPr indent="0" lvl="0" marL="0" rtl="0" algn="l">
              <a:spcBef>
                <a:spcPts val="1000"/>
              </a:spcBef>
              <a:spcAft>
                <a:spcPts val="0"/>
              </a:spcAft>
              <a:buSzPts val="1800"/>
              <a:buNone/>
            </a:pPr>
            <a:r>
              <a:rPr lang="en-US"/>
              <a:t>Challenges with Existing Infrastructure:</a:t>
            </a:r>
            <a:endParaRPr/>
          </a:p>
          <a:p>
            <a:pPr indent="-285750" lvl="0" marL="285750" rtl="0" algn="l">
              <a:spcBef>
                <a:spcPts val="1000"/>
              </a:spcBef>
              <a:spcAft>
                <a:spcPts val="0"/>
              </a:spcAft>
              <a:buSzPts val="1800"/>
              <a:buFont typeface="Arial"/>
              <a:buChar char="•"/>
            </a:pPr>
            <a:r>
              <a:rPr i="1" lang="en-US"/>
              <a:t>Limited scalability of NAS storage.</a:t>
            </a:r>
            <a:endParaRPr/>
          </a:p>
          <a:p>
            <a:pPr indent="-285750" lvl="0" marL="285750" rtl="0" algn="l">
              <a:spcBef>
                <a:spcPts val="1000"/>
              </a:spcBef>
              <a:spcAft>
                <a:spcPts val="0"/>
              </a:spcAft>
              <a:buSzPts val="1800"/>
              <a:buFont typeface="Arial"/>
              <a:buChar char="•"/>
            </a:pPr>
            <a:r>
              <a:rPr i="1" lang="en-US"/>
              <a:t>Desire for centralized storage with AWS cloud application integration. </a:t>
            </a:r>
            <a:endParaRPr/>
          </a:p>
          <a:p>
            <a:pPr indent="-285750" lvl="0" marL="285750" rtl="0" algn="l">
              <a:spcBef>
                <a:spcPts val="1000"/>
              </a:spcBef>
              <a:spcAft>
                <a:spcPts val="0"/>
              </a:spcAft>
              <a:buSzPts val="1800"/>
              <a:buFont typeface="Arial"/>
              <a:buChar char="•"/>
            </a:pPr>
            <a:r>
              <a:rPr i="1" lang="en-US"/>
              <a:t>Security vulnerabilities with lack of encryption</a:t>
            </a:r>
            <a:endParaRPr/>
          </a:p>
          <a:p>
            <a:pPr indent="-285750" lvl="0" marL="285750" rtl="0" algn="l">
              <a:spcBef>
                <a:spcPts val="1000"/>
              </a:spcBef>
              <a:spcAft>
                <a:spcPts val="0"/>
              </a:spcAft>
              <a:buSzPts val="1800"/>
              <a:buFont typeface="Arial"/>
              <a:buChar char="•"/>
            </a:pPr>
            <a:r>
              <a:rPr i="1" lang="en-US"/>
              <a:t>Manual intervention was needed to change the storage type and transfer files to  infrequent storage. </a:t>
            </a:r>
            <a:endParaRPr/>
          </a:p>
          <a:p>
            <a:pPr indent="-285750" lvl="0" marL="285750" rtl="0" algn="l">
              <a:spcBef>
                <a:spcPts val="1000"/>
              </a:spcBef>
              <a:spcAft>
                <a:spcPts val="0"/>
              </a:spcAft>
              <a:buSzPts val="1800"/>
              <a:buFont typeface="Arial"/>
              <a:buChar char="•"/>
            </a:pPr>
            <a:r>
              <a:rPr i="1" lang="en-US"/>
              <a:t> The client is unable to scale up the infrastructure due to high capital costs for new </a:t>
            </a:r>
            <a:endParaRPr/>
          </a:p>
          <a:p>
            <a:pPr indent="-285750" lvl="0" marL="285750" rtl="0" algn="l">
              <a:spcBef>
                <a:spcPts val="1000"/>
              </a:spcBef>
              <a:spcAft>
                <a:spcPts val="0"/>
              </a:spcAft>
              <a:buSzPts val="1800"/>
              <a:buFont typeface="Arial"/>
              <a:buChar char="•"/>
            </a:pPr>
            <a:r>
              <a:rPr i="1" lang="en-US"/>
              <a:t> hardware. </a:t>
            </a:r>
            <a:endParaRPr/>
          </a:p>
          <a:p>
            <a:pPr indent="-285750" lvl="0" marL="285750" rtl="0" algn="l">
              <a:spcBef>
                <a:spcPts val="1000"/>
              </a:spcBef>
              <a:spcAft>
                <a:spcPts val="0"/>
              </a:spcAft>
              <a:buSzPts val="1800"/>
              <a:buFont typeface="Arial"/>
              <a:buChar char="•"/>
            </a:pPr>
            <a:r>
              <a:rPr i="1" lang="en-US"/>
              <a:t> Need for low-cost storage options for both frequent and infrequent data.</a:t>
            </a:r>
            <a:endParaRPr/>
          </a:p>
          <a:p>
            <a:pPr indent="-285750" lvl="0" marL="285750" rtl="0" algn="l">
              <a:spcBef>
                <a:spcPts val="1000"/>
              </a:spcBef>
              <a:spcAft>
                <a:spcPts val="0"/>
              </a:spcAft>
              <a:buSzPts val="1800"/>
              <a:buFont typeface="Arial"/>
              <a:buChar char="•"/>
            </a:pPr>
            <a:r>
              <a:rPr i="1" lang="en-US"/>
              <a:t> Highly available, secure, and persistent shared File system in AWS cloud with EFS</a:t>
            </a:r>
            <a:endParaRPr/>
          </a:p>
          <a:p>
            <a:pPr indent="0" lvl="0" marL="0" rtl="0" algn="l">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289561" y="223520"/>
            <a:ext cx="10131425"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CHALLENGES &amp; SOLUTION</a:t>
            </a:r>
            <a:endParaRPr/>
          </a:p>
        </p:txBody>
      </p:sp>
      <p:sp>
        <p:nvSpPr>
          <p:cNvPr id="172" name="Google Shape;172;p22"/>
          <p:cNvSpPr txBox="1"/>
          <p:nvPr>
            <p:ph idx="1" type="body"/>
          </p:nvPr>
        </p:nvSpPr>
        <p:spPr>
          <a:xfrm>
            <a:off x="468087" y="1208315"/>
            <a:ext cx="10349140" cy="4582886"/>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spcBef>
                <a:spcPts val="0"/>
              </a:spcBef>
              <a:spcAft>
                <a:spcPts val="0"/>
              </a:spcAft>
              <a:buSzPct val="100000"/>
              <a:buNone/>
            </a:pPr>
            <a:r>
              <a:rPr b="1" lang="en-US">
                <a:solidFill>
                  <a:schemeClr val="accent5"/>
                </a:solidFill>
              </a:rPr>
              <a:t>Challenge Overview: </a:t>
            </a:r>
            <a:r>
              <a:rPr lang="en-US"/>
              <a:t>ABC found itself constrained by a legacy NAS storage system, which lacked the necessary scalability and posed significant security vulnerabilities. The company’s vision to migrate to a cloud-based application with centralized data synchronization was hindered by the existing infrastructure’s limitations.</a:t>
            </a:r>
            <a:endParaRPr b="1">
              <a:solidFill>
                <a:schemeClr val="accent5"/>
              </a:solidFill>
            </a:endParaRPr>
          </a:p>
          <a:p>
            <a:pPr indent="0" lvl="0" marL="0" rtl="0" algn="l">
              <a:spcBef>
                <a:spcPts val="1000"/>
              </a:spcBef>
              <a:spcAft>
                <a:spcPts val="0"/>
              </a:spcAft>
              <a:buSzPct val="100000"/>
              <a:buNone/>
            </a:pPr>
            <a:r>
              <a:rPr b="1" lang="en-US">
                <a:solidFill>
                  <a:schemeClr val="accent5"/>
                </a:solidFill>
              </a:rPr>
              <a:t>Strategic Solution:</a:t>
            </a:r>
            <a:endParaRPr/>
          </a:p>
          <a:p>
            <a:pPr indent="0" lvl="0" marL="0" rtl="0" algn="l">
              <a:spcBef>
                <a:spcPts val="1000"/>
              </a:spcBef>
              <a:spcAft>
                <a:spcPts val="0"/>
              </a:spcAft>
              <a:buSzPct val="100000"/>
              <a:buNone/>
            </a:pPr>
            <a:r>
              <a:rPr lang="en-US"/>
              <a:t>We created a highly available, reliable, and secure storage distributed file system using </a:t>
            </a:r>
            <a:r>
              <a:rPr b="1" lang="en-US"/>
              <a:t>Amazon Elastic File System (EFS</a:t>
            </a:r>
            <a:r>
              <a:rPr lang="en-US"/>
              <a:t>), which allows multiple EC2 instances to share data efficiently and securely.</a:t>
            </a:r>
            <a:endParaRPr/>
          </a:p>
          <a:p>
            <a:pPr indent="0" lvl="0" marL="0" rtl="0" algn="l">
              <a:spcBef>
                <a:spcPts val="1000"/>
              </a:spcBef>
              <a:spcAft>
                <a:spcPts val="0"/>
              </a:spcAft>
              <a:buSzPct val="100000"/>
              <a:buNone/>
            </a:pPr>
            <a:r>
              <a:rPr b="1" lang="en-US">
                <a:solidFill>
                  <a:schemeClr val="accent5"/>
                </a:solidFill>
              </a:rPr>
              <a:t>Security and Reliability: </a:t>
            </a:r>
            <a:endParaRPr/>
          </a:p>
          <a:p>
            <a:pPr indent="0" lvl="0" marL="0" rtl="0" algn="l">
              <a:spcBef>
                <a:spcPts val="1000"/>
              </a:spcBef>
              <a:spcAft>
                <a:spcPts val="0"/>
              </a:spcAft>
              <a:buSzPct val="100000"/>
              <a:buNone/>
            </a:pPr>
            <a:r>
              <a:rPr lang="en-US"/>
              <a:t>We secured data in Amazon EFS with AWS KMS encryption, addressing encryption concerns at rest and in transit</a:t>
            </a:r>
            <a:endParaRPr/>
          </a:p>
          <a:p>
            <a:pPr indent="0" lvl="0" marL="0" rtl="0" algn="l">
              <a:spcBef>
                <a:spcPts val="1000"/>
              </a:spcBef>
              <a:spcAft>
                <a:spcPts val="0"/>
              </a:spcAft>
              <a:buSzPct val="100000"/>
              <a:buNone/>
            </a:pPr>
            <a:r>
              <a:rPr b="1" lang="en-US">
                <a:solidFill>
                  <a:schemeClr val="accent5"/>
                </a:solidFill>
              </a:rPr>
              <a:t>Infrastructure Setup: </a:t>
            </a:r>
            <a:endParaRPr/>
          </a:p>
          <a:p>
            <a:pPr indent="0" lvl="0" marL="0" rtl="0" algn="l">
              <a:spcBef>
                <a:spcPts val="1000"/>
              </a:spcBef>
              <a:spcAft>
                <a:spcPts val="0"/>
              </a:spcAft>
              <a:buSzPct val="100000"/>
              <a:buNone/>
            </a:pPr>
            <a:r>
              <a:rPr lang="en-US"/>
              <a:t>Configured EC2 instances with custom security groups in a VPC for EFS, ensuring secure data transfer.</a:t>
            </a:r>
            <a:endParaRPr/>
          </a:p>
          <a:p>
            <a:pPr indent="0" lvl="0" marL="0" rtl="0" algn="l">
              <a:spcBef>
                <a:spcPts val="1000"/>
              </a:spcBef>
              <a:spcAft>
                <a:spcPts val="0"/>
              </a:spcAft>
              <a:buSzPct val="100000"/>
              <a:buNone/>
            </a:pPr>
            <a:r>
              <a:rPr b="1" lang="en-US">
                <a:solidFill>
                  <a:schemeClr val="accent5"/>
                </a:solidFill>
              </a:rPr>
              <a:t>Cost-Effective Scaling: </a:t>
            </a:r>
            <a:r>
              <a:rPr lang="en-US"/>
              <a:t>Leveraged AWS cloud for cost-effective storage scaling without hardware investments.</a:t>
            </a:r>
            <a:endParaRPr/>
          </a:p>
          <a:p>
            <a:pPr indent="0" lvl="0" marL="0" rtl="0" algn="l">
              <a:spcBef>
                <a:spcPts val="1000"/>
              </a:spcBef>
              <a:spcAft>
                <a:spcPts val="0"/>
              </a:spcAft>
              <a:buSzPct val="100000"/>
              <a:buNone/>
            </a:pPr>
            <a:r>
              <a:rPr b="1" lang="en-US">
                <a:solidFill>
                  <a:schemeClr val="accent5"/>
                </a:solidFill>
              </a:rPr>
              <a:t>Resiliency: </a:t>
            </a:r>
            <a:endParaRPr/>
          </a:p>
          <a:p>
            <a:pPr indent="0" lvl="0" marL="0" rtl="0" algn="l">
              <a:spcBef>
                <a:spcPts val="1000"/>
              </a:spcBef>
              <a:spcAft>
                <a:spcPts val="0"/>
              </a:spcAft>
              <a:buSzPct val="100000"/>
              <a:buNone/>
            </a:pPr>
            <a:r>
              <a:rPr lang="en-US"/>
              <a:t>Deployed EC2 instances across zones for system robustness.</a:t>
            </a:r>
            <a:endParaRPr/>
          </a:p>
          <a:p>
            <a:pPr indent="0" lvl="0" marL="0" rtl="0" algn="l">
              <a:spcBef>
                <a:spcPts val="1000"/>
              </a:spcBef>
              <a:spcAft>
                <a:spcPts val="0"/>
              </a:spcAft>
              <a:buSzPct val="100000"/>
              <a:buNone/>
            </a:pPr>
            <a:r>
              <a:rPr b="1" lang="en-US">
                <a:solidFill>
                  <a:schemeClr val="accent5"/>
                </a:solidFill>
              </a:rPr>
              <a:t>Hands-On Execution: </a:t>
            </a:r>
            <a:endParaRPr/>
          </a:p>
          <a:p>
            <a:pPr indent="0" lvl="0" marL="0" rtl="0" algn="l">
              <a:spcBef>
                <a:spcPts val="1000"/>
              </a:spcBef>
              <a:spcAft>
                <a:spcPts val="0"/>
              </a:spcAft>
              <a:buSzPct val="100000"/>
              <a:buNone/>
            </a:pPr>
            <a:r>
              <a:rPr lang="en-US"/>
              <a:t>Connected to instances, installed utilities, and mounted EFS for real-time data sync.</a:t>
            </a:r>
            <a:endParaRPr/>
          </a:p>
        </p:txBody>
      </p:sp>
      <p:pic>
        <p:nvPicPr>
          <p:cNvPr id="173" name="Google Shape;173;p22"/>
          <p:cNvPicPr preferRelativeResize="0"/>
          <p:nvPr/>
        </p:nvPicPr>
        <p:blipFill rotWithShape="1">
          <a:blip r:embed="rId3">
            <a:alphaModFix/>
          </a:blip>
          <a:srcRect b="0" l="0" r="0" t="0"/>
          <a:stretch/>
        </p:blipFill>
        <p:spPr>
          <a:xfrm>
            <a:off x="5803428" y="2562184"/>
            <a:ext cx="585143" cy="585143"/>
          </a:xfrm>
          <a:prstGeom prst="rect">
            <a:avLst/>
          </a:prstGeom>
          <a:noFill/>
          <a:ln>
            <a:noFill/>
          </a:ln>
        </p:spPr>
      </p:pic>
      <p:pic>
        <p:nvPicPr>
          <p:cNvPr id="174" name="Google Shape;174;p22"/>
          <p:cNvPicPr preferRelativeResize="0"/>
          <p:nvPr/>
        </p:nvPicPr>
        <p:blipFill rotWithShape="1">
          <a:blip r:embed="rId4">
            <a:alphaModFix/>
          </a:blip>
          <a:srcRect b="0" l="0" r="0" t="0"/>
          <a:stretch/>
        </p:blipFill>
        <p:spPr>
          <a:xfrm>
            <a:off x="9343984" y="3030270"/>
            <a:ext cx="585143" cy="585143"/>
          </a:xfrm>
          <a:prstGeom prst="rect">
            <a:avLst/>
          </a:prstGeom>
          <a:noFill/>
          <a:ln>
            <a:noFill/>
          </a:ln>
        </p:spPr>
      </p:pic>
      <p:pic>
        <p:nvPicPr>
          <p:cNvPr id="175" name="Google Shape;175;p22"/>
          <p:cNvPicPr preferRelativeResize="0"/>
          <p:nvPr/>
        </p:nvPicPr>
        <p:blipFill rotWithShape="1">
          <a:blip r:embed="rId5">
            <a:alphaModFix/>
          </a:blip>
          <a:srcRect b="0" l="0" r="0" t="0"/>
          <a:stretch/>
        </p:blipFill>
        <p:spPr>
          <a:xfrm>
            <a:off x="5355273" y="4695783"/>
            <a:ext cx="585143" cy="5851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289561" y="223520"/>
            <a:ext cx="10131425"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ARCHITECTURAL DIAGRAM</a:t>
            </a:r>
            <a:endParaRPr/>
          </a:p>
        </p:txBody>
      </p:sp>
      <p:sp>
        <p:nvSpPr>
          <p:cNvPr id="182" name="Google Shape;182;p23"/>
          <p:cNvSpPr txBox="1"/>
          <p:nvPr>
            <p:ph idx="1" type="body"/>
          </p:nvPr>
        </p:nvSpPr>
        <p:spPr>
          <a:xfrm>
            <a:off x="468077" y="1208325"/>
            <a:ext cx="8389500" cy="4582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a:p>
        </p:txBody>
      </p:sp>
      <p:pic>
        <p:nvPicPr>
          <p:cNvPr id="183" name="Google Shape;183;p23"/>
          <p:cNvPicPr preferRelativeResize="0"/>
          <p:nvPr/>
        </p:nvPicPr>
        <p:blipFill>
          <a:blip r:embed="rId3">
            <a:alphaModFix/>
          </a:blip>
          <a:stretch>
            <a:fillRect/>
          </a:stretch>
        </p:blipFill>
        <p:spPr>
          <a:xfrm>
            <a:off x="468075" y="1208325"/>
            <a:ext cx="8389425" cy="4582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CREATING ELASTIC FILE SYSTEM WITH KMS</a:t>
            </a:r>
            <a:endParaRPr/>
          </a:p>
        </p:txBody>
      </p:sp>
      <p:pic>
        <p:nvPicPr>
          <p:cNvPr id="189" name="Google Shape;189;p24"/>
          <p:cNvPicPr preferRelativeResize="0"/>
          <p:nvPr>
            <p:ph idx="1" type="body"/>
          </p:nvPr>
        </p:nvPicPr>
        <p:blipFill rotWithShape="1">
          <a:blip r:embed="rId3">
            <a:alphaModFix/>
          </a:blip>
          <a:srcRect b="0" l="0" r="0" t="0"/>
          <a:stretch/>
        </p:blipFill>
        <p:spPr>
          <a:xfrm>
            <a:off x="700164" y="1262063"/>
            <a:ext cx="11141626" cy="5127851"/>
          </a:xfrm>
          <a:prstGeom prst="rect">
            <a:avLst/>
          </a:prstGeom>
          <a:noFill/>
          <a:ln>
            <a:noFill/>
          </a:ln>
        </p:spPr>
      </p:pic>
      <p:pic>
        <p:nvPicPr>
          <p:cNvPr id="190" name="Google Shape;190;p24"/>
          <p:cNvPicPr preferRelativeResize="0"/>
          <p:nvPr/>
        </p:nvPicPr>
        <p:blipFill rotWithShape="1">
          <a:blip r:embed="rId4">
            <a:alphaModFix/>
          </a:blip>
          <a:srcRect b="0" l="0" r="0" t="0"/>
          <a:stretch/>
        </p:blipFill>
        <p:spPr>
          <a:xfrm>
            <a:off x="1801721" y="3312539"/>
            <a:ext cx="715175" cy="715175"/>
          </a:xfrm>
          <a:prstGeom prst="rect">
            <a:avLst/>
          </a:prstGeom>
          <a:noFill/>
          <a:ln>
            <a:noFill/>
          </a:ln>
        </p:spPr>
      </p:pic>
      <p:pic>
        <p:nvPicPr>
          <p:cNvPr id="191" name="Google Shape;191;p24"/>
          <p:cNvPicPr preferRelativeResize="0"/>
          <p:nvPr/>
        </p:nvPicPr>
        <p:blipFill rotWithShape="1">
          <a:blip r:embed="rId5">
            <a:alphaModFix/>
          </a:blip>
          <a:srcRect b="0" l="0" r="0" t="0"/>
          <a:stretch/>
        </p:blipFill>
        <p:spPr>
          <a:xfrm>
            <a:off x="4333629" y="3312539"/>
            <a:ext cx="715175" cy="71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289560" y="223520"/>
            <a:ext cx="10835639" cy="73442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CONFIGURED AN INBOUND RULE FOR NFS (NETWORK FILE SYSTEM) THAT ALLOWS ACCESS FROM ANY IP ADDRESS (REPLACED A NEW SG)</a:t>
            </a:r>
            <a:endParaRPr/>
          </a:p>
        </p:txBody>
      </p:sp>
      <p:pic>
        <p:nvPicPr>
          <p:cNvPr id="198" name="Google Shape;198;p25"/>
          <p:cNvPicPr preferRelativeResize="0"/>
          <p:nvPr>
            <p:ph idx="1" type="body"/>
          </p:nvPr>
        </p:nvPicPr>
        <p:blipFill rotWithShape="1">
          <a:blip r:embed="rId3">
            <a:alphaModFix/>
          </a:blip>
          <a:srcRect b="0" l="0" r="0" t="0"/>
          <a:stretch/>
        </p:blipFill>
        <p:spPr>
          <a:xfrm>
            <a:off x="435429" y="1245268"/>
            <a:ext cx="10602685" cy="5427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CREATED 2 INSTANCES IN 2 DIFF AZ</a:t>
            </a:r>
            <a:endParaRPr/>
          </a:p>
        </p:txBody>
      </p:sp>
      <p:pic>
        <p:nvPicPr>
          <p:cNvPr id="205" name="Google Shape;205;p26"/>
          <p:cNvPicPr preferRelativeResize="0"/>
          <p:nvPr>
            <p:ph idx="1" type="body"/>
          </p:nvPr>
        </p:nvPicPr>
        <p:blipFill rotWithShape="1">
          <a:blip r:embed="rId3">
            <a:alphaModFix/>
          </a:blip>
          <a:srcRect b="0" l="0" r="0" t="0"/>
          <a:stretch/>
        </p:blipFill>
        <p:spPr>
          <a:xfrm>
            <a:off x="185370" y="1360715"/>
            <a:ext cx="11821259" cy="1785190"/>
          </a:xfrm>
          <a:prstGeom prst="rect">
            <a:avLst/>
          </a:prstGeom>
          <a:noFill/>
          <a:ln>
            <a:noFill/>
          </a:ln>
        </p:spPr>
      </p:pic>
      <p:sp>
        <p:nvSpPr>
          <p:cNvPr id="206" name="Google Shape;206;p26"/>
          <p:cNvSpPr txBox="1"/>
          <p:nvPr/>
        </p:nvSpPr>
        <p:spPr>
          <a:xfrm>
            <a:off x="409301" y="3429000"/>
            <a:ext cx="7700553"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i="1" lang="en-US" sz="1800" u="sng">
                <a:solidFill>
                  <a:schemeClr val="lt1"/>
                </a:solidFill>
                <a:latin typeface="Calibri"/>
                <a:ea typeface="Calibri"/>
                <a:cs typeface="Calibri"/>
                <a:sym typeface="Calibri"/>
              </a:rPr>
              <a:t>Detailing the steps to set up and verify a shared file system using Amazon EFS across two EC2 instances.</a:t>
            </a:r>
            <a:endParaRPr i="1" sz="1800" u="sng">
              <a:solidFill>
                <a:schemeClr val="lt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Install EFS utilities: sudo yum install amazon-efs-utils</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Mount the EFS File System: sudo mount -t efs -o tls fs-0be0a6f0876286108:/ efs</a:t>
            </a:r>
            <a:endParaRPr sz="1800">
              <a:solidFill>
                <a:schemeClr val="lt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Verify the Mount: df –k</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Check mount details: mount | column -t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07" name="Google Shape;207;p26"/>
          <p:cNvPicPr preferRelativeResize="0"/>
          <p:nvPr/>
        </p:nvPicPr>
        <p:blipFill rotWithShape="1">
          <a:blip r:embed="rId4">
            <a:alphaModFix/>
          </a:blip>
          <a:srcRect b="0" l="0" r="0" t="0"/>
          <a:stretch/>
        </p:blipFill>
        <p:spPr>
          <a:xfrm>
            <a:off x="11182910" y="2430730"/>
            <a:ext cx="715175" cy="71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TESTING EFS ACROSS INSTANCES</a:t>
            </a:r>
            <a:endParaRPr/>
          </a:p>
        </p:txBody>
      </p:sp>
      <p:pic>
        <p:nvPicPr>
          <p:cNvPr id="214" name="Google Shape;214;p27"/>
          <p:cNvPicPr preferRelativeResize="0"/>
          <p:nvPr>
            <p:ph idx="1" type="body"/>
          </p:nvPr>
        </p:nvPicPr>
        <p:blipFill rotWithShape="1">
          <a:blip r:embed="rId3">
            <a:alphaModFix/>
          </a:blip>
          <a:srcRect b="0" l="0" r="0" t="0"/>
          <a:stretch/>
        </p:blipFill>
        <p:spPr>
          <a:xfrm>
            <a:off x="391921" y="1593388"/>
            <a:ext cx="10308735" cy="2071613"/>
          </a:xfrm>
          <a:prstGeom prst="rect">
            <a:avLst/>
          </a:prstGeom>
          <a:noFill/>
          <a:ln>
            <a:noFill/>
          </a:ln>
        </p:spPr>
      </p:pic>
      <p:pic>
        <p:nvPicPr>
          <p:cNvPr id="215" name="Google Shape;215;p27"/>
          <p:cNvPicPr preferRelativeResize="0"/>
          <p:nvPr/>
        </p:nvPicPr>
        <p:blipFill rotWithShape="1">
          <a:blip r:embed="rId4">
            <a:alphaModFix/>
          </a:blip>
          <a:srcRect b="0" l="0" r="0" t="0"/>
          <a:stretch/>
        </p:blipFill>
        <p:spPr>
          <a:xfrm>
            <a:off x="495300" y="4434567"/>
            <a:ext cx="10308734" cy="2068760"/>
          </a:xfrm>
          <a:prstGeom prst="rect">
            <a:avLst/>
          </a:prstGeom>
          <a:noFill/>
          <a:ln>
            <a:noFill/>
          </a:ln>
        </p:spPr>
      </p:pic>
      <p:sp>
        <p:nvSpPr>
          <p:cNvPr id="216" name="Google Shape;216;p27"/>
          <p:cNvSpPr txBox="1"/>
          <p:nvPr/>
        </p:nvSpPr>
        <p:spPr>
          <a:xfrm>
            <a:off x="495300" y="947057"/>
            <a:ext cx="102053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You can access file 1 created by FIRSTEC2 through SECONDEC2. Hence, shared file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system is working with both EC2.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