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Sandhya J</a:t>
            </a:r>
            <a:endParaRPr lang="en-US" sz="2400" dirty="0"/>
          </a:p>
          <a:p>
            <a:r>
              <a:rPr lang="en-US" sz="2400" dirty="0"/>
              <a:t>REGISTER NO:</a:t>
            </a:r>
            <a:r>
              <a:rPr lang="en-IN" sz="2400" dirty="0"/>
              <a:t> 312209135</a:t>
            </a:r>
            <a:endParaRPr lang="en-US" sz="2400" dirty="0"/>
          </a:p>
          <a:p>
            <a:r>
              <a:rPr lang="en-US" sz="2400" dirty="0"/>
              <a:t>DEPARTMENT:</a:t>
            </a:r>
            <a:r>
              <a:rPr lang="en-IN" sz="2400" dirty="0"/>
              <a:t> Commerce</a:t>
            </a:r>
            <a:endParaRPr lang="en-US" sz="2400" dirty="0"/>
          </a:p>
          <a:p>
            <a:r>
              <a:rPr lang="en-US" sz="2400" dirty="0"/>
              <a:t>COLLEGE</a:t>
            </a:r>
            <a:r>
              <a:rPr lang="en-IN" sz="2400" dirty="0"/>
              <a:t>: Anna </a:t>
            </a:r>
            <a:r>
              <a:rPr lang="en-IN" sz="2400" dirty="0" err="1"/>
              <a:t>Adarsh</a:t>
            </a:r>
            <a:r>
              <a:rPr lang="en-IN" sz="2400" dirty="0"/>
              <a:t>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3869D74-6EA5-7981-3621-A6A5638961F8}"/>
              </a:ext>
            </a:extLst>
          </p:cNvPr>
          <p:cNvSpPr txBox="1"/>
          <p:nvPr/>
        </p:nvSpPr>
        <p:spPr>
          <a:xfrm>
            <a:off x="739775" y="1450082"/>
            <a:ext cx="9038358" cy="2308324"/>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To use conditional formatting in Excel:</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Select Cells: Highlight the range you want to format.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Apply Conditional Formatting: Go to Home &gt; Conditional Formatting.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Choose a Rule: Pick from options like Highlight Cells Rules, Data Bars, Color Scales, or Icon Sets.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Set Criteria: Define the condition (e.g., greater than, top 10%) and select a format.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Manage Rules: Edit or remove rules via Conditional Formatting &gt; Manage Rules if needed.</a:t>
            </a:r>
          </a:p>
        </p:txBody>
      </p:sp>
      <p:sp>
        <p:nvSpPr>
          <p:cNvPr id="7" name="TextBox 6">
            <a:extLst>
              <a:ext uri="{FF2B5EF4-FFF2-40B4-BE49-F238E27FC236}">
                <a16:creationId xmlns:a16="http://schemas.microsoft.com/office/drawing/2014/main" id="{88A76880-660D-9B66-03DD-CF131F9D49F0}"/>
              </a:ext>
            </a:extLst>
          </p:cNvPr>
          <p:cNvSpPr txBox="1"/>
          <p:nvPr/>
        </p:nvSpPr>
        <p:spPr>
          <a:xfrm>
            <a:off x="739775" y="3870007"/>
            <a:ext cx="9748334" cy="2585323"/>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To analyze employee performance using a PivotTable in Excel:</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Select Data: Highlight your dataset with employee performance information.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Insert PivotTable: Go to the "Insert" tab and click "PivotTable.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"Set Up PivotTable: Choose where to place the PivotTable (new worksheet or existing).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Arrange Fields: Drag fields into the "Rows," "Columns," "Values," and "Filters" area</a:t>
            </a:r>
          </a:p>
          <a:p>
            <a:r>
              <a:rPr lang="en-US" dirty="0">
                <a:latin typeface="Times New Roman" panose="02020603050405020304" pitchFamily="18" charset="0"/>
                <a:cs typeface="Times New Roman" panose="02020603050405020304" pitchFamily="18" charset="0"/>
              </a:rPr>
              <a:t>              1. Rows: Employee names or departments.</a:t>
            </a:r>
          </a:p>
          <a:p>
            <a:r>
              <a:rPr lang="en-US" dirty="0">
                <a:latin typeface="Times New Roman" panose="02020603050405020304" pitchFamily="18" charset="0"/>
                <a:cs typeface="Times New Roman" panose="02020603050405020304" pitchFamily="18" charset="0"/>
              </a:rPr>
              <a:t>              2.Columns: Performance metrics or time periods.</a:t>
            </a:r>
          </a:p>
          <a:p>
            <a:r>
              <a:rPr lang="en-US" dirty="0">
                <a:latin typeface="Times New Roman" panose="02020603050405020304" pitchFamily="18" charset="0"/>
                <a:cs typeface="Times New Roman" panose="02020603050405020304" pitchFamily="18" charset="0"/>
              </a:rPr>
              <a:t>              3.Values: Performance scores, totals, or averages.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8E3D61-8EFC-1399-B852-80BC5F3EBB59}"/>
              </a:ext>
            </a:extLst>
          </p:cNvPr>
          <p:cNvSpPr txBox="1"/>
          <p:nvPr/>
        </p:nvSpPr>
        <p:spPr>
          <a:xfrm>
            <a:off x="543995" y="720503"/>
            <a:ext cx="8930069" cy="923330"/>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Filters: Criteria to refine the data (e.g., specific time periods or departments).
Analyze Data: Use the PivotTable to summarize and analyze performance data, identify trends, and compare metrics.</a:t>
            </a:r>
          </a:p>
        </p:txBody>
      </p:sp>
      <p:sp>
        <p:nvSpPr>
          <p:cNvPr id="7" name="TextBox 6">
            <a:extLst>
              <a:ext uri="{FF2B5EF4-FFF2-40B4-BE49-F238E27FC236}">
                <a16:creationId xmlns:a16="http://schemas.microsoft.com/office/drawing/2014/main" id="{7315B651-47F1-2884-BFBD-DF8339E3E4CF}"/>
              </a:ext>
            </a:extLst>
          </p:cNvPr>
          <p:cNvSpPr txBox="1"/>
          <p:nvPr/>
        </p:nvSpPr>
        <p:spPr>
          <a:xfrm rot="10800000" flipV="1">
            <a:off x="543995" y="1959358"/>
            <a:ext cx="9211237" cy="341632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To create a column chart for employee performance analysis in Excel, follow these steps: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1.Prepare Data:</a:t>
            </a:r>
          </a:p>
          <a:p>
            <a:r>
              <a:rPr lang="en-US" dirty="0">
                <a:latin typeface="Times New Roman" panose="02020603050405020304" pitchFamily="18" charset="0"/>
                <a:cs typeface="Times New Roman" panose="02020603050405020304" pitchFamily="18" charset="0"/>
              </a:rPr>
              <a:t>                      Arrange your data in columns. </a:t>
            </a:r>
          </a:p>
          <a:p>
            <a:r>
              <a:rPr lang="en-US" b="1" dirty="0">
                <a:latin typeface="Times New Roman" panose="02020603050405020304" pitchFamily="18" charset="0"/>
                <a:cs typeface="Times New Roman" panose="02020603050405020304" pitchFamily="18" charset="0"/>
              </a:rPr>
              <a:t>2.Select Data:</a:t>
            </a:r>
          </a:p>
          <a:p>
            <a:r>
              <a:rPr lang="en-US" dirty="0">
                <a:latin typeface="Times New Roman" panose="02020603050405020304" pitchFamily="18" charset="0"/>
                <a:cs typeface="Times New Roman" panose="02020603050405020304" pitchFamily="18" charset="0"/>
              </a:rPr>
              <a:t>                      Highlight the data range, including headers.</a:t>
            </a:r>
          </a:p>
          <a:p>
            <a:r>
              <a:rPr lang="en-US" b="1" dirty="0">
                <a:latin typeface="Times New Roman" panose="02020603050405020304" pitchFamily="18" charset="0"/>
                <a:cs typeface="Times New Roman" panose="02020603050405020304" pitchFamily="18" charset="0"/>
              </a:rPr>
              <a:t>3.Insert Column Chart:</a:t>
            </a:r>
          </a:p>
          <a:p>
            <a:r>
              <a:rPr lang="en-US" dirty="0">
                <a:latin typeface="Times New Roman" panose="02020603050405020304" pitchFamily="18" charset="0"/>
                <a:cs typeface="Times New Roman" panose="02020603050405020304" pitchFamily="18" charset="0"/>
              </a:rPr>
              <a:t>                      Go to the "Insert" tab on the Ribbon. Click on "Column Chart" in the Charts group. Choose the desired column chart type (e.g., Clustered Column).</a:t>
            </a:r>
          </a:p>
          <a:p>
            <a:r>
              <a:rPr lang="en-US" b="1" dirty="0">
                <a:latin typeface="Times New Roman" panose="02020603050405020304" pitchFamily="18" charset="0"/>
                <a:cs typeface="Times New Roman" panose="02020603050405020304" pitchFamily="18" charset="0"/>
              </a:rPr>
              <a:t>4.Customize Chart:</a:t>
            </a:r>
          </a:p>
          <a:p>
            <a:r>
              <a:rPr lang="en-US" dirty="0">
                <a:latin typeface="Times New Roman" panose="02020603050405020304" pitchFamily="18" charset="0"/>
                <a:cs typeface="Times New Roman" panose="02020603050405020304" pitchFamily="18" charset="0"/>
              </a:rPr>
              <a:t>                      Add titles and labels for clarity. Adjust colors or styles as needed using the Chart Tools.</a:t>
            </a:r>
          </a:p>
        </p:txBody>
      </p:sp>
    </p:spTree>
    <p:extLst>
      <p:ext uri="{BB962C8B-B14F-4D97-AF65-F5344CB8AC3E}">
        <p14:creationId xmlns:p14="http://schemas.microsoft.com/office/powerpoint/2010/main" val="2654115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1" name="Text Placeholder 10">
            <a:extLst>
              <a:ext uri="{FF2B5EF4-FFF2-40B4-BE49-F238E27FC236}">
                <a16:creationId xmlns:a16="http://schemas.microsoft.com/office/drawing/2014/main" id="{CF553ABC-D7B4-81D1-78D6-37C6EF5B80ED}"/>
              </a:ext>
            </a:extLst>
          </p:cNvPr>
          <p:cNvSpPr>
            <a:spLocks noGrp="1"/>
          </p:cNvSpPr>
          <p:nvPr>
            <p:ph type="body" idx="1"/>
          </p:nvPr>
        </p:nvSpPr>
        <p:spPr>
          <a:xfrm>
            <a:off x="609599" y="1579237"/>
            <a:ext cx="10972800" cy="369332"/>
          </a:xfrm>
        </p:spPr>
        <p:txBody>
          <a:bodyPr/>
          <a:lstStyle/>
          <a:p>
            <a:r>
              <a:rPr lang="en-US" sz="2400" b="1" dirty="0"/>
              <a:t>CONDITIONAL FORMATTING </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12" name="Picture 11">
            <a:extLst>
              <a:ext uri="{FF2B5EF4-FFF2-40B4-BE49-F238E27FC236}">
                <a16:creationId xmlns:a16="http://schemas.microsoft.com/office/drawing/2014/main" id="{FFD3F761-8F82-CF1E-BA78-34B3BD698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323" y="2143756"/>
            <a:ext cx="10029078" cy="432371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40154C-DA9D-D1F3-1B26-8212BADFA219}"/>
              </a:ext>
            </a:extLst>
          </p:cNvPr>
          <p:cNvSpPr>
            <a:spLocks noGrp="1"/>
          </p:cNvSpPr>
          <p:nvPr>
            <p:ph type="body" idx="1"/>
          </p:nvPr>
        </p:nvSpPr>
        <p:spPr>
          <a:xfrm>
            <a:off x="426231" y="636046"/>
            <a:ext cx="10972800" cy="430887"/>
          </a:xfrm>
        </p:spPr>
        <p:txBody>
          <a:bodyPr/>
          <a:lstStyle/>
          <a:p>
            <a:r>
              <a:rPr lang="en-US" sz="2800" b="1" dirty="0"/>
              <a:t>PIVOT TABLE</a:t>
            </a:r>
            <a:r>
              <a:rPr lang="en-US" sz="2800" dirty="0"/>
              <a:t> </a:t>
            </a:r>
          </a:p>
        </p:txBody>
      </p:sp>
      <p:pic>
        <p:nvPicPr>
          <p:cNvPr id="4" name="Picture 3">
            <a:extLst>
              <a:ext uri="{FF2B5EF4-FFF2-40B4-BE49-F238E27FC236}">
                <a16:creationId xmlns:a16="http://schemas.microsoft.com/office/drawing/2014/main" id="{5109BFEF-8441-ADFD-A527-25BD318B0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31" y="1250787"/>
            <a:ext cx="10259575" cy="5149629"/>
          </a:xfrm>
          <a:prstGeom prst="rect">
            <a:avLst/>
          </a:prstGeom>
        </p:spPr>
      </p:pic>
    </p:spTree>
    <p:extLst>
      <p:ext uri="{BB962C8B-B14F-4D97-AF65-F5344CB8AC3E}">
        <p14:creationId xmlns:p14="http://schemas.microsoft.com/office/powerpoint/2010/main" val="2309847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AE82B76-3F9C-7085-0319-A29F9311CF80}"/>
              </a:ext>
            </a:extLst>
          </p:cNvPr>
          <p:cNvSpPr>
            <a:spLocks noGrp="1"/>
          </p:cNvSpPr>
          <p:nvPr>
            <p:ph type="body" idx="1"/>
          </p:nvPr>
        </p:nvSpPr>
        <p:spPr>
          <a:xfrm>
            <a:off x="426231" y="831639"/>
            <a:ext cx="10972800" cy="430887"/>
          </a:xfrm>
        </p:spPr>
        <p:txBody>
          <a:bodyPr/>
          <a:lstStyle/>
          <a:p>
            <a:r>
              <a:rPr lang="en-US" sz="2800" b="1" dirty="0"/>
              <a:t>PIE CHART</a:t>
            </a:r>
            <a:r>
              <a:rPr lang="en-US" dirty="0"/>
              <a:t> </a:t>
            </a:r>
          </a:p>
        </p:txBody>
      </p:sp>
      <p:pic>
        <p:nvPicPr>
          <p:cNvPr id="4" name="Picture 3">
            <a:extLst>
              <a:ext uri="{FF2B5EF4-FFF2-40B4-BE49-F238E27FC236}">
                <a16:creationId xmlns:a16="http://schemas.microsoft.com/office/drawing/2014/main" id="{E7533DAA-6AA9-D5BA-B635-94CCF43648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31" y="1368059"/>
            <a:ext cx="10845415" cy="4976508"/>
          </a:xfrm>
          <a:prstGeom prst="rect">
            <a:avLst/>
          </a:prstGeom>
        </p:spPr>
      </p:pic>
    </p:spTree>
    <p:extLst>
      <p:ext uri="{BB962C8B-B14F-4D97-AF65-F5344CB8AC3E}">
        <p14:creationId xmlns:p14="http://schemas.microsoft.com/office/powerpoint/2010/main" val="3118611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60BBB17-AC88-2841-0295-7654C124C1A4}"/>
              </a:ext>
            </a:extLst>
          </p:cNvPr>
          <p:cNvSpPr txBox="1"/>
          <p:nvPr/>
        </p:nvSpPr>
        <p:spPr>
          <a:xfrm>
            <a:off x="641792" y="1397675"/>
            <a:ext cx="9309032" cy="2554545"/>
          </a:xfrm>
          <a:prstGeom prst="rect">
            <a:avLst/>
          </a:prstGeom>
          <a:noFill/>
        </p:spPr>
        <p:txBody>
          <a:bodyPr wrap="square">
            <a:spAutoFit/>
          </a:bodyPr>
          <a:lstStyle/>
          <a:p>
            <a:r>
              <a:rPr lang="en-US" dirty="0"/>
              <a:t>                      </a:t>
            </a: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Analyzing employee performance using Excel provides a clear, data-driven perspective on various metrics such as productivity, attendance, and quality of work. By leveraging Excel’s functions and features—like pivot tables, charts, and conditional formatting—you can identify trends, recognize top performers, and pinpoint areas for improvement. This analysis facilitates informed decision-making, helps in setting performance benchmarks, and supports tailored training and development programs. Overall, it enhances the effectiveness of performance management by turning raw data into actionable insights.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0952" y="140821"/>
            <a:ext cx="17499314"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264702" y="0"/>
            <a:ext cx="526596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35A40EC0-7BBF-3286-82C9-6F486E23033F}"/>
              </a:ext>
            </a:extLst>
          </p:cNvPr>
          <p:cNvSpPr txBox="1"/>
          <p:nvPr/>
        </p:nvSpPr>
        <p:spPr>
          <a:xfrm>
            <a:off x="676275" y="1632341"/>
            <a:ext cx="6102046" cy="1754326"/>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need to analyze employee performance using Excel to improve productivity and satisfaction. The task involves collecting data on key performance indicators (KPIs) such as productivity, quality of work, and attendance. Organize this data into structured tables, calculate performance metrics, and use Excel's charting tools to identify trends and patterns.</a:t>
            </a:r>
            <a:endParaRPr lang="en-US"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B4775F1B-6762-0616-F17B-CED6CB71253C}"/>
              </a:ext>
            </a:extLst>
          </p:cNvPr>
          <p:cNvSpPr txBox="1"/>
          <p:nvPr/>
        </p:nvSpPr>
        <p:spPr>
          <a:xfrm>
            <a:off x="676275" y="3578854"/>
            <a:ext cx="6102046" cy="646331"/>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analysis aims to provide actionable insights for enhancing overall performance and employee engagement.</a:t>
            </a:r>
            <a:endParaRPr lang="en-US"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F8A5A550-2BF5-FA7E-2728-572BDAD8A902}"/>
              </a:ext>
            </a:extLst>
          </p:cNvPr>
          <p:cNvSpPr txBox="1"/>
          <p:nvPr/>
        </p:nvSpPr>
        <p:spPr>
          <a:xfrm>
            <a:off x="676275" y="4516219"/>
            <a:ext cx="6102046" cy="646331"/>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Develop a dashboard to present key findings, including high and low performers and areas needing improvement.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08000" y="1695450"/>
            <a:ext cx="7548638" cy="4862870"/>
          </a:xfrm>
          <a:prstGeom prst="rect">
            <a:avLst/>
          </a:prstGeom>
          <a:noFill/>
        </p:spPr>
        <p:txBody>
          <a:bodyPr wrap="square" rtlCol="0">
            <a:spAutoFit/>
          </a:bodyPr>
          <a:lstStyle/>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Objective:</a:t>
            </a:r>
            <a:br>
              <a:rPr lang="en-IN" sz="2000"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The goal of this project is to utilize Excel to analyze and evaluate employee performance across various metrics to identify strengths, weaknesses, and opportunities for improvement.</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Scope: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Data collection.</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Trend analysis.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Benchmarking.</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Reporting.</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Performance metrics.</a:t>
            </a:r>
          </a:p>
          <a:p>
            <a:endParaRPr lang="en-IN"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Deliverables:</a:t>
            </a:r>
            <a:r>
              <a:rPr lang="en-IN" dirty="0">
                <a:latin typeface="Times New Roman" panose="02020603050405020304" pitchFamily="18" charset="0"/>
                <a:cs typeface="Times New Roman" panose="02020603050405020304" pitchFamily="18" charset="0"/>
              </a:rPr>
              <a:t>
A well-organized dataset with clear categories.
Calculated performance metrics and visual trend analysis.
A dashboard or summary report highlighting key findings and areas for improvement.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0A80B33-3B07-78FC-A2D9-BF593B16B373}"/>
              </a:ext>
            </a:extLst>
          </p:cNvPr>
          <p:cNvSpPr txBox="1"/>
          <p:nvPr/>
        </p:nvSpPr>
        <p:spPr>
          <a:xfrm>
            <a:off x="594027" y="1739145"/>
            <a:ext cx="8271781" cy="4370427"/>
          </a:xfrm>
          <a:prstGeom prst="rect">
            <a:avLst/>
          </a:prstGeom>
          <a:noFill/>
        </p:spPr>
        <p:txBody>
          <a:bodyPr wrap="square" anchor="t">
            <a:spAutoFit/>
          </a:bodyPr>
          <a:lstStyle/>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HR Managers: </a:t>
            </a:r>
          </a:p>
          <a:p>
            <a:pPr lvl="1" algn="just"/>
            <a:r>
              <a:rPr lang="en-IN" dirty="0">
                <a:latin typeface="Times New Roman" panose="02020603050405020304" pitchFamily="18" charset="0"/>
                <a:cs typeface="Times New Roman" panose="02020603050405020304" pitchFamily="18" charset="0"/>
              </a:rPr>
              <a:t>    They use the data to assess employee performance, make decisions on promotions, and implement development programs</a:t>
            </a:r>
          </a:p>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Department Heads/Managers:</a:t>
            </a:r>
          </a:p>
          <a:p>
            <a:pPr lvl="1" algn="just"/>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They analyze the performance of their team members to provide feedback, allocate resources effectively, and address performance issues.</a:t>
            </a:r>
          </a:p>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Senior Executives: </a:t>
            </a:r>
          </a:p>
          <a:p>
            <a:pPr lvl="1" algn="just"/>
            <a:r>
              <a:rPr lang="en-IN" dirty="0">
                <a:latin typeface="Times New Roman" panose="02020603050405020304" pitchFamily="18" charset="0"/>
                <a:cs typeface="Times New Roman" panose="02020603050405020304" pitchFamily="18" charset="0"/>
              </a:rPr>
              <a:t>They review aggregated performance data to make strategic decisions about workforce planning and overall organizational effectiveness.</a:t>
            </a:r>
          </a:p>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 Team Leaders/Supervisors:</a:t>
            </a:r>
          </a:p>
          <a:p>
            <a:pPr lvl="1" algn="just"/>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They use the analysis to provide individual feedback, set performance goals, and track progress.</a:t>
            </a:r>
          </a:p>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Employees:</a:t>
            </a:r>
            <a:r>
              <a:rPr lang="en-IN" sz="2000" dirty="0">
                <a:latin typeface="Times New Roman" panose="02020603050405020304" pitchFamily="18" charset="0"/>
                <a:cs typeface="Times New Roman" panose="02020603050405020304" pitchFamily="18" charset="0"/>
              </a:rPr>
              <a:t> </a:t>
            </a:r>
          </a:p>
          <a:p>
            <a:pPr lvl="1" algn="just"/>
            <a:r>
              <a:rPr lang="en-IN" dirty="0">
                <a:latin typeface="Times New Roman" panose="02020603050405020304" pitchFamily="18" charset="0"/>
                <a:cs typeface="Times New Roman" panose="02020603050405020304" pitchFamily="18" charset="0"/>
              </a:rPr>
              <a:t>They might access their own performance data to understand their progress and identify areas for personal improvement.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E1978669-15B8-91CF-DCBF-29498A853697}"/>
              </a:ext>
            </a:extLst>
          </p:cNvPr>
          <p:cNvSpPr txBox="1"/>
          <p:nvPr/>
        </p:nvSpPr>
        <p:spPr>
          <a:xfrm>
            <a:off x="2960309" y="1569053"/>
            <a:ext cx="8288261" cy="3170099"/>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Solutions:</a:t>
            </a:r>
            <a:endParaRPr lang="en-IN" sz="2000" dirty="0">
              <a:latin typeface="Times New Roman" panose="02020603050405020304" pitchFamily="18" charset="0"/>
              <a:cs typeface="Times New Roman" panose="02020603050405020304" pitchFamily="18" charset="0"/>
            </a:endParaRPr>
          </a:p>
          <a:p>
            <a:pPr>
              <a:buFont typeface="+mj-lt"/>
              <a:buAutoNum type="arabicPeriod"/>
            </a:pPr>
            <a:r>
              <a:rPr lang="en-IN" b="1" dirty="0">
                <a:latin typeface="Times New Roman" panose="02020603050405020304" pitchFamily="18" charset="0"/>
                <a:cs typeface="Times New Roman" panose="02020603050405020304" pitchFamily="18" charset="0"/>
              </a:rPr>
              <a:t>Centralized Data Management:</a:t>
            </a:r>
            <a:r>
              <a:rPr lang="en-IN" dirty="0">
                <a:latin typeface="Times New Roman" panose="02020603050405020304" pitchFamily="18" charset="0"/>
                <a:cs typeface="Times New Roman" panose="02020603050405020304" pitchFamily="18" charset="0"/>
              </a:rPr>
              <a:t> Excel organizes performance data in a structured way, ensuring consistency and easy access.</a:t>
            </a:r>
          </a:p>
          <a:p>
            <a:pPr>
              <a:buFont typeface="+mj-lt"/>
              <a:buAutoNum type="arabicPeriod"/>
            </a:pPr>
            <a:r>
              <a:rPr lang="en-IN" b="1" dirty="0">
                <a:latin typeface="Times New Roman" panose="02020603050405020304" pitchFamily="18" charset="0"/>
                <a:cs typeface="Times New Roman" panose="02020603050405020304" pitchFamily="18" charset="0"/>
              </a:rPr>
              <a:t>Automated Metrics Calculation:</a:t>
            </a:r>
            <a:r>
              <a:rPr lang="en-IN" dirty="0">
                <a:latin typeface="Times New Roman" panose="02020603050405020304" pitchFamily="18" charset="0"/>
                <a:cs typeface="Times New Roman" panose="02020603050405020304" pitchFamily="18" charset="0"/>
              </a:rPr>
              <a:t> Formulas streamline the calculation of performance indicators, reducing manual errors.</a:t>
            </a:r>
          </a:p>
          <a:p>
            <a:pPr>
              <a:buFont typeface="+mj-lt"/>
              <a:buAutoNum type="arabicPeriod"/>
            </a:pPr>
            <a:r>
              <a:rPr lang="en-IN" b="1" dirty="0">
                <a:latin typeface="Times New Roman" panose="02020603050405020304" pitchFamily="18" charset="0"/>
                <a:cs typeface="Times New Roman" panose="02020603050405020304" pitchFamily="18" charset="0"/>
              </a:rPr>
              <a:t>Trend Analysis:</a:t>
            </a:r>
            <a:r>
              <a:rPr lang="en-IN" dirty="0">
                <a:latin typeface="Times New Roman" panose="02020603050405020304" pitchFamily="18" charset="0"/>
                <a:cs typeface="Times New Roman" panose="02020603050405020304" pitchFamily="18" charset="0"/>
              </a:rPr>
              <a:t> Excel’s charts and graphs visually represent performance trends, aiding in quick identification of patterns.</a:t>
            </a:r>
          </a:p>
          <a:p>
            <a:pPr>
              <a:buFont typeface="+mj-lt"/>
              <a:buAutoNum type="arabicPeriod"/>
            </a:pPr>
            <a:r>
              <a:rPr lang="en-IN" b="1" dirty="0">
                <a:latin typeface="Times New Roman" panose="02020603050405020304" pitchFamily="18" charset="0"/>
                <a:cs typeface="Times New Roman" panose="02020603050405020304" pitchFamily="18" charset="0"/>
              </a:rPr>
              <a:t>Benchmarking:</a:t>
            </a:r>
            <a:r>
              <a:rPr lang="en-IN" dirty="0">
                <a:latin typeface="Times New Roman" panose="02020603050405020304" pitchFamily="18" charset="0"/>
                <a:cs typeface="Times New Roman" panose="02020603050405020304" pitchFamily="18" charset="0"/>
              </a:rPr>
              <a:t> Comparing individual performance with department averages highlights high and low performers.</a:t>
            </a:r>
          </a:p>
          <a:p>
            <a:pPr>
              <a:buFont typeface="+mj-lt"/>
              <a:buAutoNum type="arabicPeriod"/>
            </a:pPr>
            <a:r>
              <a:rPr lang="en-IN" b="1" dirty="0">
                <a:latin typeface="Times New Roman" panose="02020603050405020304" pitchFamily="18" charset="0"/>
                <a:cs typeface="Times New Roman" panose="02020603050405020304" pitchFamily="18" charset="0"/>
              </a:rPr>
              <a:t>Comprehensive Reporting:</a:t>
            </a:r>
            <a:r>
              <a:rPr lang="en-IN" dirty="0">
                <a:latin typeface="Times New Roman" panose="02020603050405020304" pitchFamily="18" charset="0"/>
                <a:cs typeface="Times New Roman" panose="02020603050405020304" pitchFamily="18" charset="0"/>
              </a:rPr>
              <a:t> Dashboards provide actionable insights and recommendations for data-driven decisions.</a:t>
            </a:r>
          </a:p>
        </p:txBody>
      </p:sp>
      <p:sp>
        <p:nvSpPr>
          <p:cNvPr id="12" name="TextBox 11">
            <a:extLst>
              <a:ext uri="{FF2B5EF4-FFF2-40B4-BE49-F238E27FC236}">
                <a16:creationId xmlns:a16="http://schemas.microsoft.com/office/drawing/2014/main" id="{F35A2F24-B86D-AF34-486D-D8DAA665739D}"/>
              </a:ext>
            </a:extLst>
          </p:cNvPr>
          <p:cNvSpPr txBox="1"/>
          <p:nvPr/>
        </p:nvSpPr>
        <p:spPr>
          <a:xfrm>
            <a:off x="2960309" y="5076785"/>
            <a:ext cx="8190078" cy="923330"/>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Value Proposition: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These solutions enhance decision-making, improve efficiency, and offer valuable insights into performance trends, leading to better management and strategic planning</a:t>
            </a:r>
            <a:r>
              <a:rPr lang="en-IN"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60C435AC-68F2-3532-5A1C-F030D08EB6F9}"/>
              </a:ext>
            </a:extLst>
          </p:cNvPr>
          <p:cNvSpPr txBox="1"/>
          <p:nvPr/>
        </p:nvSpPr>
        <p:spPr>
          <a:xfrm>
            <a:off x="755332" y="1536095"/>
            <a:ext cx="6501811" cy="1508105"/>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Employee Details:</a:t>
            </a: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Employee ID:</a:t>
            </a:r>
            <a:r>
              <a:rPr lang="en-IN" dirty="0">
                <a:latin typeface="Times New Roman" panose="02020603050405020304" pitchFamily="18" charset="0"/>
                <a:cs typeface="Times New Roman" panose="02020603050405020304" pitchFamily="18" charset="0"/>
              </a:rPr>
              <a:t> Unique identifier for each employee.</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Name:</a:t>
            </a:r>
            <a:r>
              <a:rPr lang="en-IN" dirty="0">
                <a:latin typeface="Times New Roman" panose="02020603050405020304" pitchFamily="18" charset="0"/>
                <a:cs typeface="Times New Roman" panose="02020603050405020304" pitchFamily="18" charset="0"/>
              </a:rPr>
              <a:t> Full name of the employee.</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Department:</a:t>
            </a:r>
            <a:r>
              <a:rPr lang="en-IN" dirty="0">
                <a:latin typeface="Times New Roman" panose="02020603050405020304" pitchFamily="18" charset="0"/>
                <a:cs typeface="Times New Roman" panose="02020603050405020304" pitchFamily="18" charset="0"/>
              </a:rPr>
              <a:t> The department or team the employee belongs to.</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Position:</a:t>
            </a:r>
            <a:r>
              <a:rPr lang="en-IN" dirty="0">
                <a:latin typeface="Times New Roman" panose="02020603050405020304" pitchFamily="18" charset="0"/>
                <a:cs typeface="Times New Roman" panose="02020603050405020304" pitchFamily="18" charset="0"/>
              </a:rPr>
              <a:t> Job title or role within the company.</a:t>
            </a:r>
          </a:p>
        </p:txBody>
      </p:sp>
      <p:sp>
        <p:nvSpPr>
          <p:cNvPr id="8" name="TextBox 7">
            <a:extLst>
              <a:ext uri="{FF2B5EF4-FFF2-40B4-BE49-F238E27FC236}">
                <a16:creationId xmlns:a16="http://schemas.microsoft.com/office/drawing/2014/main" id="{A6D32043-690B-C57E-E1A8-942AB96B689E}"/>
              </a:ext>
            </a:extLst>
          </p:cNvPr>
          <p:cNvSpPr txBox="1"/>
          <p:nvPr/>
        </p:nvSpPr>
        <p:spPr>
          <a:xfrm>
            <a:off x="755332" y="3044200"/>
            <a:ext cx="10215049" cy="1785104"/>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Performance Metrics:</a:t>
            </a: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Productivity Score:</a:t>
            </a:r>
            <a:r>
              <a:rPr lang="en-IN" dirty="0">
                <a:latin typeface="Times New Roman" panose="02020603050405020304" pitchFamily="18" charset="0"/>
                <a:cs typeface="Times New Roman" panose="02020603050405020304" pitchFamily="18" charset="0"/>
              </a:rPr>
              <a:t> Quantitative measure of output or results (e.g., sales figures, project completions).</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Quality of Work:</a:t>
            </a:r>
            <a:r>
              <a:rPr lang="en-IN" dirty="0">
                <a:latin typeface="Times New Roman" panose="02020603050405020304" pitchFamily="18" charset="0"/>
                <a:cs typeface="Times New Roman" panose="02020603050405020304" pitchFamily="18" charset="0"/>
              </a:rPr>
              <a:t> Assessment of work accuracy and adherence to standards (e.g., error rates, quality reviews).</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Attendance Records:</a:t>
            </a:r>
            <a:r>
              <a:rPr lang="en-IN" dirty="0">
                <a:latin typeface="Times New Roman" panose="02020603050405020304" pitchFamily="18" charset="0"/>
                <a:cs typeface="Times New Roman" panose="02020603050405020304" pitchFamily="18" charset="0"/>
              </a:rPr>
              <a:t> Data on days present, absences, and tardiness.</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Project Completion Rate:</a:t>
            </a:r>
            <a:r>
              <a:rPr lang="en-IN" dirty="0">
                <a:latin typeface="Times New Roman" panose="02020603050405020304" pitchFamily="18" charset="0"/>
                <a:cs typeface="Times New Roman" panose="02020603050405020304" pitchFamily="18" charset="0"/>
              </a:rPr>
              <a:t> Percentage of projects completed on time or ahead of schedule.</a:t>
            </a:r>
          </a:p>
        </p:txBody>
      </p:sp>
      <p:sp>
        <p:nvSpPr>
          <p:cNvPr id="10" name="TextBox 9">
            <a:extLst>
              <a:ext uri="{FF2B5EF4-FFF2-40B4-BE49-F238E27FC236}">
                <a16:creationId xmlns:a16="http://schemas.microsoft.com/office/drawing/2014/main" id="{E4040344-899A-FDBF-0547-F023FB696DC3}"/>
              </a:ext>
            </a:extLst>
          </p:cNvPr>
          <p:cNvSpPr txBox="1"/>
          <p:nvPr/>
        </p:nvSpPr>
        <p:spPr>
          <a:xfrm>
            <a:off x="755332" y="4860240"/>
            <a:ext cx="6102046" cy="923330"/>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Time Period:</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Date Range:</a:t>
            </a:r>
            <a:r>
              <a:rPr lang="en-IN" dirty="0">
                <a:latin typeface="Times New Roman" panose="02020603050405020304" pitchFamily="18" charset="0"/>
                <a:cs typeface="Times New Roman" panose="02020603050405020304" pitchFamily="18" charset="0"/>
              </a:rPr>
              <a:t> The period during which the performance data is collected (e.g., monthly, quarterly).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3429000"/>
            <a:ext cx="2890762"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CE5AF4C-8093-0314-3DB2-D699867B6A2A}"/>
              </a:ext>
            </a:extLst>
          </p:cNvPr>
          <p:cNvSpPr txBox="1"/>
          <p:nvPr/>
        </p:nvSpPr>
        <p:spPr>
          <a:xfrm>
            <a:off x="2861885" y="1925657"/>
            <a:ext cx="6329438" cy="3970318"/>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Our solution stands out by seamlessly integrating comprehensive performance data with powerful Excel features, delivering actionable insights through a user-friendly interface.</a:t>
            </a:r>
          </a:p>
          <a:p>
            <a:pPr marL="285750" indent="-285750">
              <a:buFont typeface="Arial" panose="020B0604020202020204" pitchFamily="34" charset="0"/>
              <a:buChar char="•"/>
            </a:pPr>
            <a:r>
              <a:rPr lang="en-IN">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By centralizing and automating data management, we provide accurate and up-to-date performance metrics with minimal manual effort.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dynamic visualization tools enable intuitive trend analysis and pattern recognition, making complex data easy to interpret.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Additionally, our benchmarking capabilities highlight exceptional and underperforming employees, facilitating targeted interventions.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result is a streamlined, data-driven approach to performance management that enhances decision-making and drives organizational success.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918072119123</cp:lastModifiedBy>
  <cp:revision>17</cp:revision>
  <dcterms:created xsi:type="dcterms:W3CDTF">2024-03-29T15:07:22Z</dcterms:created>
  <dcterms:modified xsi:type="dcterms:W3CDTF">2024-08-26T11:31:15Z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