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64" r:id="rId2"/>
    <p:sldId id="273" r:id="rId3"/>
    <p:sldId id="256" r:id="rId4"/>
    <p:sldId id="271" r:id="rId5"/>
    <p:sldId id="268" r:id="rId6"/>
    <p:sldId id="259" r:id="rId7"/>
    <p:sldId id="274" r:id="rId8"/>
    <p:sldId id="275" r:id="rId9"/>
    <p:sldId id="262" r:id="rId10"/>
    <p:sldId id="266" r:id="rId11"/>
    <p:sldId id="269" r:id="rId12"/>
    <p:sldId id="270" r:id="rId13"/>
    <p:sldId id="267" r:id="rId14"/>
  </p:sldIdLst>
  <p:sldSz cx="14630400" cy="8229600"/>
  <p:notesSz cx="8229600" cy="14630400"/>
  <p:embeddedFontLst>
    <p:embeddedFont>
      <p:font typeface="Lora" pitchFamily="2" charset="0"/>
      <p:regular r:id="rId16"/>
      <p:bold r:id="rId17"/>
      <p:italic r:id="rId18"/>
      <p:boldItalic r:id="rId19"/>
    </p:embeddedFont>
    <p:embeddedFont>
      <p:font typeface="Source Sans Pro" panose="020B050303040302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9A2A9-1F5F-48AD-9800-CE96B364484B}">
          <p14:sldIdLst>
            <p14:sldId id="264"/>
            <p14:sldId id="273"/>
            <p14:sldId id="256"/>
            <p14:sldId id="271"/>
            <p14:sldId id="268"/>
            <p14:sldId id="259"/>
            <p14:sldId id="274"/>
            <p14:sldId id="275"/>
            <p14:sldId id="262"/>
            <p14:sldId id="266"/>
            <p14:sldId id="269"/>
            <p14:sldId id="27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12F"/>
    <a:srgbClr val="FEF5E7"/>
    <a:srgbClr val="FBE5D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76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23850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43A8-91E6-A419-CD25-7ED509D5A40A}"/>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7799C0C1-7120-CBEF-9A36-C5DC9EA910CA}"/>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178092-0C1D-B39F-1C7E-681718D1D610}"/>
              </a:ext>
            </a:extLst>
          </p:cNvPr>
          <p:cNvSpPr>
            <a:spLocks noGrp="1"/>
          </p:cNvSpPr>
          <p:nvPr>
            <p:ph type="dt" sz="half" idx="10"/>
          </p:nvPr>
        </p:nvSpPr>
        <p:spPr/>
        <p:txBody>
          <a:bodyPr/>
          <a:lstStyle/>
          <a:p>
            <a:fld id="{D84C40A3-A24C-481D-806C-659F0E4DAB75}" type="datetimeFigureOut">
              <a:rPr lang="en-IN" smtClean="0"/>
              <a:t>25-10-2024</a:t>
            </a:fld>
            <a:endParaRPr lang="en-IN"/>
          </a:p>
        </p:txBody>
      </p:sp>
      <p:sp>
        <p:nvSpPr>
          <p:cNvPr id="5" name="Footer Placeholder 4">
            <a:extLst>
              <a:ext uri="{FF2B5EF4-FFF2-40B4-BE49-F238E27FC236}">
                <a16:creationId xmlns:a16="http://schemas.microsoft.com/office/drawing/2014/main" id="{B82F46E9-54DA-602F-72CD-2A71573CB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350B3A-A761-AB44-144D-2AD8441AE8BE}"/>
              </a:ext>
            </a:extLst>
          </p:cNvPr>
          <p:cNvSpPr>
            <a:spLocks noGrp="1"/>
          </p:cNvSpPr>
          <p:nvPr>
            <p:ph type="sldNum" sz="quarter" idx="12"/>
          </p:nvPr>
        </p:nvSpPr>
        <p:spPr/>
        <p:txBody>
          <a:bodyPr/>
          <a:lstStyle/>
          <a:p>
            <a:fld id="{5008AAD8-DEC1-43F2-A200-5473B0AA2848}" type="slidenum">
              <a:rPr lang="en-IN" smtClean="0"/>
              <a:t>‹#›</a:t>
            </a:fld>
            <a:endParaRPr lang="en-IN"/>
          </a:p>
        </p:txBody>
      </p:sp>
    </p:spTree>
    <p:extLst>
      <p:ext uri="{BB962C8B-B14F-4D97-AF65-F5344CB8AC3E}">
        <p14:creationId xmlns:p14="http://schemas.microsoft.com/office/powerpoint/2010/main" val="2620919688"/>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wip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15599F-DC7B-5334-F1C2-D8AE23B071C8}"/>
              </a:ext>
            </a:extLst>
          </p:cNvPr>
          <p:cNvSpPr/>
          <p:nvPr/>
        </p:nvSpPr>
        <p:spPr>
          <a:xfrm>
            <a:off x="0" y="17253"/>
            <a:ext cx="14630400" cy="8264772"/>
          </a:xfrm>
          <a:prstGeom prst="rect">
            <a:avLst/>
          </a:prstGeom>
          <a:solidFill>
            <a:srgbClr val="FEF5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dirty="0"/>
          </a:p>
        </p:txBody>
      </p:sp>
      <p:sp>
        <p:nvSpPr>
          <p:cNvPr id="16" name="TextBox 15">
            <a:extLst>
              <a:ext uri="{FF2B5EF4-FFF2-40B4-BE49-F238E27FC236}">
                <a16:creationId xmlns:a16="http://schemas.microsoft.com/office/drawing/2014/main" id="{493FA32C-E97E-20CD-6A6E-05ED77408538}"/>
              </a:ext>
            </a:extLst>
          </p:cNvPr>
          <p:cNvSpPr txBox="1"/>
          <p:nvPr/>
        </p:nvSpPr>
        <p:spPr>
          <a:xfrm>
            <a:off x="2875548" y="655128"/>
            <a:ext cx="8819148" cy="5493812"/>
          </a:xfrm>
          <a:prstGeom prst="rect">
            <a:avLst/>
          </a:prstGeom>
          <a:noFill/>
        </p:spPr>
        <p:txBody>
          <a:bodyPr wrap="square">
            <a:spAutoFit/>
          </a:bodyPr>
          <a:lstStyle/>
          <a:p>
            <a:pPr algn="ctr">
              <a:lnSpc>
                <a:spcPct val="150000"/>
              </a:lnSpc>
            </a:pPr>
            <a:endParaRPr lang="en-IN" sz="1800" b="1" dirty="0">
              <a:solidFill>
                <a:srgbClr val="002060"/>
              </a:solidFill>
              <a:latin typeface="Times New Roman" panose="02020603050405020304" pitchFamily="18" charset="0"/>
              <a:cs typeface="Times New Roman" panose="02020603050405020304" pitchFamily="18" charset="0"/>
            </a:endParaRPr>
          </a:p>
          <a:p>
            <a:pPr algn="ctr">
              <a:lnSpc>
                <a:spcPct val="150000"/>
              </a:lnSpc>
            </a:pPr>
            <a:r>
              <a:rPr lang="en-IN" sz="1800" b="1" dirty="0">
                <a:solidFill>
                  <a:srgbClr val="002060"/>
                </a:solidFill>
                <a:latin typeface="Times New Roman" panose="02020603050405020304" pitchFamily="18" charset="0"/>
                <a:cs typeface="Times New Roman" panose="02020603050405020304" pitchFamily="18" charset="0"/>
              </a:rPr>
              <a:t>Government of Karnataka</a:t>
            </a:r>
          </a:p>
          <a:p>
            <a:pPr algn="ctr">
              <a:lnSpc>
                <a:spcPct val="150000"/>
              </a:lnSpc>
            </a:pPr>
            <a:r>
              <a:rPr lang="en-IN" b="1" dirty="0">
                <a:solidFill>
                  <a:srgbClr val="002060"/>
                </a:solidFill>
                <a:latin typeface="Times New Roman" panose="02020603050405020304" pitchFamily="18" charset="0"/>
                <a:cs typeface="Times New Roman" panose="02020603050405020304" pitchFamily="18" charset="0"/>
              </a:rPr>
              <a:t>Department of Collegiate and Technical Education</a:t>
            </a:r>
          </a:p>
          <a:p>
            <a:pPr algn="ctr">
              <a:lnSpc>
                <a:spcPct val="150000"/>
              </a:lnSpc>
            </a:pPr>
            <a:r>
              <a:rPr lang="en-IN" b="1" dirty="0">
                <a:solidFill>
                  <a:srgbClr val="7030A0"/>
                </a:solidFill>
                <a:latin typeface="Times New Roman" panose="02020603050405020304" pitchFamily="18" charset="0"/>
                <a:cs typeface="Times New Roman" panose="02020603050405020304" pitchFamily="18" charset="0"/>
              </a:rPr>
              <a:t>GOVT. C.P.C. POLYTECHNIC</a:t>
            </a:r>
          </a:p>
          <a:p>
            <a:pPr algn="ctr">
              <a:lnSpc>
                <a:spcPct val="150000"/>
              </a:lnSpc>
            </a:pPr>
            <a:endParaRPr lang="en-IN"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lnSpc>
                <a:spcPct val="150000"/>
              </a:lnSpc>
            </a:pPr>
            <a:endParaRPr lang="en-IN" sz="1600" b="1" dirty="0">
              <a:solidFill>
                <a:srgbClr val="002060"/>
              </a:solidFill>
              <a:latin typeface="Times New Roman" panose="02020603050405020304" pitchFamily="18" charset="0"/>
              <a:cs typeface="Times New Roman" panose="02020603050405020304" pitchFamily="18" charset="0"/>
            </a:endParaRPr>
          </a:p>
          <a:p>
            <a:pPr algn="ctr">
              <a:lnSpc>
                <a:spcPct val="150000"/>
              </a:lnSpc>
            </a:pPr>
            <a:endParaRPr lang="en-IN" sz="1600" b="1" dirty="0">
              <a:solidFill>
                <a:srgbClr val="002060"/>
              </a:solidFill>
              <a:latin typeface="Times New Roman" panose="02020603050405020304" pitchFamily="18" charset="0"/>
              <a:cs typeface="Times New Roman" panose="02020603050405020304" pitchFamily="18" charset="0"/>
            </a:endParaRPr>
          </a:p>
          <a:p>
            <a:pPr algn="ctr">
              <a:lnSpc>
                <a:spcPct val="150000"/>
              </a:lnSpc>
            </a:pPr>
            <a:endParaRPr lang="en-IN" sz="1600" b="1" dirty="0">
              <a:solidFill>
                <a:srgbClr val="002060"/>
              </a:solidFill>
              <a:latin typeface="Times New Roman" panose="02020603050405020304" pitchFamily="18" charset="0"/>
              <a:cs typeface="Times New Roman" panose="02020603050405020304" pitchFamily="18" charset="0"/>
            </a:endParaRPr>
          </a:p>
          <a:p>
            <a:pPr algn="ctr">
              <a:lnSpc>
                <a:spcPct val="150000"/>
              </a:lnSpc>
            </a:pPr>
            <a:endParaRPr lang="en-IN" sz="1600" b="1" dirty="0">
              <a:solidFill>
                <a:srgbClr val="002060"/>
              </a:solidFill>
              <a:latin typeface="Times New Roman" panose="02020603050405020304" pitchFamily="18" charset="0"/>
              <a:cs typeface="Times New Roman" panose="02020603050405020304" pitchFamily="18" charset="0"/>
            </a:endParaRPr>
          </a:p>
          <a:p>
            <a:pPr algn="ctr">
              <a:lnSpc>
                <a:spcPct val="150000"/>
              </a:lnSpc>
            </a:pPr>
            <a:r>
              <a:rPr lang="en-IN" b="1" dirty="0">
                <a:solidFill>
                  <a:srgbClr val="002060"/>
                </a:solidFill>
                <a:latin typeface="Times New Roman" panose="02020603050405020304" pitchFamily="18" charset="0"/>
                <a:cs typeface="Times New Roman" panose="02020603050405020304" pitchFamily="18" charset="0"/>
              </a:rPr>
              <a:t>Ashoka Road, Mysore – 570007</a:t>
            </a:r>
          </a:p>
          <a:p>
            <a:pPr algn="ctr">
              <a:lnSpc>
                <a:spcPct val="150000"/>
              </a:lnSpc>
            </a:pPr>
            <a:r>
              <a:rPr lang="en-IN" b="1" dirty="0">
                <a:solidFill>
                  <a:srgbClr val="7030A0"/>
                </a:solidFill>
                <a:latin typeface="Times New Roman" panose="02020603050405020304" pitchFamily="18" charset="0"/>
                <a:cs typeface="Times New Roman" panose="02020603050405020304" pitchFamily="18" charset="0"/>
              </a:rPr>
              <a:t>DEPARTMENT OF COMPUTER SCIENCE AND ENGG.</a:t>
            </a:r>
          </a:p>
          <a:p>
            <a:pPr marL="0" indent="0" algn="ctr">
              <a:buNone/>
            </a:pPr>
            <a:r>
              <a:rPr lang="en-IN" b="1" dirty="0">
                <a:solidFill>
                  <a:srgbClr val="002060"/>
                </a:solidFill>
                <a:latin typeface="Times New Roman" panose="02020603050405020304" pitchFamily="18" charset="0"/>
                <a:cs typeface="Times New Roman" panose="02020603050405020304" pitchFamily="18" charset="0"/>
              </a:rPr>
              <a:t>Project Presentation on  </a:t>
            </a:r>
          </a:p>
          <a:p>
            <a:pPr marL="0" indent="0" algn="ctr">
              <a:buNone/>
            </a:pPr>
            <a:r>
              <a:rPr lang="en-IN" sz="1800" b="1" dirty="0">
                <a:latin typeface="Lora" pitchFamily="2" charset="0"/>
                <a:cs typeface="Times New Roman" panose="02020603050405020304" pitchFamily="18" charset="0"/>
              </a:rPr>
              <a:t> </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Confidential And Transparent E-tender System: Protecting Bids And Data</a:t>
            </a:r>
            <a:endParaRPr lang="en-IN" sz="2400" b="1" dirty="0">
              <a:solidFill>
                <a:srgbClr val="FF0000"/>
              </a:solidFill>
              <a:latin typeface="Lora" pitchFamily="2" charset="0"/>
              <a:cs typeface="Times New Roman" panose="02020603050405020304" pitchFamily="18" charset="0"/>
            </a:endParaRPr>
          </a:p>
        </p:txBody>
      </p:sp>
      <p:pic>
        <p:nvPicPr>
          <p:cNvPr id="17" name="Picture 16">
            <a:extLst>
              <a:ext uri="{FF2B5EF4-FFF2-40B4-BE49-F238E27FC236}">
                <a16:creationId xmlns:a16="http://schemas.microsoft.com/office/drawing/2014/main" id="{7B208376-A0AB-B7C3-EBE8-29C292C7F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0262" y="252178"/>
            <a:ext cx="1049876" cy="8416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8BEF771A-9113-E6F6-E3F4-4A9B8FE3B8AB}"/>
              </a:ext>
            </a:extLst>
          </p:cNvPr>
          <p:cNvPicPr>
            <a:picLocks noChangeAspect="1"/>
          </p:cNvPicPr>
          <p:nvPr/>
        </p:nvPicPr>
        <p:blipFill rotWithShape="1">
          <a:blip r:embed="rId3">
            <a:extLst>
              <a:ext uri="{28A0092B-C50C-407E-A947-70E740481C1C}">
                <a14:useLocalDpi xmlns:a14="http://schemas.microsoft.com/office/drawing/2010/main" val="0"/>
              </a:ext>
            </a:extLst>
          </a:blip>
          <a:srcRect l="1665" r="1665"/>
          <a:stretch/>
        </p:blipFill>
        <p:spPr>
          <a:xfrm>
            <a:off x="6532923" y="2472703"/>
            <a:ext cx="1564554" cy="1496462"/>
          </a:xfrm>
          <a:prstGeom prst="rect">
            <a:avLst/>
          </a:prstGeom>
        </p:spPr>
      </p:pic>
      <p:sp>
        <p:nvSpPr>
          <p:cNvPr id="2" name="TextBox 1">
            <a:extLst>
              <a:ext uri="{FF2B5EF4-FFF2-40B4-BE49-F238E27FC236}">
                <a16:creationId xmlns:a16="http://schemas.microsoft.com/office/drawing/2014/main" id="{9157C23F-586F-556C-EF0A-3EE343DD3839}"/>
              </a:ext>
            </a:extLst>
          </p:cNvPr>
          <p:cNvSpPr txBox="1"/>
          <p:nvPr/>
        </p:nvSpPr>
        <p:spPr>
          <a:xfrm>
            <a:off x="10888581" y="6384486"/>
            <a:ext cx="3019927" cy="1615827"/>
          </a:xfrm>
          <a:prstGeom prst="rect">
            <a:avLst/>
          </a:prstGeom>
          <a:noFill/>
        </p:spPr>
        <p:txBody>
          <a:bodyPr wrap="square" rtlCol="0">
            <a:spAutoFit/>
          </a:bodyPr>
          <a:lstStyle/>
          <a:p>
            <a:pPr algn="r">
              <a:lnSpc>
                <a:spcPct val="150000"/>
              </a:lnSpc>
            </a:pPr>
            <a:r>
              <a:rPr lang="en-US" sz="1800" b="1" dirty="0">
                <a:latin typeface="Times New Roman" panose="02020603050405020304" pitchFamily="18" charset="0"/>
                <a:cs typeface="Times New Roman" panose="02020603050405020304" pitchFamily="18" charset="0"/>
              </a:rPr>
              <a:t>Under The Guidance Of</a:t>
            </a:r>
          </a:p>
          <a:p>
            <a:pPr algn="r">
              <a:lnSpc>
                <a:spcPct val="150000"/>
              </a:lnSpc>
            </a:pPr>
            <a:r>
              <a:rPr lang="en-IN" b="1" dirty="0">
                <a:solidFill>
                  <a:srgbClr val="7030A0"/>
                </a:solidFill>
                <a:latin typeface="Times New Roman" panose="02020603050405020304" pitchFamily="18" charset="0"/>
                <a:cs typeface="Times New Roman" panose="02020603050405020304" pitchFamily="18" charset="0"/>
              </a:rPr>
              <a:t>ANUSUYA D (M.Tech)</a:t>
            </a:r>
            <a:endParaRPr lang="en-IN" b="1" dirty="0">
              <a:latin typeface="Times New Roman" panose="02020603050405020304" pitchFamily="18" charset="0"/>
              <a:cs typeface="Times New Roman" panose="02020603050405020304" pitchFamily="18" charset="0"/>
            </a:endParaRPr>
          </a:p>
          <a:p>
            <a:pPr algn="r">
              <a:lnSpc>
                <a:spcPct val="150000"/>
              </a:lnSpc>
            </a:pPr>
            <a:r>
              <a:rPr lang="en-IN" sz="1800" b="1" dirty="0">
                <a:latin typeface="Times New Roman" panose="02020603050405020304" pitchFamily="18" charset="0"/>
                <a:cs typeface="Times New Roman" panose="02020603050405020304" pitchFamily="18" charset="0"/>
              </a:rPr>
              <a:t>(Senior Grade Lecturer)</a:t>
            </a:r>
          </a:p>
          <a:p>
            <a:endParaRPr lang="en-IN" dirty="0"/>
          </a:p>
        </p:txBody>
      </p:sp>
      <p:sp>
        <p:nvSpPr>
          <p:cNvPr id="3" name="TextBox 2">
            <a:extLst>
              <a:ext uri="{FF2B5EF4-FFF2-40B4-BE49-F238E27FC236}">
                <a16:creationId xmlns:a16="http://schemas.microsoft.com/office/drawing/2014/main" id="{8850A500-D328-04E2-27F4-5F804666BCBD}"/>
              </a:ext>
            </a:extLst>
          </p:cNvPr>
          <p:cNvSpPr txBox="1"/>
          <p:nvPr/>
        </p:nvSpPr>
        <p:spPr>
          <a:xfrm>
            <a:off x="276726" y="6384486"/>
            <a:ext cx="2598822" cy="1661993"/>
          </a:xfrm>
          <a:prstGeom prst="rect">
            <a:avLst/>
          </a:prstGeom>
          <a:noFill/>
        </p:spPr>
        <p:txBody>
          <a:bodyPr wrap="square" rtlCol="0">
            <a:spAutoFit/>
          </a:bodyPr>
          <a:lstStyle/>
          <a:p>
            <a:pPr>
              <a:lnSpc>
                <a:spcPct val="150000"/>
              </a:lnSpc>
            </a:pPr>
            <a:r>
              <a:rPr lang="en-IN" sz="2000" b="1" dirty="0">
                <a:solidFill>
                  <a:srgbClr val="0070C0"/>
                </a:solidFill>
                <a:latin typeface="Times New Roman" panose="02020603050405020304" pitchFamily="18" charset="0"/>
                <a:cs typeface="Times New Roman" panose="02020603050405020304" pitchFamily="18" charset="0"/>
              </a:rPr>
              <a:t>Presented By</a:t>
            </a:r>
          </a:p>
          <a:p>
            <a:pPr algn="just"/>
            <a:r>
              <a:rPr lang="en-IN" b="1" dirty="0">
                <a:latin typeface="Times New Roman" panose="02020603050405020304" pitchFamily="18" charset="0"/>
                <a:cs typeface="Times New Roman" panose="02020603050405020304" pitchFamily="18" charset="0"/>
              </a:rPr>
              <a:t>Sanjana M</a:t>
            </a:r>
          </a:p>
          <a:p>
            <a:r>
              <a:rPr lang="en-IN" sz="1800" b="1" dirty="0">
                <a:latin typeface="Times New Roman" panose="02020603050405020304" pitchFamily="18" charset="0"/>
                <a:cs typeface="Times New Roman" panose="02020603050405020304" pitchFamily="18" charset="0"/>
              </a:rPr>
              <a:t>Sandhya R</a:t>
            </a:r>
          </a:p>
          <a:p>
            <a:r>
              <a:rPr lang="en-IN" b="1" dirty="0">
                <a:latin typeface="Times New Roman" panose="02020603050405020304" pitchFamily="18" charset="0"/>
                <a:cs typeface="Times New Roman" panose="02020603050405020304" pitchFamily="18" charset="0"/>
              </a:rPr>
              <a:t>Ravi Kumar</a:t>
            </a:r>
          </a:p>
          <a:p>
            <a:r>
              <a:rPr lang="en-IN" sz="1800" b="1" dirty="0">
                <a:latin typeface="Times New Roman" panose="02020603050405020304" pitchFamily="18" charset="0"/>
                <a:cs typeface="Times New Roman" panose="02020603050405020304" pitchFamily="18" charset="0"/>
              </a:rPr>
              <a:t>Chirag G M</a:t>
            </a:r>
          </a:p>
        </p:txBody>
      </p:sp>
    </p:spTree>
    <p:extLst>
      <p:ext uri="{BB962C8B-B14F-4D97-AF65-F5344CB8AC3E}">
        <p14:creationId xmlns:p14="http://schemas.microsoft.com/office/powerpoint/2010/main" val="1685529219"/>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1EC8-3520-F094-33F6-2C0E021AA8A5}"/>
              </a:ext>
            </a:extLst>
          </p:cNvPr>
          <p:cNvSpPr>
            <a:spLocks noGrp="1"/>
          </p:cNvSpPr>
          <p:nvPr>
            <p:ph type="ctrTitle"/>
          </p:nvPr>
        </p:nvSpPr>
        <p:spPr>
          <a:xfrm>
            <a:off x="1828800" y="1332412"/>
            <a:ext cx="10972800" cy="2879544"/>
          </a:xfrm>
        </p:spPr>
        <p:txBody>
          <a:bodyPr/>
          <a:lstStyle/>
          <a:p>
            <a:endParaRPr lang="en-IN"/>
          </a:p>
        </p:txBody>
      </p:sp>
      <p:sp>
        <p:nvSpPr>
          <p:cNvPr id="3" name="Subtitle 2">
            <a:extLst>
              <a:ext uri="{FF2B5EF4-FFF2-40B4-BE49-F238E27FC236}">
                <a16:creationId xmlns:a16="http://schemas.microsoft.com/office/drawing/2014/main" id="{60F32893-4078-F494-1446-2B8F4E3CE252}"/>
              </a:ext>
            </a:extLst>
          </p:cNvPr>
          <p:cNvSpPr>
            <a:spLocks noGrp="1"/>
          </p:cNvSpPr>
          <p:nvPr>
            <p:ph type="subTitle" idx="1"/>
          </p:nvPr>
        </p:nvSpPr>
        <p:spPr>
          <a:xfrm>
            <a:off x="1828800" y="4312442"/>
            <a:ext cx="10972800" cy="1996918"/>
          </a:xfrm>
        </p:spPr>
        <p:txBody>
          <a:bodyPr/>
          <a:lstStyle/>
          <a:p>
            <a:endParaRPr lang="en-IN"/>
          </a:p>
        </p:txBody>
      </p:sp>
      <p:sp>
        <p:nvSpPr>
          <p:cNvPr id="4" name="Rectangle 3">
            <a:extLst>
              <a:ext uri="{FF2B5EF4-FFF2-40B4-BE49-F238E27FC236}">
                <a16:creationId xmlns:a16="http://schemas.microsoft.com/office/drawing/2014/main" id="{3E15599F-DC7B-5334-F1C2-D8AE23B071C8}"/>
              </a:ext>
            </a:extLst>
          </p:cNvPr>
          <p:cNvSpPr/>
          <p:nvPr/>
        </p:nvSpPr>
        <p:spPr>
          <a:xfrm>
            <a:off x="0" y="36897"/>
            <a:ext cx="14630400" cy="8271031"/>
          </a:xfrm>
          <a:prstGeom prst="rect">
            <a:avLst/>
          </a:prstGeom>
          <a:solidFill>
            <a:srgbClr val="FEF5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dirty="0"/>
          </a:p>
        </p:txBody>
      </p:sp>
      <p:sp>
        <p:nvSpPr>
          <p:cNvPr id="9" name="Shape 3">
            <a:extLst>
              <a:ext uri="{FF2B5EF4-FFF2-40B4-BE49-F238E27FC236}">
                <a16:creationId xmlns:a16="http://schemas.microsoft.com/office/drawing/2014/main" id="{F4DCEDF3-F192-ECA4-1B1B-19A29FE0041C}"/>
              </a:ext>
            </a:extLst>
          </p:cNvPr>
          <p:cNvSpPr/>
          <p:nvPr/>
        </p:nvSpPr>
        <p:spPr>
          <a:xfrm>
            <a:off x="1003697" y="3287125"/>
            <a:ext cx="8965406" cy="813816"/>
          </a:xfrm>
          <a:prstGeom prst="rect">
            <a:avLst/>
          </a:prstGeom>
          <a:solidFill>
            <a:srgbClr val="FFFFFF">
              <a:alpha val="4000"/>
            </a:srgbClr>
          </a:solidFill>
          <a:ln/>
        </p:spPr>
      </p:sp>
      <p:sp>
        <p:nvSpPr>
          <p:cNvPr id="12" name="Shape 2">
            <a:extLst>
              <a:ext uri="{FF2B5EF4-FFF2-40B4-BE49-F238E27FC236}">
                <a16:creationId xmlns:a16="http://schemas.microsoft.com/office/drawing/2014/main" id="{275A6DDF-6B6B-9BF2-5D94-44B74F1B9366}"/>
              </a:ext>
            </a:extLst>
          </p:cNvPr>
          <p:cNvSpPr/>
          <p:nvPr/>
        </p:nvSpPr>
        <p:spPr>
          <a:xfrm>
            <a:off x="994552" y="2810757"/>
            <a:ext cx="12857761" cy="6277664"/>
          </a:xfrm>
          <a:prstGeom prst="roundRect">
            <a:avLst>
              <a:gd name="adj" fmla="val 734"/>
            </a:avLst>
          </a:prstGeom>
          <a:noFill/>
          <a:ln w="7620">
            <a:solidFill>
              <a:srgbClr val="F3E7D4">
                <a:alpha val="8000"/>
              </a:srgbClr>
            </a:solidFill>
            <a:prstDash val="solid"/>
          </a:ln>
        </p:spPr>
      </p:sp>
      <p:sp>
        <p:nvSpPr>
          <p:cNvPr id="14" name="Text 4">
            <a:extLst>
              <a:ext uri="{FF2B5EF4-FFF2-40B4-BE49-F238E27FC236}">
                <a16:creationId xmlns:a16="http://schemas.microsoft.com/office/drawing/2014/main" id="{C44CAE0C-66E8-CD42-0EF5-5750C3B51636}"/>
              </a:ext>
            </a:extLst>
          </p:cNvPr>
          <p:cNvSpPr/>
          <p:nvPr/>
        </p:nvSpPr>
        <p:spPr>
          <a:xfrm>
            <a:off x="2080375" y="2425844"/>
            <a:ext cx="1999388" cy="549146"/>
          </a:xfrm>
          <a:prstGeom prst="rect">
            <a:avLst/>
          </a:prstGeom>
          <a:noFill/>
          <a:ln/>
        </p:spPr>
        <p:txBody>
          <a:bodyPr wrap="none" lIns="0" tIns="0" rIns="0" bIns="0" rtlCol="0" anchor="t"/>
          <a:lstStyle/>
          <a:p>
            <a:pPr>
              <a:lnSpc>
                <a:spcPts val="3540"/>
              </a:lnSpc>
            </a:pPr>
            <a:endParaRPr lang="en-US" sz="2400" dirty="0">
              <a:solidFill>
                <a:srgbClr val="38512F"/>
              </a:solidFill>
              <a:latin typeface="Lora" pitchFamily="2" charset="0"/>
              <a:ea typeface="Source Sans Pro" panose="020B0503030403020204" pitchFamily="34" charset="0"/>
            </a:endParaRPr>
          </a:p>
        </p:txBody>
      </p:sp>
      <p:sp>
        <p:nvSpPr>
          <p:cNvPr id="26" name="Text 16">
            <a:extLst>
              <a:ext uri="{FF2B5EF4-FFF2-40B4-BE49-F238E27FC236}">
                <a16:creationId xmlns:a16="http://schemas.microsoft.com/office/drawing/2014/main" id="{A17F652F-0244-6B8D-DE81-4052EBB8445E}"/>
              </a:ext>
            </a:extLst>
          </p:cNvPr>
          <p:cNvSpPr/>
          <p:nvPr/>
        </p:nvSpPr>
        <p:spPr>
          <a:xfrm>
            <a:off x="1050713" y="2515507"/>
            <a:ext cx="8965407" cy="4547958"/>
          </a:xfrm>
          <a:prstGeom prst="rect">
            <a:avLst/>
          </a:prstGeom>
          <a:noFill/>
          <a:ln/>
        </p:spPr>
        <p:txBody>
          <a:bodyPr wrap="none" lIns="0" tIns="0" rIns="0" bIns="0" rtlCol="0" anchor="t"/>
          <a:lstStyle/>
          <a:p>
            <a:pPr marL="342900" indent="-342900" algn="just">
              <a:lnSpc>
                <a:spcPct val="200000"/>
              </a:lnSpc>
              <a:buFont typeface="Wingdings" panose="05000000000000000000" pitchFamily="2" charset="2"/>
              <a:buChar char="ü"/>
            </a:pPr>
            <a:r>
              <a:rPr lang="en-US" sz="2000" dirty="0">
                <a:solidFill>
                  <a:srgbClr val="3A3630"/>
                </a:solidFill>
                <a:latin typeface="Source Sans Pro" panose="020B0503030403020204" pitchFamily="34" charset="0"/>
                <a:ea typeface="Source Sans Pro" panose="020B0503030403020204" pitchFamily="34" charset="0"/>
                <a:cs typeface="Source Sans Pro" pitchFamily="34" charset="-120"/>
              </a:rPr>
              <a:t>Enhanced Security</a:t>
            </a:r>
          </a:p>
          <a:p>
            <a:pPr marL="342900" indent="-342900" algn="just">
              <a:lnSpc>
                <a:spcPct val="200000"/>
              </a:lnSpc>
              <a:buFont typeface="Wingdings" panose="05000000000000000000" pitchFamily="2" charset="2"/>
              <a:buChar char="ü"/>
            </a:pPr>
            <a:r>
              <a:rPr lang="en-US" sz="2000" dirty="0">
                <a:solidFill>
                  <a:srgbClr val="3A3630"/>
                </a:solidFill>
                <a:latin typeface="Source Sans Pro" panose="020B0503030403020204" pitchFamily="34" charset="0"/>
                <a:ea typeface="Source Sans Pro" panose="020B0503030403020204" pitchFamily="34" charset="0"/>
                <a:cs typeface="Source Sans Pro" pitchFamily="34" charset="-120"/>
              </a:rPr>
              <a:t>Transparency</a:t>
            </a:r>
          </a:p>
          <a:p>
            <a:pPr marL="342900" indent="-342900" algn="just">
              <a:lnSpc>
                <a:spcPct val="200000"/>
              </a:lnSpc>
              <a:buFont typeface="Wingdings" panose="05000000000000000000" pitchFamily="2" charset="2"/>
              <a:buChar char="ü"/>
            </a:pPr>
            <a:r>
              <a:rPr lang="en-US" sz="2000" dirty="0">
                <a:solidFill>
                  <a:srgbClr val="3A3630"/>
                </a:solidFill>
                <a:latin typeface="Source Sans Pro" panose="020B0503030403020204" pitchFamily="34" charset="0"/>
                <a:ea typeface="Source Sans Pro" panose="020B0503030403020204" pitchFamily="34" charset="0"/>
                <a:cs typeface="Source Sans Pro" pitchFamily="34" charset="-120"/>
              </a:rPr>
              <a:t>Efficiency</a:t>
            </a:r>
          </a:p>
          <a:p>
            <a:pPr marL="342900" indent="-342900" algn="just">
              <a:lnSpc>
                <a:spcPct val="200000"/>
              </a:lnSpc>
              <a:buFont typeface="Wingdings" panose="05000000000000000000" pitchFamily="2" charset="2"/>
              <a:buChar char="ü"/>
            </a:pPr>
            <a:r>
              <a:rPr lang="en-US" sz="2000" dirty="0">
                <a:solidFill>
                  <a:srgbClr val="3A3630"/>
                </a:solidFill>
                <a:latin typeface="Source Sans Pro" panose="020B0503030403020204" pitchFamily="34" charset="0"/>
                <a:ea typeface="Source Sans Pro" panose="020B0503030403020204" pitchFamily="34" charset="0"/>
                <a:cs typeface="Source Sans Pro" pitchFamily="34" charset="-120"/>
              </a:rPr>
              <a:t>Improved Accountability</a:t>
            </a:r>
          </a:p>
          <a:p>
            <a:pPr marL="342900" indent="-342900" algn="just">
              <a:lnSpc>
                <a:spcPct val="200000"/>
              </a:lnSpc>
              <a:buFont typeface="Wingdings" panose="05000000000000000000" pitchFamily="2" charset="2"/>
              <a:buChar char="ü"/>
            </a:pPr>
            <a:r>
              <a:rPr lang="en-US" sz="2000" dirty="0">
                <a:solidFill>
                  <a:srgbClr val="3A3630"/>
                </a:solidFill>
                <a:latin typeface="Source Sans Pro" panose="020B0503030403020204" pitchFamily="34" charset="0"/>
                <a:ea typeface="Source Sans Pro" panose="020B0503030403020204" pitchFamily="34" charset="0"/>
                <a:cs typeface="Source Sans Pro" pitchFamily="34" charset="-120"/>
              </a:rPr>
              <a:t>Data Integrity</a:t>
            </a:r>
          </a:p>
          <a:p>
            <a:pPr marL="342900" indent="-342900" algn="just">
              <a:lnSpc>
                <a:spcPct val="200000"/>
              </a:lnSpc>
              <a:buFont typeface="Wingdings" panose="05000000000000000000" pitchFamily="2" charset="2"/>
              <a:buChar char="ü"/>
            </a:pPr>
            <a:r>
              <a:rPr lang="en-US" sz="2000" dirty="0">
                <a:solidFill>
                  <a:srgbClr val="3A3630"/>
                </a:solidFill>
                <a:latin typeface="Source Sans Pro" panose="020B0503030403020204" pitchFamily="34" charset="0"/>
                <a:ea typeface="Source Sans Pro" panose="020B0503030403020204" pitchFamily="34" charset="0"/>
                <a:cs typeface="Source Sans Pro" pitchFamily="34" charset="-120"/>
              </a:rPr>
              <a:t>Scalability</a:t>
            </a:r>
          </a:p>
        </p:txBody>
      </p:sp>
      <p:sp>
        <p:nvSpPr>
          <p:cNvPr id="29" name="Text 19">
            <a:extLst>
              <a:ext uri="{FF2B5EF4-FFF2-40B4-BE49-F238E27FC236}">
                <a16:creationId xmlns:a16="http://schemas.microsoft.com/office/drawing/2014/main" id="{4F12F5EF-A468-CF16-AC3A-3E75C7AB81E3}"/>
              </a:ext>
            </a:extLst>
          </p:cNvPr>
          <p:cNvSpPr/>
          <p:nvPr/>
        </p:nvSpPr>
        <p:spPr>
          <a:xfrm>
            <a:off x="1287732" y="8300431"/>
            <a:ext cx="5584063" cy="599254"/>
          </a:xfrm>
          <a:prstGeom prst="rect">
            <a:avLst/>
          </a:prstGeom>
          <a:noFill/>
          <a:ln/>
        </p:spPr>
        <p:txBody>
          <a:bodyPr wrap="none" lIns="0" tIns="0" rIns="0" bIns="0" rtlCol="0" anchor="t"/>
          <a:lstStyle/>
          <a:p>
            <a:pPr>
              <a:lnSpc>
                <a:spcPts val="3540"/>
              </a:lnSpc>
            </a:pPr>
            <a:endParaRPr lang="en-US" sz="2220" dirty="0"/>
          </a:p>
        </p:txBody>
      </p:sp>
      <p:sp>
        <p:nvSpPr>
          <p:cNvPr id="8" name="TextBox 7">
            <a:extLst>
              <a:ext uri="{FF2B5EF4-FFF2-40B4-BE49-F238E27FC236}">
                <a16:creationId xmlns:a16="http://schemas.microsoft.com/office/drawing/2014/main" id="{91916B48-8892-2E73-0302-A1E0DE17D74C}"/>
              </a:ext>
            </a:extLst>
          </p:cNvPr>
          <p:cNvSpPr txBox="1"/>
          <p:nvPr/>
        </p:nvSpPr>
        <p:spPr>
          <a:xfrm>
            <a:off x="1003697" y="1031096"/>
            <a:ext cx="9661358" cy="885755"/>
          </a:xfrm>
          <a:prstGeom prst="rect">
            <a:avLst/>
          </a:prstGeom>
          <a:noFill/>
        </p:spPr>
        <p:txBody>
          <a:bodyPr wrap="square" rtlCol="0">
            <a:spAutoFit/>
          </a:bodyPr>
          <a:lstStyle/>
          <a:p>
            <a:pPr algn="just">
              <a:lnSpc>
                <a:spcPts val="6540"/>
              </a:lnSpc>
            </a:pPr>
            <a:r>
              <a:rPr lang="en-US" sz="5000" dirty="0">
                <a:solidFill>
                  <a:srgbClr val="38512F"/>
                </a:solidFill>
                <a:latin typeface="Lora" pitchFamily="34" charset="0"/>
              </a:rPr>
              <a:t>Advantages </a:t>
            </a:r>
            <a:endParaRPr lang="en-US" sz="5000" dirty="0">
              <a:solidFill>
                <a:srgbClr val="38512F"/>
              </a:solidFill>
            </a:endParaRPr>
          </a:p>
        </p:txBody>
      </p:sp>
      <p:pic>
        <p:nvPicPr>
          <p:cNvPr id="5" name="Image 0" descr="preencoded.png">
            <a:extLst>
              <a:ext uri="{FF2B5EF4-FFF2-40B4-BE49-F238E27FC236}">
                <a16:creationId xmlns:a16="http://schemas.microsoft.com/office/drawing/2014/main" id="{44743FF3-E001-7894-3887-5BCDC5DD3D21}"/>
              </a:ext>
            </a:extLst>
          </p:cNvPr>
          <p:cNvPicPr>
            <a:picLocks noChangeAspect="1"/>
          </p:cNvPicPr>
          <p:nvPr/>
        </p:nvPicPr>
        <p:blipFill>
          <a:blip r:embed="rId2"/>
          <a:stretch>
            <a:fillRect/>
          </a:stretch>
        </p:blipFill>
        <p:spPr>
          <a:xfrm>
            <a:off x="9144000" y="20715"/>
            <a:ext cx="5486400" cy="8229600"/>
          </a:xfrm>
          <a:prstGeom prst="rect">
            <a:avLst/>
          </a:prstGeom>
        </p:spPr>
      </p:pic>
    </p:spTree>
    <p:extLst>
      <p:ext uri="{BB962C8B-B14F-4D97-AF65-F5344CB8AC3E}">
        <p14:creationId xmlns:p14="http://schemas.microsoft.com/office/powerpoint/2010/main" val="2019079250"/>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67227" y="1143119"/>
            <a:ext cx="5628323" cy="696516"/>
          </a:xfrm>
          <a:prstGeom prst="rect">
            <a:avLst/>
          </a:prstGeom>
          <a:noFill/>
          <a:ln/>
        </p:spPr>
        <p:txBody>
          <a:bodyPr wrap="none" lIns="0" tIns="0" rIns="0" bIns="0" rtlCol="0" anchor="t"/>
          <a:lstStyle/>
          <a:p>
            <a:pPr marL="0" indent="0">
              <a:lnSpc>
                <a:spcPts val="5450"/>
              </a:lnSpc>
              <a:buNone/>
            </a:pPr>
            <a:r>
              <a:rPr lang="en-US" sz="5000" dirty="0">
                <a:solidFill>
                  <a:srgbClr val="38512F"/>
                </a:solidFill>
                <a:latin typeface="Lora" pitchFamily="34" charset="0"/>
                <a:ea typeface="Lora" pitchFamily="34" charset="-122"/>
                <a:cs typeface="Lora" pitchFamily="34" charset="-120"/>
              </a:rPr>
              <a:t>System Requirements</a:t>
            </a:r>
            <a:endParaRPr lang="en-US" sz="5000" dirty="0"/>
          </a:p>
        </p:txBody>
      </p:sp>
      <p:sp>
        <p:nvSpPr>
          <p:cNvPr id="7" name="Text 4"/>
          <p:cNvSpPr/>
          <p:nvPr/>
        </p:nvSpPr>
        <p:spPr>
          <a:xfrm>
            <a:off x="1073110" y="2888933"/>
            <a:ext cx="3258383" cy="378857"/>
          </a:xfrm>
          <a:prstGeom prst="rect">
            <a:avLst/>
          </a:prstGeom>
          <a:noFill/>
          <a:ln/>
        </p:spPr>
        <p:txBody>
          <a:bodyPr wrap="none" lIns="0" tIns="0" rIns="0" bIns="0" rtlCol="0" anchor="t"/>
          <a:lstStyle/>
          <a:p>
            <a:pPr marL="0" indent="0">
              <a:lnSpc>
                <a:spcPts val="2950"/>
              </a:lnSpc>
              <a:buNone/>
            </a:pPr>
            <a:endParaRPr lang="en-US" sz="1850" dirty="0"/>
          </a:p>
        </p:txBody>
      </p:sp>
      <p:sp>
        <p:nvSpPr>
          <p:cNvPr id="8" name="Text 5"/>
          <p:cNvSpPr/>
          <p:nvPr/>
        </p:nvSpPr>
        <p:spPr>
          <a:xfrm>
            <a:off x="4812506" y="2888933"/>
            <a:ext cx="3258383" cy="378857"/>
          </a:xfrm>
          <a:prstGeom prst="rect">
            <a:avLst/>
          </a:prstGeom>
          <a:noFill/>
          <a:ln/>
        </p:spPr>
        <p:txBody>
          <a:bodyPr wrap="none" lIns="0" tIns="0" rIns="0" bIns="0" rtlCol="0" anchor="t"/>
          <a:lstStyle/>
          <a:p>
            <a:pPr marL="0" indent="0">
              <a:lnSpc>
                <a:spcPts val="2950"/>
              </a:lnSpc>
              <a:buNone/>
            </a:pPr>
            <a:endParaRPr lang="en-US" sz="1850" dirty="0"/>
          </a:p>
        </p:txBody>
      </p:sp>
      <p:sp>
        <p:nvSpPr>
          <p:cNvPr id="12" name="Shape 9"/>
          <p:cNvSpPr/>
          <p:nvPr/>
        </p:nvSpPr>
        <p:spPr>
          <a:xfrm>
            <a:off x="836414" y="4474488"/>
            <a:ext cx="7471172" cy="678180"/>
          </a:xfrm>
          <a:prstGeom prst="rect">
            <a:avLst/>
          </a:prstGeom>
          <a:solidFill>
            <a:srgbClr val="FFFFFF">
              <a:alpha val="4000"/>
            </a:srgbClr>
          </a:solidFill>
          <a:ln/>
        </p:spPr>
      </p:sp>
      <p:sp>
        <p:nvSpPr>
          <p:cNvPr id="16" name="Text 13"/>
          <p:cNvSpPr/>
          <p:nvPr/>
        </p:nvSpPr>
        <p:spPr>
          <a:xfrm>
            <a:off x="1073110" y="5302329"/>
            <a:ext cx="3258383" cy="378857"/>
          </a:xfrm>
          <a:prstGeom prst="rect">
            <a:avLst/>
          </a:prstGeom>
          <a:noFill/>
          <a:ln/>
        </p:spPr>
        <p:txBody>
          <a:bodyPr wrap="none" lIns="0" tIns="0" rIns="0" bIns="0" rtlCol="0" anchor="t"/>
          <a:lstStyle/>
          <a:p>
            <a:pPr marL="0" indent="0">
              <a:lnSpc>
                <a:spcPts val="2950"/>
              </a:lnSpc>
              <a:buNone/>
            </a:pPr>
            <a:endParaRPr lang="en-US" sz="1850" dirty="0"/>
          </a:p>
        </p:txBody>
      </p:sp>
      <p:sp>
        <p:nvSpPr>
          <p:cNvPr id="19" name="Text 16"/>
          <p:cNvSpPr/>
          <p:nvPr/>
        </p:nvSpPr>
        <p:spPr>
          <a:xfrm>
            <a:off x="1073110" y="5980509"/>
            <a:ext cx="3258383" cy="378857"/>
          </a:xfrm>
          <a:prstGeom prst="rect">
            <a:avLst/>
          </a:prstGeom>
          <a:noFill/>
          <a:ln/>
        </p:spPr>
        <p:txBody>
          <a:bodyPr wrap="none" lIns="0" tIns="0" rIns="0" bIns="0" rtlCol="0" anchor="t"/>
          <a:lstStyle/>
          <a:p>
            <a:pPr marL="0" indent="0">
              <a:lnSpc>
                <a:spcPts val="2950"/>
              </a:lnSpc>
              <a:buNone/>
            </a:pPr>
            <a:endParaRPr lang="en-US" sz="1850" dirty="0"/>
          </a:p>
        </p:txBody>
      </p:sp>
      <p:sp>
        <p:nvSpPr>
          <p:cNvPr id="20" name="Text 17"/>
          <p:cNvSpPr/>
          <p:nvPr/>
        </p:nvSpPr>
        <p:spPr>
          <a:xfrm>
            <a:off x="4812506" y="5980509"/>
            <a:ext cx="3258383" cy="757714"/>
          </a:xfrm>
          <a:prstGeom prst="rect">
            <a:avLst/>
          </a:prstGeom>
          <a:noFill/>
          <a:ln/>
        </p:spPr>
        <p:txBody>
          <a:bodyPr wrap="square" lIns="0" tIns="0" rIns="0" bIns="0" rtlCol="0" anchor="t"/>
          <a:lstStyle/>
          <a:p>
            <a:pPr marL="0" indent="0">
              <a:lnSpc>
                <a:spcPts val="2950"/>
              </a:lnSpc>
              <a:buNone/>
            </a:pPr>
            <a:endParaRPr lang="en-US" sz="1850" dirty="0"/>
          </a:p>
        </p:txBody>
      </p:sp>
      <p:sp>
        <p:nvSpPr>
          <p:cNvPr id="22" name="Text 19"/>
          <p:cNvSpPr/>
          <p:nvPr/>
        </p:nvSpPr>
        <p:spPr>
          <a:xfrm>
            <a:off x="1073110" y="7037546"/>
            <a:ext cx="3258383" cy="378857"/>
          </a:xfrm>
          <a:prstGeom prst="rect">
            <a:avLst/>
          </a:prstGeom>
          <a:noFill/>
          <a:ln/>
        </p:spPr>
        <p:txBody>
          <a:bodyPr wrap="none" lIns="0" tIns="0" rIns="0" bIns="0" rtlCol="0" anchor="t"/>
          <a:lstStyle/>
          <a:p>
            <a:pPr marL="0" indent="0">
              <a:lnSpc>
                <a:spcPts val="2950"/>
              </a:lnSpc>
              <a:buNone/>
            </a:pPr>
            <a:endParaRPr lang="en-US" sz="1850" dirty="0"/>
          </a:p>
        </p:txBody>
      </p:sp>
      <p:sp>
        <p:nvSpPr>
          <p:cNvPr id="23" name="Text 20"/>
          <p:cNvSpPr/>
          <p:nvPr/>
        </p:nvSpPr>
        <p:spPr>
          <a:xfrm>
            <a:off x="4812506" y="7037546"/>
            <a:ext cx="3258383" cy="378857"/>
          </a:xfrm>
          <a:prstGeom prst="rect">
            <a:avLst/>
          </a:prstGeom>
          <a:noFill/>
          <a:ln/>
        </p:spPr>
        <p:txBody>
          <a:bodyPr wrap="none" lIns="0" tIns="0" rIns="0" bIns="0" rtlCol="0" anchor="t"/>
          <a:lstStyle/>
          <a:p>
            <a:pPr marL="0" indent="0">
              <a:lnSpc>
                <a:spcPts val="2950"/>
              </a:lnSpc>
              <a:buNone/>
            </a:pPr>
            <a:endParaRPr lang="en-US" sz="1850" dirty="0"/>
          </a:p>
        </p:txBody>
      </p:sp>
      <p:sp>
        <p:nvSpPr>
          <p:cNvPr id="58" name="Shape 3">
            <a:extLst>
              <a:ext uri="{FF2B5EF4-FFF2-40B4-BE49-F238E27FC236}">
                <a16:creationId xmlns:a16="http://schemas.microsoft.com/office/drawing/2014/main" id="{634E72F4-AD7A-7F0A-8AE8-182D7D822146}"/>
              </a:ext>
            </a:extLst>
          </p:cNvPr>
          <p:cNvSpPr/>
          <p:nvPr/>
        </p:nvSpPr>
        <p:spPr>
          <a:xfrm>
            <a:off x="193432" y="3483958"/>
            <a:ext cx="7471172" cy="678180"/>
          </a:xfrm>
          <a:prstGeom prst="rect">
            <a:avLst/>
          </a:prstGeom>
          <a:solidFill>
            <a:srgbClr val="FFFFFF">
              <a:alpha val="4000"/>
            </a:srgbClr>
          </a:solidFill>
          <a:ln/>
        </p:spPr>
      </p:sp>
      <p:sp>
        <p:nvSpPr>
          <p:cNvPr id="59" name="Rectangle 58">
            <a:extLst>
              <a:ext uri="{FF2B5EF4-FFF2-40B4-BE49-F238E27FC236}">
                <a16:creationId xmlns:a16="http://schemas.microsoft.com/office/drawing/2014/main" id="{A0907BBE-0C54-E084-9995-B42A9B9657B1}"/>
              </a:ext>
            </a:extLst>
          </p:cNvPr>
          <p:cNvSpPr/>
          <p:nvPr/>
        </p:nvSpPr>
        <p:spPr>
          <a:xfrm>
            <a:off x="836414" y="2638573"/>
            <a:ext cx="12556270" cy="4777830"/>
          </a:xfrm>
          <a:prstGeom prst="rect">
            <a:avLst/>
          </a:prstGeom>
          <a:solidFill>
            <a:srgbClr val="FEF5E7"/>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Text 4">
            <a:extLst>
              <a:ext uri="{FF2B5EF4-FFF2-40B4-BE49-F238E27FC236}">
                <a16:creationId xmlns:a16="http://schemas.microsoft.com/office/drawing/2014/main" id="{DBC59A74-349B-DB21-6D56-60C171C96775}"/>
              </a:ext>
            </a:extLst>
          </p:cNvPr>
          <p:cNvSpPr/>
          <p:nvPr/>
        </p:nvSpPr>
        <p:spPr>
          <a:xfrm>
            <a:off x="1363401" y="2839116"/>
            <a:ext cx="4653386" cy="499378"/>
          </a:xfrm>
          <a:prstGeom prst="rect">
            <a:avLst/>
          </a:prstGeom>
          <a:noFill/>
          <a:ln/>
        </p:spPr>
        <p:txBody>
          <a:bodyPr wrap="none" lIns="0" tIns="0" rIns="0" bIns="0" rtlCol="0" anchor="t"/>
          <a:lstStyle/>
          <a:p>
            <a:pPr marL="0" indent="0">
              <a:lnSpc>
                <a:spcPts val="2950"/>
              </a:lnSpc>
              <a:buNone/>
            </a:pPr>
            <a:r>
              <a:rPr lang="en-US" sz="2400" b="1" dirty="0">
                <a:solidFill>
                  <a:srgbClr val="3A3630"/>
                </a:solidFill>
                <a:latin typeface="Source Sans Pro" pitchFamily="34" charset="0"/>
                <a:ea typeface="Source Sans Pro" pitchFamily="34" charset="-122"/>
                <a:cs typeface="Source Sans Pro" pitchFamily="34" charset="-120"/>
              </a:rPr>
              <a:t>Hardware Requirements</a:t>
            </a:r>
            <a:endParaRPr lang="en-US" sz="2400" b="1" dirty="0"/>
          </a:p>
        </p:txBody>
      </p:sp>
      <p:sp>
        <p:nvSpPr>
          <p:cNvPr id="61" name="Text 5">
            <a:extLst>
              <a:ext uri="{FF2B5EF4-FFF2-40B4-BE49-F238E27FC236}">
                <a16:creationId xmlns:a16="http://schemas.microsoft.com/office/drawing/2014/main" id="{5218525A-259F-782E-AF64-42569DD1E2BB}"/>
              </a:ext>
            </a:extLst>
          </p:cNvPr>
          <p:cNvSpPr/>
          <p:nvPr/>
        </p:nvSpPr>
        <p:spPr>
          <a:xfrm>
            <a:off x="8264851" y="2822853"/>
            <a:ext cx="4653386" cy="499378"/>
          </a:xfrm>
          <a:prstGeom prst="rect">
            <a:avLst/>
          </a:prstGeom>
          <a:noFill/>
          <a:ln/>
        </p:spPr>
        <p:txBody>
          <a:bodyPr wrap="none" lIns="0" tIns="0" rIns="0" bIns="0" rtlCol="0" anchor="t"/>
          <a:lstStyle/>
          <a:p>
            <a:pPr marL="0" indent="0">
              <a:lnSpc>
                <a:spcPts val="2950"/>
              </a:lnSpc>
              <a:buNone/>
            </a:pPr>
            <a:r>
              <a:rPr lang="en-US" sz="2400" b="1" dirty="0">
                <a:solidFill>
                  <a:srgbClr val="3A3630"/>
                </a:solidFill>
                <a:latin typeface="Source Sans Pro" pitchFamily="34" charset="0"/>
                <a:ea typeface="Source Sans Pro" pitchFamily="34" charset="-122"/>
                <a:cs typeface="Source Sans Pro" pitchFamily="34" charset="-120"/>
              </a:rPr>
              <a:t>Software Requirements</a:t>
            </a:r>
            <a:endParaRPr lang="en-US" sz="2400" b="1" dirty="0"/>
          </a:p>
        </p:txBody>
      </p:sp>
      <p:sp>
        <p:nvSpPr>
          <p:cNvPr id="62" name="Shape 6">
            <a:extLst>
              <a:ext uri="{FF2B5EF4-FFF2-40B4-BE49-F238E27FC236}">
                <a16:creationId xmlns:a16="http://schemas.microsoft.com/office/drawing/2014/main" id="{E0902BB3-616E-78A4-AFFB-0BB032CE1AE7}"/>
              </a:ext>
            </a:extLst>
          </p:cNvPr>
          <p:cNvSpPr/>
          <p:nvPr/>
        </p:nvSpPr>
        <p:spPr>
          <a:xfrm>
            <a:off x="836413" y="3488155"/>
            <a:ext cx="12323715" cy="831545"/>
          </a:xfrm>
          <a:prstGeom prst="rect">
            <a:avLst/>
          </a:prstGeom>
          <a:solidFill>
            <a:srgbClr val="000000">
              <a:alpha val="4000"/>
            </a:srgbClr>
          </a:solidFill>
          <a:ln/>
        </p:spPr>
      </p:sp>
      <p:sp>
        <p:nvSpPr>
          <p:cNvPr id="63" name="Text 7">
            <a:extLst>
              <a:ext uri="{FF2B5EF4-FFF2-40B4-BE49-F238E27FC236}">
                <a16:creationId xmlns:a16="http://schemas.microsoft.com/office/drawing/2014/main" id="{AA672B95-71B8-C358-DEE9-50E1D9102486}"/>
              </a:ext>
            </a:extLst>
          </p:cNvPr>
          <p:cNvSpPr/>
          <p:nvPr/>
        </p:nvSpPr>
        <p:spPr>
          <a:xfrm>
            <a:off x="1819527" y="3602224"/>
            <a:ext cx="4653386" cy="499378"/>
          </a:xfrm>
          <a:prstGeom prst="rect">
            <a:avLst/>
          </a:prstGeom>
          <a:noFill/>
          <a:ln/>
        </p:spPr>
        <p:txBody>
          <a:bodyPr wrap="none" lIns="0" tIns="0" rIns="0" bIns="0" rtlCol="0" anchor="t"/>
          <a:lstStyle/>
          <a:p>
            <a:pPr marL="0" indent="0">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Processor	: i3+</a:t>
            </a:r>
            <a:endParaRPr lang="en-US" sz="1850" dirty="0"/>
          </a:p>
        </p:txBody>
      </p:sp>
      <p:sp>
        <p:nvSpPr>
          <p:cNvPr id="64" name="Text 8">
            <a:extLst>
              <a:ext uri="{FF2B5EF4-FFF2-40B4-BE49-F238E27FC236}">
                <a16:creationId xmlns:a16="http://schemas.microsoft.com/office/drawing/2014/main" id="{D917C3EA-B74A-BFE0-B0E8-77C813C296DC}"/>
              </a:ext>
            </a:extLst>
          </p:cNvPr>
          <p:cNvSpPr/>
          <p:nvPr/>
        </p:nvSpPr>
        <p:spPr>
          <a:xfrm>
            <a:off x="7841422" y="3649314"/>
            <a:ext cx="4653386" cy="998756"/>
          </a:xfrm>
          <a:prstGeom prst="rect">
            <a:avLst/>
          </a:prstGeom>
          <a:noFill/>
          <a:ln/>
        </p:spPr>
        <p:txBody>
          <a:bodyPr wrap="square" lIns="0" tIns="0" rIns="0" bIns="0" rtlCol="0" anchor="t"/>
          <a:lstStyle/>
          <a:p>
            <a:pPr marL="0" indent="0">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Operating System		: Windows 10 +					</a:t>
            </a:r>
            <a:endParaRPr lang="en-US" sz="1850" dirty="0"/>
          </a:p>
        </p:txBody>
      </p:sp>
      <p:sp>
        <p:nvSpPr>
          <p:cNvPr id="65" name="Shape 9">
            <a:extLst>
              <a:ext uri="{FF2B5EF4-FFF2-40B4-BE49-F238E27FC236}">
                <a16:creationId xmlns:a16="http://schemas.microsoft.com/office/drawing/2014/main" id="{07CAAAB0-67DC-F2D4-8159-3183143E692A}"/>
              </a:ext>
            </a:extLst>
          </p:cNvPr>
          <p:cNvSpPr/>
          <p:nvPr/>
        </p:nvSpPr>
        <p:spPr>
          <a:xfrm>
            <a:off x="193432" y="5003434"/>
            <a:ext cx="10669786" cy="373381"/>
          </a:xfrm>
          <a:prstGeom prst="rect">
            <a:avLst/>
          </a:prstGeom>
          <a:solidFill>
            <a:srgbClr val="FFFFFF">
              <a:alpha val="4000"/>
            </a:srgbClr>
          </a:solidFill>
          <a:ln/>
        </p:spPr>
        <p:txBody>
          <a:bodyPr/>
          <a:lstStyle/>
          <a:p>
            <a:endParaRPr lang="en-IN" dirty="0"/>
          </a:p>
        </p:txBody>
      </p:sp>
      <p:sp>
        <p:nvSpPr>
          <p:cNvPr id="66" name="Text 10">
            <a:extLst>
              <a:ext uri="{FF2B5EF4-FFF2-40B4-BE49-F238E27FC236}">
                <a16:creationId xmlns:a16="http://schemas.microsoft.com/office/drawing/2014/main" id="{CD8C30D2-872A-B59C-5DC9-85185FA5E2BB}"/>
              </a:ext>
            </a:extLst>
          </p:cNvPr>
          <p:cNvSpPr/>
          <p:nvPr/>
        </p:nvSpPr>
        <p:spPr>
          <a:xfrm>
            <a:off x="1819527" y="4355517"/>
            <a:ext cx="4653386" cy="499378"/>
          </a:xfrm>
          <a:prstGeom prst="rect">
            <a:avLst/>
          </a:prstGeom>
          <a:noFill/>
          <a:ln/>
        </p:spPr>
        <p:txBody>
          <a:bodyPr wrap="none" lIns="0" tIns="0" rIns="0" bIns="0" rtlCol="0" anchor="t"/>
          <a:lstStyle/>
          <a:p>
            <a:pPr marL="0" indent="0">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RAM		: 4GB</a:t>
            </a:r>
            <a:endParaRPr lang="en-US" sz="1850" dirty="0"/>
          </a:p>
        </p:txBody>
      </p:sp>
      <p:sp>
        <p:nvSpPr>
          <p:cNvPr id="67" name="Text 11">
            <a:extLst>
              <a:ext uri="{FF2B5EF4-FFF2-40B4-BE49-F238E27FC236}">
                <a16:creationId xmlns:a16="http://schemas.microsoft.com/office/drawing/2014/main" id="{4B26D06B-554B-5950-8239-51E9360D943D}"/>
              </a:ext>
            </a:extLst>
          </p:cNvPr>
          <p:cNvSpPr/>
          <p:nvPr/>
        </p:nvSpPr>
        <p:spPr>
          <a:xfrm>
            <a:off x="7841422" y="4355517"/>
            <a:ext cx="4653386" cy="499378"/>
          </a:xfrm>
          <a:prstGeom prst="rect">
            <a:avLst/>
          </a:prstGeom>
          <a:noFill/>
          <a:ln/>
        </p:spPr>
        <p:txBody>
          <a:bodyPr wrap="none" lIns="0" tIns="0" rIns="0" bIns="0" rtlCol="0" anchor="t"/>
          <a:lstStyle/>
          <a:p>
            <a:pPr marL="0" indent="0">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IDE			: Visual Studio Code</a:t>
            </a:r>
            <a:endParaRPr lang="en-US" sz="1850" dirty="0"/>
          </a:p>
        </p:txBody>
      </p:sp>
      <p:sp>
        <p:nvSpPr>
          <p:cNvPr id="68" name="Shape 12">
            <a:extLst>
              <a:ext uri="{FF2B5EF4-FFF2-40B4-BE49-F238E27FC236}">
                <a16:creationId xmlns:a16="http://schemas.microsoft.com/office/drawing/2014/main" id="{F0D2E25C-6592-0F10-F3D7-A1701CC9B98D}"/>
              </a:ext>
            </a:extLst>
          </p:cNvPr>
          <p:cNvSpPr/>
          <p:nvPr/>
        </p:nvSpPr>
        <p:spPr>
          <a:xfrm>
            <a:off x="820785" y="5024886"/>
            <a:ext cx="12323715" cy="756059"/>
          </a:xfrm>
          <a:prstGeom prst="rect">
            <a:avLst/>
          </a:prstGeom>
          <a:solidFill>
            <a:srgbClr val="000000">
              <a:alpha val="4000"/>
            </a:srgbClr>
          </a:solidFill>
          <a:ln/>
        </p:spPr>
        <p:txBody>
          <a:bodyPr/>
          <a:lstStyle/>
          <a:p>
            <a:endParaRPr lang="en-IN" dirty="0"/>
          </a:p>
        </p:txBody>
      </p:sp>
      <p:sp>
        <p:nvSpPr>
          <p:cNvPr id="69" name="Text 13">
            <a:extLst>
              <a:ext uri="{FF2B5EF4-FFF2-40B4-BE49-F238E27FC236}">
                <a16:creationId xmlns:a16="http://schemas.microsoft.com/office/drawing/2014/main" id="{DA806653-C301-46CF-387D-0B8CC0C778A9}"/>
              </a:ext>
            </a:extLst>
          </p:cNvPr>
          <p:cNvSpPr/>
          <p:nvPr/>
        </p:nvSpPr>
        <p:spPr>
          <a:xfrm>
            <a:off x="1819527" y="5146531"/>
            <a:ext cx="4653386" cy="499378"/>
          </a:xfrm>
          <a:prstGeom prst="rect">
            <a:avLst/>
          </a:prstGeom>
          <a:noFill/>
          <a:ln/>
        </p:spPr>
        <p:txBody>
          <a:bodyPr wrap="none" lIns="0" tIns="0" rIns="0" bIns="0" rtlCol="0" anchor="t"/>
          <a:lstStyle/>
          <a:p>
            <a:pPr marL="0" indent="0">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Hard Disk	: 80GB</a:t>
            </a:r>
            <a:endParaRPr lang="en-US" sz="1850" dirty="0"/>
          </a:p>
        </p:txBody>
      </p:sp>
      <p:sp>
        <p:nvSpPr>
          <p:cNvPr id="70" name="Text 14">
            <a:extLst>
              <a:ext uri="{FF2B5EF4-FFF2-40B4-BE49-F238E27FC236}">
                <a16:creationId xmlns:a16="http://schemas.microsoft.com/office/drawing/2014/main" id="{050EF957-2CA1-CD0C-DA91-E7DC6A12F4A4}"/>
              </a:ext>
            </a:extLst>
          </p:cNvPr>
          <p:cNvSpPr/>
          <p:nvPr/>
        </p:nvSpPr>
        <p:spPr>
          <a:xfrm>
            <a:off x="7841422" y="5115675"/>
            <a:ext cx="4653386" cy="499378"/>
          </a:xfrm>
          <a:prstGeom prst="rect">
            <a:avLst/>
          </a:prstGeom>
          <a:noFill/>
          <a:ln/>
        </p:spPr>
        <p:txBody>
          <a:bodyPr wrap="none" lIns="0" tIns="0" rIns="0" bIns="0" rtlCol="0" anchor="t"/>
          <a:lstStyle/>
          <a:p>
            <a:pPr marL="0" indent="0">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Back End Technology	 : JAVA Spring Boot</a:t>
            </a:r>
            <a:endParaRPr lang="en-US" sz="1850" dirty="0"/>
          </a:p>
        </p:txBody>
      </p:sp>
      <p:sp>
        <p:nvSpPr>
          <p:cNvPr id="71" name="Shape 15">
            <a:extLst>
              <a:ext uri="{FF2B5EF4-FFF2-40B4-BE49-F238E27FC236}">
                <a16:creationId xmlns:a16="http://schemas.microsoft.com/office/drawing/2014/main" id="{C2E1D2CA-E435-1F61-E089-549D12998F3D}"/>
              </a:ext>
            </a:extLst>
          </p:cNvPr>
          <p:cNvSpPr/>
          <p:nvPr/>
        </p:nvSpPr>
        <p:spPr>
          <a:xfrm>
            <a:off x="193432" y="6239274"/>
            <a:ext cx="10669786" cy="671774"/>
          </a:xfrm>
          <a:prstGeom prst="rect">
            <a:avLst/>
          </a:prstGeom>
          <a:solidFill>
            <a:srgbClr val="FFFFFF">
              <a:alpha val="4000"/>
            </a:srgbClr>
          </a:solidFill>
          <a:ln/>
        </p:spPr>
      </p:sp>
      <p:sp>
        <p:nvSpPr>
          <p:cNvPr id="72" name="Text 16">
            <a:extLst>
              <a:ext uri="{FF2B5EF4-FFF2-40B4-BE49-F238E27FC236}">
                <a16:creationId xmlns:a16="http://schemas.microsoft.com/office/drawing/2014/main" id="{3C32B950-B7C9-81B9-5979-7187179A3561}"/>
              </a:ext>
            </a:extLst>
          </p:cNvPr>
          <p:cNvSpPr/>
          <p:nvPr/>
        </p:nvSpPr>
        <p:spPr>
          <a:xfrm>
            <a:off x="1842164" y="5863087"/>
            <a:ext cx="4653386" cy="499378"/>
          </a:xfrm>
          <a:prstGeom prst="rect">
            <a:avLst/>
          </a:prstGeom>
          <a:noFill/>
          <a:ln/>
        </p:spPr>
        <p:txBody>
          <a:bodyPr wrap="none" lIns="0" tIns="0" rIns="0" bIns="0" rtlCol="0" anchor="t"/>
          <a:lstStyle/>
          <a:p>
            <a:pPr marL="0" indent="0">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Speed		: 1.2 GHz+</a:t>
            </a:r>
            <a:endParaRPr lang="en-US" sz="1850" dirty="0"/>
          </a:p>
        </p:txBody>
      </p:sp>
      <p:sp>
        <p:nvSpPr>
          <p:cNvPr id="73" name="Text 17">
            <a:extLst>
              <a:ext uri="{FF2B5EF4-FFF2-40B4-BE49-F238E27FC236}">
                <a16:creationId xmlns:a16="http://schemas.microsoft.com/office/drawing/2014/main" id="{A91BD268-5679-550F-E79F-257C9D4013FA}"/>
              </a:ext>
            </a:extLst>
          </p:cNvPr>
          <p:cNvSpPr/>
          <p:nvPr/>
        </p:nvSpPr>
        <p:spPr>
          <a:xfrm>
            <a:off x="7841422" y="5812054"/>
            <a:ext cx="5303078" cy="998756"/>
          </a:xfrm>
          <a:prstGeom prst="rect">
            <a:avLst/>
          </a:prstGeom>
          <a:noFill/>
          <a:ln/>
        </p:spPr>
        <p:txBody>
          <a:bodyPr wrap="square" lIns="0" tIns="0" rIns="0" bIns="0" rtlCol="0" anchor="t"/>
          <a:lstStyle/>
          <a:p>
            <a:pPr marL="0" indent="0">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Front End Technology	: HTML, 	 CSS, Bootstrap, 				React JS</a:t>
            </a:r>
            <a:endParaRPr lang="en-US" sz="1850" dirty="0"/>
          </a:p>
        </p:txBody>
      </p:sp>
      <p:sp>
        <p:nvSpPr>
          <p:cNvPr id="74" name="Shape 18">
            <a:extLst>
              <a:ext uri="{FF2B5EF4-FFF2-40B4-BE49-F238E27FC236}">
                <a16:creationId xmlns:a16="http://schemas.microsoft.com/office/drawing/2014/main" id="{E459619D-84DE-ECB8-8119-57A12A9314A2}"/>
              </a:ext>
            </a:extLst>
          </p:cNvPr>
          <p:cNvSpPr/>
          <p:nvPr/>
        </p:nvSpPr>
        <p:spPr>
          <a:xfrm>
            <a:off x="820785" y="6662957"/>
            <a:ext cx="12323715" cy="753446"/>
          </a:xfrm>
          <a:prstGeom prst="rect">
            <a:avLst/>
          </a:prstGeom>
          <a:solidFill>
            <a:srgbClr val="000000">
              <a:alpha val="4000"/>
            </a:srgbClr>
          </a:solidFill>
          <a:ln/>
        </p:spPr>
      </p:sp>
      <p:sp>
        <p:nvSpPr>
          <p:cNvPr id="75" name="Text 20">
            <a:extLst>
              <a:ext uri="{FF2B5EF4-FFF2-40B4-BE49-F238E27FC236}">
                <a16:creationId xmlns:a16="http://schemas.microsoft.com/office/drawing/2014/main" id="{5D53831C-9CA7-7F0F-B5E3-0D702A503A6A}"/>
              </a:ext>
            </a:extLst>
          </p:cNvPr>
          <p:cNvSpPr/>
          <p:nvPr/>
        </p:nvSpPr>
        <p:spPr>
          <a:xfrm>
            <a:off x="7800075" y="6801671"/>
            <a:ext cx="2627375" cy="341430"/>
          </a:xfrm>
          <a:prstGeom prst="rect">
            <a:avLst/>
          </a:prstGeom>
          <a:noFill/>
          <a:ln/>
        </p:spPr>
        <p:txBody>
          <a:bodyPr wrap="none" lIns="0" tIns="0" rIns="0" bIns="0" rtlCol="0" anchor="t"/>
          <a:lstStyle/>
          <a:p>
            <a:pPr marL="0" indent="0">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Database		: My SQL</a:t>
            </a:r>
            <a:endParaRPr lang="en-US" sz="1850" dirty="0"/>
          </a:p>
        </p:txBody>
      </p:sp>
      <p:sp>
        <p:nvSpPr>
          <p:cNvPr id="4" name="Rectangle 3">
            <a:extLst>
              <a:ext uri="{FF2B5EF4-FFF2-40B4-BE49-F238E27FC236}">
                <a16:creationId xmlns:a16="http://schemas.microsoft.com/office/drawing/2014/main" id="{45AD24D1-9D14-E83A-E90E-38641705898A}"/>
              </a:ext>
            </a:extLst>
          </p:cNvPr>
          <p:cNvSpPr/>
          <p:nvPr/>
        </p:nvSpPr>
        <p:spPr>
          <a:xfrm>
            <a:off x="12222345" y="7416403"/>
            <a:ext cx="2340678" cy="753446"/>
          </a:xfrm>
          <a:prstGeom prst="rect">
            <a:avLst/>
          </a:prstGeom>
          <a:solidFill>
            <a:srgbClr val="FEF5E7"/>
          </a:solidFill>
          <a:ln>
            <a:solidFill>
              <a:srgbClr val="FEF5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1EC8-3520-F094-33F6-2C0E021AA8A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0F32893-4078-F494-1446-2B8F4E3CE252}"/>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3E15599F-DC7B-5334-F1C2-D8AE23B071C8}"/>
              </a:ext>
            </a:extLst>
          </p:cNvPr>
          <p:cNvSpPr/>
          <p:nvPr/>
        </p:nvSpPr>
        <p:spPr>
          <a:xfrm>
            <a:off x="0" y="0"/>
            <a:ext cx="14630400" cy="8229600"/>
          </a:xfrm>
          <a:prstGeom prst="rect">
            <a:avLst/>
          </a:prstGeom>
          <a:solidFill>
            <a:srgbClr val="FEF5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5" name="TextBox 4">
            <a:extLst>
              <a:ext uri="{FF2B5EF4-FFF2-40B4-BE49-F238E27FC236}">
                <a16:creationId xmlns:a16="http://schemas.microsoft.com/office/drawing/2014/main" id="{1439783F-5CEC-EE55-91EB-9208BCC6BBD4}"/>
              </a:ext>
            </a:extLst>
          </p:cNvPr>
          <p:cNvSpPr txBox="1"/>
          <p:nvPr/>
        </p:nvSpPr>
        <p:spPr>
          <a:xfrm>
            <a:off x="770338" y="805459"/>
            <a:ext cx="10972800" cy="861774"/>
          </a:xfrm>
          <a:prstGeom prst="rect">
            <a:avLst/>
          </a:prstGeom>
          <a:noFill/>
        </p:spPr>
        <p:txBody>
          <a:bodyPr wrap="square" rtlCol="0" anchor="ctr">
            <a:spAutoFit/>
          </a:bodyPr>
          <a:lstStyle/>
          <a:p>
            <a:r>
              <a:rPr lang="en-IN" sz="5000" dirty="0">
                <a:latin typeface="Lora" pitchFamily="2" charset="0"/>
              </a:rPr>
              <a:t>Conclusion</a:t>
            </a:r>
          </a:p>
        </p:txBody>
      </p:sp>
      <p:sp>
        <p:nvSpPr>
          <p:cNvPr id="10" name="Rectangle: Rounded Corners 9">
            <a:extLst>
              <a:ext uri="{FF2B5EF4-FFF2-40B4-BE49-F238E27FC236}">
                <a16:creationId xmlns:a16="http://schemas.microsoft.com/office/drawing/2014/main" id="{0B52FE45-A610-42C3-97AD-B38CFF7E0C49}"/>
              </a:ext>
            </a:extLst>
          </p:cNvPr>
          <p:cNvSpPr/>
          <p:nvPr/>
        </p:nvSpPr>
        <p:spPr>
          <a:xfrm>
            <a:off x="562154" y="2053821"/>
            <a:ext cx="4175185" cy="190619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solidFill>
                  <a:srgbClr val="38512F"/>
                </a:solidFill>
              </a:rPr>
              <a:t>Enhanced security and transparency in tendering through modern technology.</a:t>
            </a:r>
          </a:p>
        </p:txBody>
      </p:sp>
      <p:sp>
        <p:nvSpPr>
          <p:cNvPr id="11" name="Rectangle: Rounded Corners 10">
            <a:extLst>
              <a:ext uri="{FF2B5EF4-FFF2-40B4-BE49-F238E27FC236}">
                <a16:creationId xmlns:a16="http://schemas.microsoft.com/office/drawing/2014/main" id="{6E0477E5-8991-4E7E-A831-169BFE48B5B4}"/>
              </a:ext>
            </a:extLst>
          </p:cNvPr>
          <p:cNvSpPr/>
          <p:nvPr/>
        </p:nvSpPr>
        <p:spPr>
          <a:xfrm>
            <a:off x="9747850" y="2002400"/>
            <a:ext cx="3991443" cy="190475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solidFill>
                  <a:srgbClr val="38512F"/>
                </a:solidFill>
              </a:rPr>
              <a:t>Protection against fraud, document tampering, and manipulation.</a:t>
            </a:r>
          </a:p>
        </p:txBody>
      </p:sp>
      <p:sp>
        <p:nvSpPr>
          <p:cNvPr id="12" name="Rectangle: Rounded Corners 11">
            <a:extLst>
              <a:ext uri="{FF2B5EF4-FFF2-40B4-BE49-F238E27FC236}">
                <a16:creationId xmlns:a16="http://schemas.microsoft.com/office/drawing/2014/main" id="{D5B3DD5A-FC66-4185-80FE-9E3E35F9D335}"/>
              </a:ext>
            </a:extLst>
          </p:cNvPr>
          <p:cNvSpPr/>
          <p:nvPr/>
        </p:nvSpPr>
        <p:spPr>
          <a:xfrm>
            <a:off x="9842882" y="4666630"/>
            <a:ext cx="3991443" cy="190475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solidFill>
                  <a:srgbClr val="38512F"/>
                </a:solidFill>
              </a:rPr>
              <a:t>Mitigates vulnerabilities of traditional tendering systems</a:t>
            </a:r>
          </a:p>
        </p:txBody>
      </p:sp>
      <p:sp>
        <p:nvSpPr>
          <p:cNvPr id="13" name="Rectangle: Rounded Corners 12">
            <a:extLst>
              <a:ext uri="{FF2B5EF4-FFF2-40B4-BE49-F238E27FC236}">
                <a16:creationId xmlns:a16="http://schemas.microsoft.com/office/drawing/2014/main" id="{B9BF5840-7EDF-4DF1-B6FD-C6092E7AB521}"/>
              </a:ext>
            </a:extLst>
          </p:cNvPr>
          <p:cNvSpPr/>
          <p:nvPr/>
        </p:nvSpPr>
        <p:spPr>
          <a:xfrm>
            <a:off x="5198708" y="4739461"/>
            <a:ext cx="3991443" cy="190475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solidFill>
                  <a:srgbClr val="38512F"/>
                </a:solidFill>
              </a:rPr>
              <a:t>Clear, traceable records build trust between parties.</a:t>
            </a:r>
          </a:p>
        </p:txBody>
      </p:sp>
      <p:sp>
        <p:nvSpPr>
          <p:cNvPr id="14" name="Rectangle: Rounded Corners 13">
            <a:extLst>
              <a:ext uri="{FF2B5EF4-FFF2-40B4-BE49-F238E27FC236}">
                <a16:creationId xmlns:a16="http://schemas.microsoft.com/office/drawing/2014/main" id="{64C84BA8-4BCE-47FA-813D-F0488FDCBCB4}"/>
              </a:ext>
            </a:extLst>
          </p:cNvPr>
          <p:cNvSpPr/>
          <p:nvPr/>
        </p:nvSpPr>
        <p:spPr>
          <a:xfrm>
            <a:off x="562154" y="4753333"/>
            <a:ext cx="3991443" cy="190475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solidFill>
                  <a:srgbClr val="38512F"/>
                </a:solidFill>
              </a:rPr>
              <a:t>Automated processes streamline operations and reduce administrative overhead.</a:t>
            </a:r>
          </a:p>
        </p:txBody>
      </p:sp>
      <p:sp>
        <p:nvSpPr>
          <p:cNvPr id="16" name="Rectangle: Rounded Corners 15">
            <a:extLst>
              <a:ext uri="{FF2B5EF4-FFF2-40B4-BE49-F238E27FC236}">
                <a16:creationId xmlns:a16="http://schemas.microsoft.com/office/drawing/2014/main" id="{6933DA0C-493A-419C-91EB-5FED4A5343D3}"/>
              </a:ext>
            </a:extLst>
          </p:cNvPr>
          <p:cNvSpPr/>
          <p:nvPr/>
        </p:nvSpPr>
        <p:spPr>
          <a:xfrm>
            <a:off x="5198707" y="2013922"/>
            <a:ext cx="3991443" cy="190475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solidFill>
                  <a:srgbClr val="38512F"/>
                </a:solidFill>
              </a:rPr>
              <a:t>Web-based platform for secure tender data storage and bidding.</a:t>
            </a:r>
          </a:p>
        </p:txBody>
      </p:sp>
    </p:spTree>
    <p:extLst>
      <p:ext uri="{BB962C8B-B14F-4D97-AF65-F5344CB8AC3E}">
        <p14:creationId xmlns:p14="http://schemas.microsoft.com/office/powerpoint/2010/main" val="3433762380"/>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1EC8-3520-F094-33F6-2C0E021AA8A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0F32893-4078-F494-1446-2B8F4E3CE252}"/>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3E15599F-DC7B-5334-F1C2-D8AE23B071C8}"/>
              </a:ext>
            </a:extLst>
          </p:cNvPr>
          <p:cNvSpPr/>
          <p:nvPr/>
        </p:nvSpPr>
        <p:spPr>
          <a:xfrm>
            <a:off x="0" y="0"/>
            <a:ext cx="14630400" cy="8229600"/>
          </a:xfrm>
          <a:prstGeom prst="rect">
            <a:avLst/>
          </a:prstGeom>
          <a:solidFill>
            <a:srgbClr val="FEF5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5" name="TextBox 4">
            <a:extLst>
              <a:ext uri="{FF2B5EF4-FFF2-40B4-BE49-F238E27FC236}">
                <a16:creationId xmlns:a16="http://schemas.microsoft.com/office/drawing/2014/main" id="{1439783F-5CEC-EE55-91EB-9208BCC6BBD4}"/>
              </a:ext>
            </a:extLst>
          </p:cNvPr>
          <p:cNvSpPr txBox="1"/>
          <p:nvPr/>
        </p:nvSpPr>
        <p:spPr>
          <a:xfrm>
            <a:off x="1828800" y="2647932"/>
            <a:ext cx="10972800" cy="1311128"/>
          </a:xfrm>
          <a:prstGeom prst="rect">
            <a:avLst/>
          </a:prstGeom>
          <a:noFill/>
        </p:spPr>
        <p:txBody>
          <a:bodyPr wrap="square" rtlCol="0" anchor="ctr">
            <a:spAutoFit/>
          </a:bodyPr>
          <a:lstStyle/>
          <a:p>
            <a:pPr algn="ctr"/>
            <a:r>
              <a:rPr lang="en-US" sz="7920" dirty="0">
                <a:latin typeface="Lora" pitchFamily="2" charset="0"/>
              </a:rPr>
              <a:t>Thank you </a:t>
            </a:r>
            <a:endParaRPr lang="en-IN" sz="7920" dirty="0">
              <a:latin typeface="Lora" pitchFamily="2" charset="0"/>
            </a:endParaRPr>
          </a:p>
        </p:txBody>
      </p:sp>
    </p:spTree>
    <p:extLst>
      <p:ext uri="{BB962C8B-B14F-4D97-AF65-F5344CB8AC3E}">
        <p14:creationId xmlns:p14="http://schemas.microsoft.com/office/powerpoint/2010/main" val="319841425"/>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1EC8-3520-F094-33F6-2C0E021AA8A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0F32893-4078-F494-1446-2B8F4E3CE252}"/>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3E15599F-DC7B-5334-F1C2-D8AE23B071C8}"/>
              </a:ext>
            </a:extLst>
          </p:cNvPr>
          <p:cNvSpPr/>
          <p:nvPr/>
        </p:nvSpPr>
        <p:spPr>
          <a:xfrm>
            <a:off x="0" y="0"/>
            <a:ext cx="14630400" cy="8229600"/>
          </a:xfrm>
          <a:prstGeom prst="rect">
            <a:avLst/>
          </a:prstGeom>
          <a:solidFill>
            <a:srgbClr val="FEF5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400" dirty="0">
              <a:solidFill>
                <a:schemeClr val="tx1">
                  <a:lumMod val="95000"/>
                  <a:lumOff val="5000"/>
                </a:schemeClr>
              </a:solidFill>
              <a:latin typeface="Lora"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1439783F-5CEC-EE55-91EB-9208BCC6BBD4}"/>
              </a:ext>
            </a:extLst>
          </p:cNvPr>
          <p:cNvSpPr txBox="1"/>
          <p:nvPr/>
        </p:nvSpPr>
        <p:spPr>
          <a:xfrm>
            <a:off x="648181" y="649873"/>
            <a:ext cx="10972800" cy="584775"/>
          </a:xfrm>
          <a:prstGeom prst="rect">
            <a:avLst/>
          </a:prstGeom>
          <a:noFill/>
        </p:spPr>
        <p:txBody>
          <a:bodyPr wrap="square" rtlCol="0" anchor="ctr">
            <a:spAutoFit/>
          </a:bodyPr>
          <a:lstStyle/>
          <a:p>
            <a:r>
              <a:rPr lang="en-US" sz="3200" b="1" u="sng" dirty="0">
                <a:latin typeface="Lora" pitchFamily="2" charset="0"/>
                <a:cs typeface="Times New Roman" panose="02020603050405020304" pitchFamily="18" charset="0"/>
              </a:rPr>
              <a:t>GROUP MEMBERS</a:t>
            </a:r>
          </a:p>
        </p:txBody>
      </p:sp>
      <p:graphicFrame>
        <p:nvGraphicFramePr>
          <p:cNvPr id="10" name="Table 9">
            <a:extLst>
              <a:ext uri="{FF2B5EF4-FFF2-40B4-BE49-F238E27FC236}">
                <a16:creationId xmlns:a16="http://schemas.microsoft.com/office/drawing/2014/main" id="{A2118BBA-5BD8-B0C9-82DE-5FCDE7B76FAC}"/>
              </a:ext>
            </a:extLst>
          </p:cNvPr>
          <p:cNvGraphicFramePr>
            <a:graphicFrameLocks noGrp="1"/>
          </p:cNvGraphicFramePr>
          <p:nvPr>
            <p:extLst>
              <p:ext uri="{D42A27DB-BD31-4B8C-83A1-F6EECF244321}">
                <p14:modId xmlns:p14="http://schemas.microsoft.com/office/powerpoint/2010/main" val="2491200414"/>
              </p:ext>
            </p:extLst>
          </p:nvPr>
        </p:nvGraphicFramePr>
        <p:xfrm>
          <a:off x="1626081" y="2454719"/>
          <a:ext cx="9994900" cy="3736340"/>
        </p:xfrm>
        <a:graphic>
          <a:graphicData uri="http://schemas.openxmlformats.org/drawingml/2006/table">
            <a:tbl>
              <a:tblPr firstRow="1" bandRow="1">
                <a:tableStyleId>{9D7B26C5-4107-4FEC-AEDC-1716B250A1EF}</a:tableStyleId>
              </a:tblPr>
              <a:tblGrid>
                <a:gridCol w="4997450">
                  <a:extLst>
                    <a:ext uri="{9D8B030D-6E8A-4147-A177-3AD203B41FA5}">
                      <a16:colId xmlns:a16="http://schemas.microsoft.com/office/drawing/2014/main" val="1149453364"/>
                    </a:ext>
                  </a:extLst>
                </a:gridCol>
                <a:gridCol w="4997450">
                  <a:extLst>
                    <a:ext uri="{9D8B030D-6E8A-4147-A177-3AD203B41FA5}">
                      <a16:colId xmlns:a16="http://schemas.microsoft.com/office/drawing/2014/main" val="1362142166"/>
                    </a:ext>
                  </a:extLst>
                </a:gridCol>
              </a:tblGrid>
              <a:tr h="934085">
                <a:tc>
                  <a:txBody>
                    <a:bodyPr/>
                    <a:lstStyle/>
                    <a:p>
                      <a:pPr algn="just"/>
                      <a:r>
                        <a:rPr lang="en-US" sz="3000" b="0" dirty="0">
                          <a:latin typeface="Source Sans Pro" panose="020B0503030403020204" pitchFamily="34" charset="0"/>
                          <a:ea typeface="Source Sans Pro" panose="020B0503030403020204" pitchFamily="34" charset="0"/>
                        </a:rPr>
                        <a:t>Sanjana M</a:t>
                      </a:r>
                      <a:endParaRPr lang="en-IN" sz="3000" b="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3000" b="0" dirty="0">
                          <a:latin typeface="Source Sans Pro" panose="020B0503030403020204" pitchFamily="34" charset="0"/>
                          <a:ea typeface="Source Sans Pro" panose="020B0503030403020204" pitchFamily="34" charset="0"/>
                        </a:rPr>
                        <a:t>Project Lead</a:t>
                      </a:r>
                      <a:endParaRPr lang="en-IN" sz="3000" b="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602715"/>
                  </a:ext>
                </a:extLst>
              </a:tr>
              <a:tr h="934085">
                <a:tc>
                  <a:txBody>
                    <a:bodyPr/>
                    <a:lstStyle/>
                    <a:p>
                      <a:pPr algn="just"/>
                      <a:r>
                        <a:rPr lang="en-US" sz="3000" b="0" dirty="0">
                          <a:latin typeface="Source Sans Pro" panose="020B0503030403020204" pitchFamily="34" charset="0"/>
                          <a:ea typeface="Source Sans Pro" panose="020B0503030403020204" pitchFamily="34" charset="0"/>
                        </a:rPr>
                        <a:t>Ravikumar</a:t>
                      </a:r>
                      <a:endParaRPr lang="en-IN" sz="3000" b="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5D6"/>
                    </a:solidFill>
                  </a:tcPr>
                </a:tc>
                <a:tc>
                  <a:txBody>
                    <a:bodyPr/>
                    <a:lstStyle/>
                    <a:p>
                      <a:pPr algn="just"/>
                      <a:r>
                        <a:rPr lang="en-US" sz="3000" b="0" dirty="0">
                          <a:latin typeface="Source Sans Pro" panose="020B0503030403020204" pitchFamily="34" charset="0"/>
                          <a:ea typeface="Source Sans Pro" panose="020B0503030403020204" pitchFamily="34" charset="0"/>
                        </a:rPr>
                        <a:t>Document Lead</a:t>
                      </a:r>
                      <a:endParaRPr lang="en-IN" sz="3000" b="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5D6"/>
                    </a:solidFill>
                  </a:tcPr>
                </a:tc>
                <a:extLst>
                  <a:ext uri="{0D108BD9-81ED-4DB2-BD59-A6C34878D82A}">
                    <a16:rowId xmlns:a16="http://schemas.microsoft.com/office/drawing/2014/main" val="2236119076"/>
                  </a:ext>
                </a:extLst>
              </a:tr>
              <a:tr h="934085">
                <a:tc>
                  <a:txBody>
                    <a:bodyPr/>
                    <a:lstStyle/>
                    <a:p>
                      <a:pPr algn="just"/>
                      <a:r>
                        <a:rPr lang="en-US" sz="3000" b="0" dirty="0">
                          <a:latin typeface="Source Sans Pro" panose="020B0503030403020204" pitchFamily="34" charset="0"/>
                          <a:ea typeface="Source Sans Pro" panose="020B0503030403020204" pitchFamily="34" charset="0"/>
                        </a:rPr>
                        <a:t>Sandhya R</a:t>
                      </a:r>
                      <a:endParaRPr lang="en-IN" sz="3000" b="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3000" b="0" dirty="0">
                          <a:latin typeface="Source Sans Pro" panose="020B0503030403020204" pitchFamily="34" charset="0"/>
                          <a:ea typeface="Source Sans Pro" panose="020B0503030403020204" pitchFamily="34" charset="0"/>
                        </a:rPr>
                        <a:t>Development Lead</a:t>
                      </a:r>
                      <a:endParaRPr lang="en-IN" sz="3000" b="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638101"/>
                  </a:ext>
                </a:extLst>
              </a:tr>
              <a:tr h="934085">
                <a:tc>
                  <a:txBody>
                    <a:bodyPr/>
                    <a:lstStyle/>
                    <a:p>
                      <a:pPr algn="just"/>
                      <a:r>
                        <a:rPr lang="en-US" sz="3000" b="0" dirty="0">
                          <a:latin typeface="Source Sans Pro" panose="020B0503030403020204" pitchFamily="34" charset="0"/>
                          <a:ea typeface="Source Sans Pro" panose="020B0503030403020204" pitchFamily="34" charset="0"/>
                        </a:rPr>
                        <a:t>Chirag G M</a:t>
                      </a:r>
                      <a:endParaRPr lang="en-IN" sz="3000" b="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5D6"/>
                    </a:solidFill>
                  </a:tcPr>
                </a:tc>
                <a:tc>
                  <a:txBody>
                    <a:bodyPr/>
                    <a:lstStyle/>
                    <a:p>
                      <a:pPr algn="just"/>
                      <a:r>
                        <a:rPr lang="en-US" sz="3000" b="0" dirty="0">
                          <a:latin typeface="Source Sans Pro" panose="020B0503030403020204" pitchFamily="34" charset="0"/>
                          <a:ea typeface="Source Sans Pro" panose="020B0503030403020204" pitchFamily="34" charset="0"/>
                        </a:rPr>
                        <a:t>Development Lead</a:t>
                      </a:r>
                      <a:endParaRPr lang="en-IN" sz="3000" b="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E5D6"/>
                    </a:solidFill>
                  </a:tcPr>
                </a:tc>
                <a:extLst>
                  <a:ext uri="{0D108BD9-81ED-4DB2-BD59-A6C34878D82A}">
                    <a16:rowId xmlns:a16="http://schemas.microsoft.com/office/drawing/2014/main" val="3768159224"/>
                  </a:ext>
                </a:extLst>
              </a:tr>
            </a:tbl>
          </a:graphicData>
        </a:graphic>
      </p:graphicFrame>
    </p:spTree>
    <p:extLst>
      <p:ext uri="{BB962C8B-B14F-4D97-AF65-F5344CB8AC3E}">
        <p14:creationId xmlns:p14="http://schemas.microsoft.com/office/powerpoint/2010/main" val="4137004053"/>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90459" y="973552"/>
            <a:ext cx="7415927" cy="1463757"/>
          </a:xfrm>
          <a:prstGeom prst="rect">
            <a:avLst/>
          </a:prstGeom>
          <a:noFill/>
          <a:ln/>
        </p:spPr>
        <p:txBody>
          <a:bodyPr wrap="square" lIns="0" tIns="0" rIns="0" bIns="0" rtlCol="0" anchor="t"/>
          <a:lstStyle/>
          <a:p>
            <a:pPr marL="0" indent="0" algn="just">
              <a:lnSpc>
                <a:spcPts val="7850"/>
              </a:lnSpc>
              <a:buNone/>
            </a:pPr>
            <a:r>
              <a:rPr lang="en-US" sz="5000" dirty="0">
                <a:solidFill>
                  <a:srgbClr val="38512F"/>
                </a:solidFill>
                <a:latin typeface="Lora" pitchFamily="34" charset="0"/>
                <a:ea typeface="Lora" pitchFamily="34" charset="-122"/>
                <a:cs typeface="Lora" pitchFamily="34" charset="-120"/>
              </a:rPr>
              <a:t>Abstract</a:t>
            </a:r>
            <a:endParaRPr lang="en-US" sz="5000" dirty="0"/>
          </a:p>
        </p:txBody>
      </p:sp>
      <p:sp>
        <p:nvSpPr>
          <p:cNvPr id="4" name="Text 1"/>
          <p:cNvSpPr/>
          <p:nvPr/>
        </p:nvSpPr>
        <p:spPr>
          <a:xfrm>
            <a:off x="524547" y="1656103"/>
            <a:ext cx="7415927" cy="5656347"/>
          </a:xfrm>
          <a:prstGeom prst="rect">
            <a:avLst/>
          </a:prstGeom>
          <a:noFill/>
          <a:ln/>
        </p:spPr>
        <p:txBody>
          <a:bodyPr wrap="square" lIns="0" tIns="0" rIns="0" bIns="0" rtlCol="0" anchor="t"/>
          <a:lstStyle/>
          <a:p>
            <a:pPr>
              <a:lnSpc>
                <a:spcPct val="200000"/>
              </a:lnSpc>
            </a:pPr>
            <a:endParaRPr lang="en-US" sz="2000" dirty="0">
              <a:latin typeface="Source Sans Pro" panose="020B0503030403020204" pitchFamily="34" charset="0"/>
              <a:ea typeface="Source Sans Pro" panose="020B0503030403020204" pitchFamily="34" charset="0"/>
            </a:endParaRPr>
          </a:p>
          <a:p>
            <a:pPr>
              <a:lnSpc>
                <a:spcPct val="200000"/>
              </a:lnSpc>
            </a:pPr>
            <a:endParaRPr lang="en-US" sz="2000" dirty="0">
              <a:latin typeface="Source Sans Pro" panose="020B0503030403020204" pitchFamily="34" charset="0"/>
              <a:ea typeface="Source Sans Pro" panose="020B0503030403020204" pitchFamily="34" charset="0"/>
            </a:endParaRPr>
          </a:p>
        </p:txBody>
      </p:sp>
      <p:sp>
        <p:nvSpPr>
          <p:cNvPr id="6" name="Text 3"/>
          <p:cNvSpPr/>
          <p:nvPr/>
        </p:nvSpPr>
        <p:spPr>
          <a:xfrm>
            <a:off x="1007626" y="7275671"/>
            <a:ext cx="107633" cy="97512"/>
          </a:xfrm>
          <a:prstGeom prst="rect">
            <a:avLst/>
          </a:prstGeom>
          <a:noFill/>
          <a:ln/>
        </p:spPr>
        <p:txBody>
          <a:bodyPr wrap="none" lIns="0" tIns="0" rIns="0" bIns="0" rtlCol="0" anchor="t"/>
          <a:lstStyle/>
          <a:p>
            <a:pPr marL="0" indent="0" algn="ctr">
              <a:lnSpc>
                <a:spcPts val="750"/>
              </a:lnSpc>
              <a:buNone/>
            </a:pPr>
            <a:endParaRPr lang="en-US" sz="750" dirty="0"/>
          </a:p>
        </p:txBody>
      </p:sp>
      <p:sp>
        <p:nvSpPr>
          <p:cNvPr id="7" name="Text 4"/>
          <p:cNvSpPr/>
          <p:nvPr/>
        </p:nvSpPr>
        <p:spPr>
          <a:xfrm>
            <a:off x="1382316" y="7108508"/>
            <a:ext cx="1794034" cy="431959"/>
          </a:xfrm>
          <a:prstGeom prst="rect">
            <a:avLst/>
          </a:prstGeom>
          <a:noFill/>
          <a:ln/>
        </p:spPr>
        <p:txBody>
          <a:bodyPr wrap="none" lIns="0" tIns="0" rIns="0" bIns="0" rtlCol="0" anchor="t"/>
          <a:lstStyle/>
          <a:p>
            <a:pPr marL="0" indent="0" algn="l">
              <a:lnSpc>
                <a:spcPts val="3400"/>
              </a:lnSpc>
              <a:buNone/>
            </a:pPr>
            <a:endParaRPr lang="en-US" sz="2400" dirty="0"/>
          </a:p>
        </p:txBody>
      </p:sp>
      <p:sp>
        <p:nvSpPr>
          <p:cNvPr id="5" name="TextBox 4">
            <a:extLst>
              <a:ext uri="{FF2B5EF4-FFF2-40B4-BE49-F238E27FC236}">
                <a16:creationId xmlns:a16="http://schemas.microsoft.com/office/drawing/2014/main" id="{03F24FCF-85E6-8A95-7C7D-4C1B7D03F7AB}"/>
              </a:ext>
            </a:extLst>
          </p:cNvPr>
          <p:cNvSpPr txBox="1"/>
          <p:nvPr/>
        </p:nvSpPr>
        <p:spPr>
          <a:xfrm>
            <a:off x="792869" y="2182727"/>
            <a:ext cx="7415927" cy="4929683"/>
          </a:xfrm>
          <a:prstGeom prst="rect">
            <a:avLst/>
          </a:prstGeom>
          <a:noFill/>
        </p:spPr>
        <p:txBody>
          <a:bodyPr wrap="square">
            <a:spAutoFit/>
          </a:bodyPr>
          <a:lstStyle/>
          <a:p>
            <a:pPr marL="342900" indent="-342900" algn="just">
              <a:lnSpc>
                <a:spcPct val="200000"/>
              </a:lnSpc>
              <a:buFont typeface="Wingdings" panose="05000000000000000000" pitchFamily="2" charset="2"/>
              <a:buChar char="ü"/>
            </a:pPr>
            <a:r>
              <a:rPr lang="en-US" sz="2000" b="0" i="0" dirty="0">
                <a:effectLst/>
                <a:latin typeface="Source Sans Pro" panose="020B0503030403020204" pitchFamily="34" charset="0"/>
                <a:ea typeface="Source Sans Pro" panose="020B0503030403020204" pitchFamily="34" charset="0"/>
              </a:rPr>
              <a:t>Organizations are continuously working to bring fairness in this process.</a:t>
            </a:r>
          </a:p>
          <a:p>
            <a:pPr marL="342900" indent="-342900" algn="just">
              <a:lnSpc>
                <a:spcPct val="200000"/>
              </a:lnSpc>
              <a:buFont typeface="Wingdings" panose="05000000000000000000" pitchFamily="2" charset="2"/>
              <a:buChar char="ü"/>
            </a:pPr>
            <a:r>
              <a:rPr lang="en-US" sz="2000" b="0" i="0" dirty="0">
                <a:effectLst/>
                <a:latin typeface="Source Sans Pro" panose="020B0503030403020204" pitchFamily="34" charset="0"/>
                <a:ea typeface="Source Sans Pro" panose="020B0503030403020204" pitchFamily="34" charset="0"/>
              </a:rPr>
              <a:t>Problems with the traditional tendering system paper works, increasing the risk of fraud, collusion, and manipulation.</a:t>
            </a:r>
          </a:p>
          <a:p>
            <a:pPr marL="342900" indent="-34290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To avoid bidder fraud and suspicion, the highly competitive contract selection process must be supported by effective and transparent technology. </a:t>
            </a:r>
            <a:endParaRPr lang="en-US" sz="2000" b="0" i="0" dirty="0">
              <a:effectLst/>
              <a:latin typeface="Source Sans Pro" panose="020B0503030403020204" pitchFamily="34" charset="0"/>
              <a:ea typeface="Source Sans Pro" panose="020B0503030403020204" pitchFamily="34" charset="0"/>
            </a:endParaRPr>
          </a:p>
          <a:p>
            <a:pPr marL="342900" indent="-34290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E-tendering reduces sources of fraud and manipulation</a:t>
            </a:r>
          </a:p>
        </p:txBody>
      </p:sp>
    </p:spTree>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1EC8-3520-F094-33F6-2C0E021AA8A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0F32893-4078-F494-1446-2B8F4E3CE252}"/>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3E15599F-DC7B-5334-F1C2-D8AE23B071C8}"/>
              </a:ext>
            </a:extLst>
          </p:cNvPr>
          <p:cNvSpPr/>
          <p:nvPr/>
        </p:nvSpPr>
        <p:spPr>
          <a:xfrm>
            <a:off x="0" y="10160"/>
            <a:ext cx="14630400" cy="8229600"/>
          </a:xfrm>
          <a:prstGeom prst="rect">
            <a:avLst/>
          </a:prstGeom>
          <a:solidFill>
            <a:srgbClr val="FEF5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5" name="TextBox 4">
            <a:extLst>
              <a:ext uri="{FF2B5EF4-FFF2-40B4-BE49-F238E27FC236}">
                <a16:creationId xmlns:a16="http://schemas.microsoft.com/office/drawing/2014/main" id="{1439783F-5CEC-EE55-91EB-9208BCC6BBD4}"/>
              </a:ext>
            </a:extLst>
          </p:cNvPr>
          <p:cNvSpPr txBox="1"/>
          <p:nvPr/>
        </p:nvSpPr>
        <p:spPr>
          <a:xfrm>
            <a:off x="725391" y="1104592"/>
            <a:ext cx="10972800" cy="861774"/>
          </a:xfrm>
          <a:prstGeom prst="rect">
            <a:avLst/>
          </a:prstGeom>
          <a:noFill/>
        </p:spPr>
        <p:txBody>
          <a:bodyPr wrap="square" rtlCol="0" anchor="ctr">
            <a:spAutoFit/>
          </a:bodyPr>
          <a:lstStyle/>
          <a:p>
            <a:pPr algn="just"/>
            <a:r>
              <a:rPr lang="en-IN" sz="5000" dirty="0">
                <a:solidFill>
                  <a:srgbClr val="38512F"/>
                </a:solidFill>
                <a:latin typeface="Lora" pitchFamily="2" charset="0"/>
              </a:rPr>
              <a:t>Content</a:t>
            </a:r>
          </a:p>
        </p:txBody>
      </p:sp>
      <p:sp>
        <p:nvSpPr>
          <p:cNvPr id="6" name="TextBox 5">
            <a:extLst>
              <a:ext uri="{FF2B5EF4-FFF2-40B4-BE49-F238E27FC236}">
                <a16:creationId xmlns:a16="http://schemas.microsoft.com/office/drawing/2014/main" id="{EFBB6438-006B-47A5-A773-36307C3D0573}"/>
              </a:ext>
            </a:extLst>
          </p:cNvPr>
          <p:cNvSpPr txBox="1"/>
          <p:nvPr/>
        </p:nvSpPr>
        <p:spPr>
          <a:xfrm>
            <a:off x="978054" y="2684754"/>
            <a:ext cx="12208555" cy="3307380"/>
          </a:xfrm>
          <a:prstGeom prst="rect">
            <a:avLst/>
          </a:prstGeom>
          <a:noFill/>
        </p:spPr>
        <p:txBody>
          <a:bodyPr wrap="square" numCol="2" rtlCol="0">
            <a:spAutoFit/>
          </a:bodyPr>
          <a:lstStyle/>
          <a:p>
            <a:pPr marL="342900" indent="-34290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Introduction</a:t>
            </a:r>
          </a:p>
          <a:p>
            <a:pPr marL="342900" indent="-34290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 Objectives</a:t>
            </a:r>
          </a:p>
          <a:p>
            <a:pPr marL="342900" indent="-34290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Existing System</a:t>
            </a:r>
          </a:p>
          <a:p>
            <a:pPr marL="342900" indent="-34290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Limitation of Existing System</a:t>
            </a:r>
          </a:p>
          <a:p>
            <a:pPr marL="342900" indent="-34290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Proposed System</a:t>
            </a:r>
          </a:p>
          <a:p>
            <a:pPr marL="342900" indent="-34290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Advantages</a:t>
            </a:r>
          </a:p>
          <a:p>
            <a:pPr marL="342900" indent="-34290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System Requirements  </a:t>
            </a:r>
          </a:p>
          <a:p>
            <a:pPr marL="342900" indent="-34290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Conclusion</a:t>
            </a:r>
          </a:p>
          <a:p>
            <a:pPr>
              <a:lnSpc>
                <a:spcPct val="150000"/>
              </a:lnSpc>
            </a:pPr>
            <a:endParaRPr lang="en-US" sz="2000" dirty="0">
              <a:latin typeface="Source Sans Pro" panose="020B0503030403020204" pitchFamily="34" charset="0"/>
              <a:ea typeface="Source Sans Pro" panose="020B0503030403020204" pitchFamily="34" charset="0"/>
            </a:endParaRPr>
          </a:p>
          <a:p>
            <a:pPr marL="285750" indent="-285750">
              <a:lnSpc>
                <a:spcPct val="150000"/>
              </a:lnSpc>
              <a:buFont typeface="Arial" panose="020B0604020202020204" pitchFamily="34" charset="0"/>
              <a:buChar char="•"/>
            </a:pPr>
            <a:endParaRPr lang="en-US" sz="2000" dirty="0">
              <a:latin typeface="Source Sans Pro" panose="020B0503030403020204" pitchFamily="34" charset="0"/>
              <a:ea typeface="Source Sans Pro" panose="020B0503030403020204" pitchFamily="34" charset="0"/>
            </a:endParaRPr>
          </a:p>
          <a:p>
            <a:pPr marL="285750" indent="-285750">
              <a:lnSpc>
                <a:spcPct val="150000"/>
              </a:lnSpc>
              <a:buFont typeface="Arial" panose="020B0604020202020204" pitchFamily="34" charset="0"/>
              <a:buChar char="•"/>
            </a:pPr>
            <a:endParaRPr lang="en-US" sz="2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38516953"/>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64037" y="689134"/>
            <a:ext cx="7415927" cy="3006090"/>
          </a:xfrm>
          <a:prstGeom prst="rect">
            <a:avLst/>
          </a:prstGeom>
          <a:noFill/>
          <a:ln/>
        </p:spPr>
        <p:txBody>
          <a:bodyPr wrap="square" lIns="0" tIns="0" rIns="0" bIns="0" rtlCol="0" anchor="t"/>
          <a:lstStyle/>
          <a:p>
            <a:pPr marL="0" indent="0">
              <a:lnSpc>
                <a:spcPts val="7850"/>
              </a:lnSpc>
              <a:buNone/>
            </a:pPr>
            <a:r>
              <a:rPr lang="en-US" sz="6300" dirty="0">
                <a:solidFill>
                  <a:srgbClr val="38512F"/>
                </a:solidFill>
                <a:latin typeface="Lora" pitchFamily="34" charset="0"/>
                <a:ea typeface="Lora" pitchFamily="34" charset="-122"/>
                <a:cs typeface="Lora" pitchFamily="34" charset="-120"/>
              </a:rPr>
              <a:t>Confidential and Transparent E-Tender System</a:t>
            </a:r>
            <a:endParaRPr lang="en-US" sz="6300" dirty="0"/>
          </a:p>
        </p:txBody>
      </p:sp>
      <p:sp>
        <p:nvSpPr>
          <p:cNvPr id="4" name="Text 1"/>
          <p:cNvSpPr/>
          <p:nvPr/>
        </p:nvSpPr>
        <p:spPr>
          <a:xfrm>
            <a:off x="864037" y="4065508"/>
            <a:ext cx="7415927" cy="2765346"/>
          </a:xfrm>
          <a:prstGeom prst="rect">
            <a:avLst/>
          </a:prstGeom>
          <a:noFill/>
          <a:ln/>
        </p:spPr>
        <p:txBody>
          <a:bodyPr wrap="square" lIns="0" tIns="0" rIns="0" bIns="0" rtlCol="0" anchor="t"/>
          <a:lstStyle/>
          <a:p>
            <a:pPr marL="0" indent="0">
              <a:lnSpc>
                <a:spcPts val="3100"/>
              </a:lnSpc>
              <a:buNone/>
            </a:pPr>
            <a:r>
              <a:rPr lang="en-US" sz="1900" dirty="0">
                <a:solidFill>
                  <a:srgbClr val="3A3630"/>
                </a:solidFill>
                <a:latin typeface="Source Sans Pro" pitchFamily="34" charset="0"/>
                <a:ea typeface="Source Sans Pro" pitchFamily="34" charset="-122"/>
                <a:cs typeface="Source Sans Pro" pitchFamily="34" charset="-120"/>
              </a:rPr>
              <a:t>Tendering is a complex business process with legal obligations associated with corporate contracts. E-tendering systems aim to bring fairness and efficiency to this process by facilitating procurement with linked parties, promoting productivity, effectiveness, and transparency. Traditional tendering systems rely on transparency to achieve equality, while e-tendering systems can strategically integrate security mechanisms to provide the desired security and efficiency services.</a:t>
            </a:r>
            <a:endParaRPr lang="en-US" sz="1900" dirty="0"/>
          </a:p>
        </p:txBody>
      </p:sp>
      <p:sp>
        <p:nvSpPr>
          <p:cNvPr id="6" name="Text 3"/>
          <p:cNvSpPr/>
          <p:nvPr/>
        </p:nvSpPr>
        <p:spPr>
          <a:xfrm>
            <a:off x="1007626" y="7275671"/>
            <a:ext cx="107633" cy="97512"/>
          </a:xfrm>
          <a:prstGeom prst="rect">
            <a:avLst/>
          </a:prstGeom>
          <a:noFill/>
          <a:ln/>
        </p:spPr>
        <p:txBody>
          <a:bodyPr wrap="none" lIns="0" tIns="0" rIns="0" bIns="0" rtlCol="0" anchor="t"/>
          <a:lstStyle/>
          <a:p>
            <a:pPr marL="0" indent="0" algn="ctr">
              <a:lnSpc>
                <a:spcPts val="750"/>
              </a:lnSpc>
              <a:buNone/>
            </a:pPr>
            <a:endParaRPr lang="en-US" sz="750" dirty="0"/>
          </a:p>
        </p:txBody>
      </p:sp>
      <p:sp>
        <p:nvSpPr>
          <p:cNvPr id="7" name="Text 4"/>
          <p:cNvSpPr/>
          <p:nvPr/>
        </p:nvSpPr>
        <p:spPr>
          <a:xfrm>
            <a:off x="1382316" y="7108508"/>
            <a:ext cx="1794034" cy="431959"/>
          </a:xfrm>
          <a:prstGeom prst="rect">
            <a:avLst/>
          </a:prstGeom>
          <a:noFill/>
          <a:ln/>
        </p:spPr>
        <p:txBody>
          <a:bodyPr wrap="none" lIns="0" tIns="0" rIns="0" bIns="0" rtlCol="0" anchor="t"/>
          <a:lstStyle/>
          <a:p>
            <a:pPr marL="0" indent="0" algn="l">
              <a:lnSpc>
                <a:spcPts val="3400"/>
              </a:lnSpc>
              <a:buNone/>
            </a:pPr>
            <a:endParaRPr lang="en-US" sz="2400" dirty="0"/>
          </a:p>
        </p:txBody>
      </p:sp>
      <p:sp>
        <p:nvSpPr>
          <p:cNvPr id="5" name="Rectangle 4">
            <a:extLst>
              <a:ext uri="{FF2B5EF4-FFF2-40B4-BE49-F238E27FC236}">
                <a16:creationId xmlns:a16="http://schemas.microsoft.com/office/drawing/2014/main" id="{12AFFD22-5D7A-3A76-5143-2F3CB9EFF885}"/>
              </a:ext>
            </a:extLst>
          </p:cNvPr>
          <p:cNvSpPr/>
          <p:nvPr/>
        </p:nvSpPr>
        <p:spPr>
          <a:xfrm>
            <a:off x="0" y="0"/>
            <a:ext cx="14630400" cy="8229600"/>
          </a:xfrm>
          <a:prstGeom prst="rect">
            <a:avLst/>
          </a:prstGeom>
          <a:solidFill>
            <a:srgbClr val="FEF5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3A94305-23A5-9607-281A-E5413554EA70}"/>
              </a:ext>
            </a:extLst>
          </p:cNvPr>
          <p:cNvSpPr txBox="1"/>
          <p:nvPr/>
        </p:nvSpPr>
        <p:spPr>
          <a:xfrm>
            <a:off x="695595" y="1083691"/>
            <a:ext cx="8634085" cy="861774"/>
          </a:xfrm>
          <a:prstGeom prst="rect">
            <a:avLst/>
          </a:prstGeom>
          <a:noFill/>
        </p:spPr>
        <p:txBody>
          <a:bodyPr wrap="square" rtlCol="0" anchor="ctr">
            <a:spAutoFit/>
          </a:bodyPr>
          <a:lstStyle/>
          <a:p>
            <a:r>
              <a:rPr lang="en-US" sz="5000" dirty="0">
                <a:solidFill>
                  <a:srgbClr val="38512F"/>
                </a:solidFill>
                <a:latin typeface="Lora" pitchFamily="34" charset="0"/>
              </a:rPr>
              <a:t>Introduction</a:t>
            </a:r>
            <a:endParaRPr lang="en-US" sz="5000" dirty="0"/>
          </a:p>
        </p:txBody>
      </p:sp>
      <p:sp>
        <p:nvSpPr>
          <p:cNvPr id="2" name="TextBox 1">
            <a:extLst>
              <a:ext uri="{FF2B5EF4-FFF2-40B4-BE49-F238E27FC236}">
                <a16:creationId xmlns:a16="http://schemas.microsoft.com/office/drawing/2014/main" id="{413A105E-F25C-3686-4538-7CE322A65C13}"/>
              </a:ext>
            </a:extLst>
          </p:cNvPr>
          <p:cNvSpPr txBox="1"/>
          <p:nvPr/>
        </p:nvSpPr>
        <p:spPr>
          <a:xfrm>
            <a:off x="864037" y="2611701"/>
            <a:ext cx="12758737" cy="3813993"/>
          </a:xfrm>
          <a:prstGeom prst="rect">
            <a:avLst/>
          </a:prstGeom>
          <a:noFill/>
        </p:spPr>
        <p:txBody>
          <a:bodyPr wrap="square" numCol="1" rtlCol="0">
            <a:spAutoFit/>
          </a:bodyPr>
          <a:lstStyle/>
          <a:p>
            <a:pPr marL="285750" indent="-285750" algn="just">
              <a:lnSpc>
                <a:spcPct val="200000"/>
              </a:lnSpc>
              <a:buFont typeface="Wingdings" panose="05000000000000000000" pitchFamily="2" charset="2"/>
              <a:buChar char="ü"/>
            </a:pPr>
            <a:r>
              <a:rPr lang="en-US" sz="2000" b="0" i="0" dirty="0">
                <a:effectLst/>
                <a:latin typeface="Source Sans Pro" panose="020B0503030403020204" pitchFamily="34" charset="0"/>
                <a:ea typeface="Source Sans Pro" panose="020B0503030403020204" pitchFamily="34" charset="0"/>
              </a:rPr>
              <a:t>E-tendering is a network platform that is built based on bidding in new ways, which can release information, submit tenders, evaluate bids and so on</a:t>
            </a:r>
          </a:p>
          <a:p>
            <a:pPr marL="285750" indent="-285750" algn="just">
              <a:lnSpc>
                <a:spcPct val="200000"/>
              </a:lnSpc>
              <a:buFont typeface="Wingdings" panose="05000000000000000000" pitchFamily="2" charset="2"/>
              <a:buChar char="ü"/>
            </a:pPr>
            <a:r>
              <a:rPr lang="en-US" sz="2000" b="0" i="0" dirty="0">
                <a:effectLst/>
                <a:latin typeface="Source Sans Pro" panose="020B0503030403020204" pitchFamily="34" charset="0"/>
                <a:ea typeface="Source Sans Pro" panose="020B0503030403020204" pitchFamily="34" charset="0"/>
              </a:rPr>
              <a:t> In its development the e-tendering system has also developed progressively over the years, the evolution of </a:t>
            </a:r>
          </a:p>
          <a:p>
            <a:pPr algn="just">
              <a:lnSpc>
                <a:spcPct val="200000"/>
              </a:lnSpc>
            </a:pPr>
            <a:r>
              <a:rPr lang="en-US" sz="2000" dirty="0">
                <a:latin typeface="Source Sans Pro" panose="020B0503030403020204" pitchFamily="34" charset="0"/>
                <a:ea typeface="Source Sans Pro" panose="020B0503030403020204" pitchFamily="34" charset="0"/>
              </a:rPr>
              <a:t>	E</a:t>
            </a:r>
            <a:r>
              <a:rPr lang="en-US" sz="2000" b="0" i="0" dirty="0">
                <a:effectLst/>
                <a:latin typeface="Source Sans Pro" panose="020B0503030403020204" pitchFamily="34" charset="0"/>
                <a:ea typeface="Source Sans Pro" panose="020B0503030403020204" pitchFamily="34" charset="0"/>
              </a:rPr>
              <a:t>-tendering websites</a:t>
            </a:r>
          </a:p>
          <a:p>
            <a:pPr marL="285750" indent="-285750" algn="just">
              <a:lnSpc>
                <a:spcPct val="200000"/>
              </a:lnSpc>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rPr>
              <a:t>Integrates strategic security mechanisms for desired security and efficiency services</a:t>
            </a:r>
            <a:endParaRPr lang="en-US" sz="2000" b="0" i="0" dirty="0">
              <a:effectLst/>
              <a:latin typeface="Source Sans Pro" panose="020B0503030403020204" pitchFamily="34" charset="0"/>
              <a:ea typeface="Source Sans Pro" panose="020B0503030403020204" pitchFamily="34" charset="0"/>
            </a:endParaRPr>
          </a:p>
          <a:p>
            <a:pPr marL="285750" indent="-285750" algn="just">
              <a:lnSpc>
                <a:spcPct val="250000"/>
              </a:lnSpc>
              <a:buFont typeface="Wingdings" panose="05000000000000000000" pitchFamily="2" charset="2"/>
              <a:buChar char="ü"/>
            </a:pPr>
            <a:r>
              <a:rPr lang="en-US" sz="2000" b="0" i="0" dirty="0">
                <a:effectLst/>
                <a:latin typeface="Source Sans Pro" panose="020B0503030403020204" pitchFamily="34" charset="0"/>
                <a:ea typeface="Source Sans Pro" panose="020B0503030403020204" pitchFamily="34" charset="0"/>
              </a:rPr>
              <a:t>The organization uses E-tenders to ensure fairness and transparency in business dealings</a:t>
            </a:r>
          </a:p>
        </p:txBody>
      </p:sp>
    </p:spTree>
    <p:extLst>
      <p:ext uri="{BB962C8B-B14F-4D97-AF65-F5344CB8AC3E}">
        <p14:creationId xmlns:p14="http://schemas.microsoft.com/office/powerpoint/2010/main" val="4105484577"/>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1006706" y="1150124"/>
            <a:ext cx="5809059" cy="726043"/>
          </a:xfrm>
          <a:prstGeom prst="rect">
            <a:avLst/>
          </a:prstGeom>
          <a:noFill/>
          <a:ln/>
        </p:spPr>
        <p:txBody>
          <a:bodyPr wrap="none" lIns="0" tIns="0" rIns="0" bIns="0" rtlCol="0" anchor="t"/>
          <a:lstStyle/>
          <a:p>
            <a:pPr marL="0" indent="0" algn="just">
              <a:lnSpc>
                <a:spcPts val="5700"/>
              </a:lnSpc>
              <a:buNone/>
            </a:pPr>
            <a:r>
              <a:rPr lang="en-US" sz="5000" dirty="0">
                <a:solidFill>
                  <a:srgbClr val="38512F"/>
                </a:solidFill>
                <a:latin typeface="Lora" pitchFamily="34" charset="0"/>
                <a:ea typeface="Lora" pitchFamily="34" charset="-122"/>
                <a:cs typeface="Lora" pitchFamily="34" charset="-120"/>
              </a:rPr>
              <a:t>Objectives</a:t>
            </a:r>
            <a:endParaRPr lang="en-US" sz="5000" dirty="0"/>
          </a:p>
        </p:txBody>
      </p:sp>
      <p:sp>
        <p:nvSpPr>
          <p:cNvPr id="6" name="Text 2">
            <a:extLst>
              <a:ext uri="{FF2B5EF4-FFF2-40B4-BE49-F238E27FC236}">
                <a16:creationId xmlns:a16="http://schemas.microsoft.com/office/drawing/2014/main" id="{FF624809-9345-4A78-845A-5DBE3DA7A093}"/>
              </a:ext>
            </a:extLst>
          </p:cNvPr>
          <p:cNvSpPr/>
          <p:nvPr/>
        </p:nvSpPr>
        <p:spPr>
          <a:xfrm>
            <a:off x="1254817" y="2734754"/>
            <a:ext cx="5023159" cy="4145548"/>
          </a:xfrm>
          <a:prstGeom prst="rect">
            <a:avLst/>
          </a:prstGeom>
          <a:noFill/>
          <a:ln/>
        </p:spPr>
        <p:txBody>
          <a:bodyPr wrap="none" lIns="0" tIns="0" rIns="0" bIns="0" rtlCol="0" anchor="t"/>
          <a:lstStyle/>
          <a:p>
            <a:pPr marL="342900" indent="-342900" algn="just">
              <a:lnSpc>
                <a:spcPct val="250000"/>
              </a:lnSpc>
              <a:buFont typeface="Wingdings" panose="05000000000000000000" pitchFamily="2" charset="2"/>
              <a:buChar char="ü"/>
            </a:pPr>
            <a:r>
              <a:rPr lang="en-US" sz="2000" dirty="0">
                <a:latin typeface="Lora" pitchFamily="34" charset="0"/>
                <a:ea typeface="Lora" pitchFamily="34" charset="-122"/>
                <a:cs typeface="Lora" pitchFamily="34" charset="-120"/>
              </a:rPr>
              <a:t>Security</a:t>
            </a:r>
          </a:p>
          <a:p>
            <a:pPr marL="342900" indent="-342900" algn="just">
              <a:lnSpc>
                <a:spcPct val="250000"/>
              </a:lnSpc>
              <a:buFont typeface="Wingdings" panose="05000000000000000000" pitchFamily="2" charset="2"/>
              <a:buChar char="ü"/>
            </a:pPr>
            <a:r>
              <a:rPr lang="en-US" sz="2000" dirty="0">
                <a:latin typeface="Lora" pitchFamily="34" charset="0"/>
                <a:ea typeface="Lora" pitchFamily="34" charset="-122"/>
                <a:cs typeface="Lora" pitchFamily="34" charset="-120"/>
              </a:rPr>
              <a:t>Transparency</a:t>
            </a:r>
          </a:p>
          <a:p>
            <a:pPr marL="342900" indent="-342900" algn="just">
              <a:lnSpc>
                <a:spcPct val="250000"/>
              </a:lnSpc>
              <a:buFont typeface="Wingdings" panose="05000000000000000000" pitchFamily="2" charset="2"/>
              <a:buChar char="ü"/>
            </a:pPr>
            <a:r>
              <a:rPr lang="en-US" sz="2000" dirty="0">
                <a:latin typeface="Lora" pitchFamily="34" charset="0"/>
                <a:ea typeface="Lora" pitchFamily="34" charset="-122"/>
                <a:cs typeface="Lora" pitchFamily="34" charset="-120"/>
              </a:rPr>
              <a:t>Fraud Prevention</a:t>
            </a:r>
          </a:p>
          <a:p>
            <a:pPr marL="342900" indent="-342900" algn="just">
              <a:lnSpc>
                <a:spcPct val="250000"/>
              </a:lnSpc>
              <a:buFont typeface="Wingdings" panose="05000000000000000000" pitchFamily="2" charset="2"/>
              <a:buChar char="ü"/>
            </a:pPr>
            <a:r>
              <a:rPr lang="en-US" sz="2000" dirty="0">
                <a:latin typeface="Lora" pitchFamily="34" charset="0"/>
                <a:ea typeface="Lora" pitchFamily="34" charset="-122"/>
                <a:cs typeface="Lora" pitchFamily="34" charset="-120"/>
              </a:rPr>
              <a:t>Efficiency</a:t>
            </a:r>
          </a:p>
          <a:p>
            <a:pPr>
              <a:lnSpc>
                <a:spcPct val="250000"/>
              </a:lnSpc>
            </a:pPr>
            <a:endParaRPr lang="en-US" sz="2000" dirty="0"/>
          </a:p>
        </p:txBody>
      </p:sp>
      <p:sp>
        <p:nvSpPr>
          <p:cNvPr id="11" name="Text 3">
            <a:extLst>
              <a:ext uri="{FF2B5EF4-FFF2-40B4-BE49-F238E27FC236}">
                <a16:creationId xmlns:a16="http://schemas.microsoft.com/office/drawing/2014/main" id="{E5573EE0-869D-48D8-B089-5445B8CBC3FF}"/>
              </a:ext>
            </a:extLst>
          </p:cNvPr>
          <p:cNvSpPr/>
          <p:nvPr/>
        </p:nvSpPr>
        <p:spPr>
          <a:xfrm>
            <a:off x="8804722" y="2429620"/>
            <a:ext cx="111651" cy="305134"/>
          </a:xfrm>
          <a:prstGeom prst="rect">
            <a:avLst/>
          </a:prstGeom>
          <a:noFill/>
          <a:ln/>
        </p:spPr>
        <p:txBody>
          <a:bodyPr wrap="none" lIns="0" tIns="0" rIns="0" bIns="0" rtlCol="0" anchor="t"/>
          <a:lstStyle/>
          <a:p>
            <a:pPr marL="0" indent="0" algn="ctr">
              <a:lnSpc>
                <a:spcPts val="2350"/>
              </a:lnSpc>
              <a:buNone/>
            </a:pPr>
            <a:endParaRPr lang="en-US" sz="2350" dirty="0"/>
          </a:p>
        </p:txBody>
      </p:sp>
    </p:spTree>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1EC8-3520-F094-33F6-2C0E021AA8A5}"/>
              </a:ext>
            </a:extLst>
          </p:cNvPr>
          <p:cNvSpPr>
            <a:spLocks noGrp="1"/>
          </p:cNvSpPr>
          <p:nvPr>
            <p:ph type="ctrTitle"/>
          </p:nvPr>
        </p:nvSpPr>
        <p:spPr>
          <a:xfrm>
            <a:off x="1828800" y="1332412"/>
            <a:ext cx="10972800" cy="2879544"/>
          </a:xfrm>
        </p:spPr>
        <p:txBody>
          <a:bodyPr/>
          <a:lstStyle/>
          <a:p>
            <a:endParaRPr lang="en-IN"/>
          </a:p>
        </p:txBody>
      </p:sp>
      <p:sp>
        <p:nvSpPr>
          <p:cNvPr id="3" name="Subtitle 2">
            <a:extLst>
              <a:ext uri="{FF2B5EF4-FFF2-40B4-BE49-F238E27FC236}">
                <a16:creationId xmlns:a16="http://schemas.microsoft.com/office/drawing/2014/main" id="{60F32893-4078-F494-1446-2B8F4E3CE252}"/>
              </a:ext>
            </a:extLst>
          </p:cNvPr>
          <p:cNvSpPr>
            <a:spLocks noGrp="1"/>
          </p:cNvSpPr>
          <p:nvPr>
            <p:ph type="subTitle" idx="1"/>
          </p:nvPr>
        </p:nvSpPr>
        <p:spPr>
          <a:xfrm>
            <a:off x="1828800" y="4312442"/>
            <a:ext cx="10972800" cy="1996918"/>
          </a:xfrm>
        </p:spPr>
        <p:txBody>
          <a:bodyPr/>
          <a:lstStyle/>
          <a:p>
            <a:endParaRPr lang="en-IN"/>
          </a:p>
        </p:txBody>
      </p:sp>
      <p:sp>
        <p:nvSpPr>
          <p:cNvPr id="4" name="Rectangle 3">
            <a:extLst>
              <a:ext uri="{FF2B5EF4-FFF2-40B4-BE49-F238E27FC236}">
                <a16:creationId xmlns:a16="http://schemas.microsoft.com/office/drawing/2014/main" id="{3E15599F-DC7B-5334-F1C2-D8AE23B071C8}"/>
              </a:ext>
            </a:extLst>
          </p:cNvPr>
          <p:cNvSpPr/>
          <p:nvPr/>
        </p:nvSpPr>
        <p:spPr>
          <a:xfrm>
            <a:off x="-180474" y="-12244"/>
            <a:ext cx="14630400" cy="8271031"/>
          </a:xfrm>
          <a:prstGeom prst="rect">
            <a:avLst/>
          </a:prstGeom>
          <a:solidFill>
            <a:srgbClr val="FEF5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60" dirty="0"/>
              <a:t>Z```````````</a:t>
            </a:r>
          </a:p>
        </p:txBody>
      </p:sp>
      <p:sp>
        <p:nvSpPr>
          <p:cNvPr id="9" name="Shape 3">
            <a:extLst>
              <a:ext uri="{FF2B5EF4-FFF2-40B4-BE49-F238E27FC236}">
                <a16:creationId xmlns:a16="http://schemas.microsoft.com/office/drawing/2014/main" id="{F4DCEDF3-F192-ECA4-1B1B-19A29FE0041C}"/>
              </a:ext>
            </a:extLst>
          </p:cNvPr>
          <p:cNvSpPr/>
          <p:nvPr/>
        </p:nvSpPr>
        <p:spPr>
          <a:xfrm>
            <a:off x="1003697" y="3287125"/>
            <a:ext cx="8965406" cy="813816"/>
          </a:xfrm>
          <a:prstGeom prst="rect">
            <a:avLst/>
          </a:prstGeom>
          <a:solidFill>
            <a:srgbClr val="FFFFFF">
              <a:alpha val="4000"/>
            </a:srgbClr>
          </a:solidFill>
          <a:ln/>
        </p:spPr>
      </p:sp>
      <p:sp>
        <p:nvSpPr>
          <p:cNvPr id="12" name="Shape 2">
            <a:extLst>
              <a:ext uri="{FF2B5EF4-FFF2-40B4-BE49-F238E27FC236}">
                <a16:creationId xmlns:a16="http://schemas.microsoft.com/office/drawing/2014/main" id="{275A6DDF-6B6B-9BF2-5D94-44B74F1B9366}"/>
              </a:ext>
            </a:extLst>
          </p:cNvPr>
          <p:cNvSpPr/>
          <p:nvPr/>
        </p:nvSpPr>
        <p:spPr>
          <a:xfrm>
            <a:off x="994552" y="2810757"/>
            <a:ext cx="12857761" cy="6277664"/>
          </a:xfrm>
          <a:prstGeom prst="roundRect">
            <a:avLst>
              <a:gd name="adj" fmla="val 734"/>
            </a:avLst>
          </a:prstGeom>
          <a:noFill/>
          <a:ln w="7620">
            <a:solidFill>
              <a:srgbClr val="F3E7D4">
                <a:alpha val="8000"/>
              </a:srgbClr>
            </a:solidFill>
            <a:prstDash val="solid"/>
          </a:ln>
        </p:spPr>
      </p:sp>
      <p:sp>
        <p:nvSpPr>
          <p:cNvPr id="14" name="Text 4">
            <a:extLst>
              <a:ext uri="{FF2B5EF4-FFF2-40B4-BE49-F238E27FC236}">
                <a16:creationId xmlns:a16="http://schemas.microsoft.com/office/drawing/2014/main" id="{C44CAE0C-66E8-CD42-0EF5-5750C3B51636}"/>
              </a:ext>
            </a:extLst>
          </p:cNvPr>
          <p:cNvSpPr/>
          <p:nvPr/>
        </p:nvSpPr>
        <p:spPr>
          <a:xfrm>
            <a:off x="2080375" y="2425844"/>
            <a:ext cx="1999388" cy="549146"/>
          </a:xfrm>
          <a:prstGeom prst="rect">
            <a:avLst/>
          </a:prstGeom>
          <a:noFill/>
          <a:ln/>
        </p:spPr>
        <p:txBody>
          <a:bodyPr wrap="none" lIns="0" tIns="0" rIns="0" bIns="0" rtlCol="0" anchor="t"/>
          <a:lstStyle/>
          <a:p>
            <a:pPr>
              <a:lnSpc>
                <a:spcPts val="3540"/>
              </a:lnSpc>
            </a:pPr>
            <a:endParaRPr lang="en-US" sz="2400" dirty="0">
              <a:solidFill>
                <a:srgbClr val="38512F"/>
              </a:solidFill>
              <a:latin typeface="Lora" pitchFamily="2" charset="0"/>
              <a:ea typeface="Source Sans Pro" panose="020B0503030403020204" pitchFamily="34" charset="0"/>
            </a:endParaRPr>
          </a:p>
        </p:txBody>
      </p:sp>
      <p:sp>
        <p:nvSpPr>
          <p:cNvPr id="25" name="Shape 15">
            <a:extLst>
              <a:ext uri="{FF2B5EF4-FFF2-40B4-BE49-F238E27FC236}">
                <a16:creationId xmlns:a16="http://schemas.microsoft.com/office/drawing/2014/main" id="{74546D70-2DD7-B7E0-A9BE-DC98B8A787A5}"/>
              </a:ext>
            </a:extLst>
          </p:cNvPr>
          <p:cNvSpPr/>
          <p:nvPr/>
        </p:nvSpPr>
        <p:spPr>
          <a:xfrm>
            <a:off x="1003697" y="6593504"/>
            <a:ext cx="12803743" cy="806129"/>
          </a:xfrm>
          <a:prstGeom prst="rect">
            <a:avLst/>
          </a:prstGeom>
          <a:solidFill>
            <a:srgbClr val="FFFFFF">
              <a:alpha val="4000"/>
            </a:srgbClr>
          </a:solidFill>
          <a:ln/>
        </p:spPr>
      </p:sp>
      <p:sp>
        <p:nvSpPr>
          <p:cNvPr id="26" name="Text 16">
            <a:extLst>
              <a:ext uri="{FF2B5EF4-FFF2-40B4-BE49-F238E27FC236}">
                <a16:creationId xmlns:a16="http://schemas.microsoft.com/office/drawing/2014/main" id="{A17F652F-0244-6B8D-DE81-4052EBB8445E}"/>
              </a:ext>
            </a:extLst>
          </p:cNvPr>
          <p:cNvSpPr/>
          <p:nvPr/>
        </p:nvSpPr>
        <p:spPr>
          <a:xfrm>
            <a:off x="1391512" y="2704658"/>
            <a:ext cx="10293303" cy="4459687"/>
          </a:xfrm>
          <a:prstGeom prst="rect">
            <a:avLst/>
          </a:prstGeom>
          <a:noFill/>
          <a:ln/>
        </p:spPr>
        <p:txBody>
          <a:bodyPr wrap="none" lIns="0" tIns="0" rIns="0" bIns="0" rtlCol="0" anchor="t"/>
          <a:lstStyle/>
          <a:p>
            <a:pPr marL="342900" indent="-342900" algn="just">
              <a:lnSpc>
                <a:spcPct val="200000"/>
              </a:lnSpc>
              <a:buFont typeface="Wingdings" panose="05000000000000000000" pitchFamily="2" charset="2"/>
              <a:buChar char="ü"/>
            </a:pPr>
            <a:r>
              <a:rPr lang="en-US" sz="2000" b="0" i="0" dirty="0">
                <a:effectLst/>
                <a:latin typeface="Source Sans Pro" panose="020B0503030403020204" pitchFamily="34" charset="0"/>
                <a:ea typeface="Source Sans Pro" panose="020B0503030403020204" pitchFamily="34" charset="0"/>
              </a:rPr>
              <a:t> Manual tendering processes with electronic submission</a:t>
            </a:r>
          </a:p>
          <a:p>
            <a:pPr marL="342900" indent="-342900" algn="just">
              <a:lnSpc>
                <a:spcPct val="200000"/>
              </a:lnSpc>
              <a:buFont typeface="Wingdings" panose="05000000000000000000" pitchFamily="2" charset="2"/>
              <a:buChar char="ü"/>
            </a:pPr>
            <a:r>
              <a:rPr lang="en-US" sz="2000" b="0" i="0" dirty="0">
                <a:effectLst/>
                <a:latin typeface="Source Sans Pro" panose="020B0503030403020204" pitchFamily="34" charset="0"/>
                <a:ea typeface="Source Sans Pro" panose="020B0503030403020204" pitchFamily="34" charset="0"/>
              </a:rPr>
              <a:t> Limited online functionality</a:t>
            </a:r>
          </a:p>
          <a:p>
            <a:pPr marL="342900" indent="-342900" algn="just">
              <a:lnSpc>
                <a:spcPct val="200000"/>
              </a:lnSpc>
              <a:buFont typeface="Wingdings" panose="05000000000000000000" pitchFamily="2" charset="2"/>
              <a:buChar char="ü"/>
            </a:pPr>
            <a:r>
              <a:rPr lang="en-US" sz="2000" b="0" i="0" dirty="0">
                <a:effectLst/>
                <a:latin typeface="Source Sans Pro" panose="020B0503030403020204" pitchFamily="34" charset="0"/>
                <a:ea typeface="Source Sans Pro" panose="020B0503030403020204" pitchFamily="34" charset="0"/>
              </a:rPr>
              <a:t> Mostly PDF-based tender documents</a:t>
            </a:r>
          </a:p>
          <a:p>
            <a:pPr marL="342900" indent="-342900" algn="just">
              <a:lnSpc>
                <a:spcPct val="200000"/>
              </a:lnSpc>
              <a:buFont typeface="Wingdings" panose="05000000000000000000" pitchFamily="2" charset="2"/>
              <a:buChar char="ü"/>
            </a:pPr>
            <a:r>
              <a:rPr lang="en-US" sz="2000" b="0" i="0" dirty="0">
                <a:effectLst/>
                <a:latin typeface="Source Sans Pro" panose="020B0503030403020204" pitchFamily="34" charset="0"/>
                <a:ea typeface="Source Sans Pro" panose="020B0503030403020204" pitchFamily="34" charset="0"/>
              </a:rPr>
              <a:t> No real-time tracking or updates</a:t>
            </a:r>
          </a:p>
          <a:p>
            <a:pPr marL="342900" indent="-342900" algn="just">
              <a:lnSpc>
                <a:spcPct val="200000"/>
              </a:lnSpc>
              <a:buFont typeface="Wingdings" panose="05000000000000000000" pitchFamily="2" charset="2"/>
              <a:buChar char="ü"/>
            </a:pPr>
            <a:r>
              <a:rPr lang="en-US" sz="2000" b="0" i="0" dirty="0">
                <a:effectLst/>
                <a:latin typeface="Source Sans Pro" panose="020B0503030403020204" pitchFamily="34" charset="0"/>
                <a:ea typeface="Source Sans Pro" panose="020B0503030403020204" pitchFamily="34" charset="0"/>
              </a:rPr>
              <a:t> Limited accessibility and usability</a:t>
            </a:r>
          </a:p>
        </p:txBody>
      </p:sp>
      <p:sp>
        <p:nvSpPr>
          <p:cNvPr id="29" name="Text 19">
            <a:extLst>
              <a:ext uri="{FF2B5EF4-FFF2-40B4-BE49-F238E27FC236}">
                <a16:creationId xmlns:a16="http://schemas.microsoft.com/office/drawing/2014/main" id="{4F12F5EF-A468-CF16-AC3A-3E75C7AB81E3}"/>
              </a:ext>
            </a:extLst>
          </p:cNvPr>
          <p:cNvSpPr/>
          <p:nvPr/>
        </p:nvSpPr>
        <p:spPr>
          <a:xfrm>
            <a:off x="1287732" y="8300431"/>
            <a:ext cx="5584063" cy="599254"/>
          </a:xfrm>
          <a:prstGeom prst="rect">
            <a:avLst/>
          </a:prstGeom>
          <a:noFill/>
          <a:ln/>
        </p:spPr>
        <p:txBody>
          <a:bodyPr wrap="none" lIns="0" tIns="0" rIns="0" bIns="0" rtlCol="0" anchor="t"/>
          <a:lstStyle/>
          <a:p>
            <a:pPr>
              <a:lnSpc>
                <a:spcPts val="3540"/>
              </a:lnSpc>
            </a:pPr>
            <a:endParaRPr lang="en-US" sz="2220" dirty="0"/>
          </a:p>
        </p:txBody>
      </p:sp>
      <p:sp>
        <p:nvSpPr>
          <p:cNvPr id="8" name="TextBox 7">
            <a:extLst>
              <a:ext uri="{FF2B5EF4-FFF2-40B4-BE49-F238E27FC236}">
                <a16:creationId xmlns:a16="http://schemas.microsoft.com/office/drawing/2014/main" id="{91916B48-8892-2E73-0302-A1E0DE17D74C}"/>
              </a:ext>
            </a:extLst>
          </p:cNvPr>
          <p:cNvSpPr txBox="1"/>
          <p:nvPr/>
        </p:nvSpPr>
        <p:spPr>
          <a:xfrm>
            <a:off x="1404601" y="1087933"/>
            <a:ext cx="9661358" cy="1616725"/>
          </a:xfrm>
          <a:prstGeom prst="rect">
            <a:avLst/>
          </a:prstGeom>
          <a:noFill/>
        </p:spPr>
        <p:txBody>
          <a:bodyPr wrap="square" rtlCol="0">
            <a:spAutoFit/>
          </a:bodyPr>
          <a:lstStyle/>
          <a:p>
            <a:pPr marL="0" indent="0" algn="just">
              <a:lnSpc>
                <a:spcPts val="5700"/>
              </a:lnSpc>
              <a:buNone/>
            </a:pPr>
            <a:r>
              <a:rPr lang="en-US" sz="5000" dirty="0">
                <a:solidFill>
                  <a:srgbClr val="38512F"/>
                </a:solidFill>
                <a:latin typeface="Lora" pitchFamily="34" charset="0"/>
                <a:ea typeface="Lora" pitchFamily="34" charset="-122"/>
                <a:cs typeface="Lora" pitchFamily="34" charset="-120"/>
              </a:rPr>
              <a:t>Existing System</a:t>
            </a:r>
            <a:endParaRPr lang="en-US" sz="5000" dirty="0"/>
          </a:p>
          <a:p>
            <a:pPr>
              <a:lnSpc>
                <a:spcPts val="6540"/>
              </a:lnSpc>
            </a:pPr>
            <a:r>
              <a:rPr lang="en-US" sz="5000" dirty="0">
                <a:solidFill>
                  <a:srgbClr val="38512F"/>
                </a:solidFill>
                <a:latin typeface="Lora" pitchFamily="34" charset="0"/>
              </a:rPr>
              <a:t> </a:t>
            </a:r>
            <a:endParaRPr lang="en-US" sz="5000" dirty="0">
              <a:solidFill>
                <a:srgbClr val="38512F"/>
              </a:solidFill>
            </a:endParaRPr>
          </a:p>
        </p:txBody>
      </p:sp>
    </p:spTree>
    <p:extLst>
      <p:ext uri="{BB962C8B-B14F-4D97-AF65-F5344CB8AC3E}">
        <p14:creationId xmlns:p14="http://schemas.microsoft.com/office/powerpoint/2010/main" val="273568249"/>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21544" y="1054900"/>
            <a:ext cx="11671359" cy="1272381"/>
          </a:xfrm>
          <a:prstGeom prst="rect">
            <a:avLst/>
          </a:prstGeom>
          <a:noFill/>
          <a:ln/>
        </p:spPr>
        <p:txBody>
          <a:bodyPr wrap="none" lIns="0" tIns="0" rIns="0" bIns="0" rtlCol="0" anchor="t"/>
          <a:lstStyle/>
          <a:p>
            <a:pPr marL="0" indent="0">
              <a:lnSpc>
                <a:spcPts val="5700"/>
              </a:lnSpc>
              <a:buNone/>
            </a:pPr>
            <a:r>
              <a:rPr lang="en-US" sz="5000" dirty="0">
                <a:solidFill>
                  <a:srgbClr val="38512F"/>
                </a:solidFill>
                <a:latin typeface="Lora" pitchFamily="34" charset="0"/>
                <a:ea typeface="Lora" pitchFamily="34" charset="-122"/>
                <a:cs typeface="Lora" pitchFamily="34" charset="-120"/>
              </a:rPr>
              <a:t>Limitations of Existing System</a:t>
            </a:r>
            <a:endParaRPr lang="en-US" sz="5000" dirty="0"/>
          </a:p>
        </p:txBody>
      </p:sp>
      <p:sp>
        <p:nvSpPr>
          <p:cNvPr id="4" name="Text 2"/>
          <p:cNvSpPr/>
          <p:nvPr/>
        </p:nvSpPr>
        <p:spPr>
          <a:xfrm>
            <a:off x="948930" y="2873690"/>
            <a:ext cx="13276178" cy="4681624"/>
          </a:xfrm>
          <a:prstGeom prst="rect">
            <a:avLst/>
          </a:prstGeom>
          <a:noFill/>
          <a:ln/>
        </p:spPr>
        <p:txBody>
          <a:bodyPr wrap="none" lIns="0" tIns="0" rIns="0" bIns="0" numCol="2" rtlCol="0" anchor="t"/>
          <a:lstStyle/>
          <a:p>
            <a:pPr marL="342900" indent="-342900" algn="just">
              <a:buFont typeface="Wingdings" panose="05000000000000000000" pitchFamily="2" charset="2"/>
              <a:buChar char="ü"/>
            </a:pPr>
            <a:r>
              <a:rPr lang="en-US" sz="2400" dirty="0">
                <a:solidFill>
                  <a:srgbClr val="38512F"/>
                </a:solidFill>
                <a:latin typeface="Lora" pitchFamily="2" charset="0"/>
                <a:ea typeface="Source Sans Pro" panose="020B0503030403020204" pitchFamily="34" charset="0"/>
                <a:cs typeface="Lora" pitchFamily="34" charset="-120"/>
              </a:rPr>
              <a:t> Transparency</a:t>
            </a:r>
          </a:p>
          <a:p>
            <a:pPr lvl="1" algn="just">
              <a:lnSpc>
                <a:spcPct val="150000"/>
              </a:lnSpc>
            </a:pPr>
            <a:r>
              <a:rPr lang="en-US" sz="2000" dirty="0">
                <a:latin typeface="Source Sans Pro" pitchFamily="34" charset="0"/>
                <a:ea typeface="Source Sans Pro" pitchFamily="34" charset="-122"/>
                <a:cs typeface="Source Sans Pro" pitchFamily="34" charset="-120"/>
              </a:rPr>
              <a:t>Lack of transparency can lead to</a:t>
            </a:r>
          </a:p>
          <a:p>
            <a:pPr lvl="1" algn="just">
              <a:lnSpc>
                <a:spcPct val="150000"/>
              </a:lnSpc>
            </a:pPr>
            <a:r>
              <a:rPr lang="en-US" sz="2000" dirty="0">
                <a:latin typeface="Source Sans Pro" pitchFamily="34" charset="0"/>
                <a:ea typeface="Source Sans Pro" pitchFamily="34" charset="-122"/>
                <a:cs typeface="Source Sans Pro" pitchFamily="34" charset="-120"/>
              </a:rPr>
              <a:t>unfair bidding practices and favoritism.</a:t>
            </a:r>
            <a:endParaRPr lang="en-US" sz="2400" dirty="0">
              <a:solidFill>
                <a:srgbClr val="38512F"/>
              </a:solidFill>
              <a:latin typeface="Lora" pitchFamily="2" charset="0"/>
              <a:ea typeface="Source Sans Pro" panose="020B0503030403020204" pitchFamily="34" charset="0"/>
              <a:cs typeface="Lora" pitchFamily="34" charset="-120"/>
            </a:endParaRPr>
          </a:p>
          <a:p>
            <a:pPr lvl="1" algn="just">
              <a:lnSpc>
                <a:spcPct val="150000"/>
              </a:lnSpc>
            </a:pPr>
            <a:endParaRPr lang="en-US" sz="2400" dirty="0">
              <a:solidFill>
                <a:srgbClr val="38512F"/>
              </a:solidFill>
              <a:latin typeface="Lora" pitchFamily="2" charset="0"/>
              <a:ea typeface="Source Sans Pro" panose="020B0503030403020204" pitchFamily="34" charset="0"/>
              <a:cs typeface="Lora" pitchFamily="34" charset="-120"/>
            </a:endParaRPr>
          </a:p>
          <a:p>
            <a:pPr marL="342900" indent="-342900" algn="just">
              <a:buFont typeface="Wingdings" panose="05000000000000000000" pitchFamily="2" charset="2"/>
              <a:buChar char="ü"/>
            </a:pPr>
            <a:r>
              <a:rPr lang="en-US" sz="2400" dirty="0">
                <a:solidFill>
                  <a:srgbClr val="38512F"/>
                </a:solidFill>
                <a:latin typeface="Lora" pitchFamily="2" charset="0"/>
                <a:ea typeface="Source Sans Pro" panose="020B0503030403020204" pitchFamily="34" charset="0"/>
                <a:cs typeface="Lora" pitchFamily="34" charset="-120"/>
              </a:rPr>
              <a:t>Security</a:t>
            </a:r>
          </a:p>
          <a:p>
            <a:pPr lvl="1" algn="just"/>
            <a:r>
              <a:rPr lang="en-US" sz="2400" dirty="0">
                <a:solidFill>
                  <a:srgbClr val="3A3630"/>
                </a:solidFill>
                <a:latin typeface="Source Sans Pro" pitchFamily="34" charset="0"/>
                <a:ea typeface="Source Sans Pro" pitchFamily="34" charset="-122"/>
                <a:cs typeface="Source Sans Pro" pitchFamily="34" charset="-120"/>
              </a:rPr>
              <a:t>	</a:t>
            </a:r>
            <a:r>
              <a:rPr lang="en-US" sz="2000" dirty="0">
                <a:latin typeface="Source Sans Pro" pitchFamily="34" charset="0"/>
                <a:ea typeface="Source Sans Pro" pitchFamily="34" charset="-122"/>
                <a:cs typeface="Source Sans Pro" pitchFamily="34" charset="-120"/>
              </a:rPr>
              <a:t>Security vulnerabilities can expose </a:t>
            </a:r>
          </a:p>
          <a:p>
            <a:pPr lvl="1" algn="just"/>
            <a:r>
              <a:rPr lang="en-US" sz="2000" dirty="0">
                <a:latin typeface="Source Sans Pro" pitchFamily="34" charset="0"/>
                <a:ea typeface="Source Sans Pro" pitchFamily="34" charset="-122"/>
                <a:cs typeface="Source Sans Pro" pitchFamily="34" charset="-120"/>
              </a:rPr>
              <a:t>	sensitive data to hackers, leading to</a:t>
            </a:r>
          </a:p>
          <a:p>
            <a:pPr lvl="1" algn="just"/>
            <a:r>
              <a:rPr lang="en-US" sz="2000" dirty="0">
                <a:latin typeface="Source Sans Pro" pitchFamily="34" charset="0"/>
                <a:ea typeface="Source Sans Pro" pitchFamily="34" charset="-122"/>
                <a:cs typeface="Source Sans Pro" pitchFamily="34" charset="-120"/>
              </a:rPr>
              <a:t>	 financial and strategic losses.</a:t>
            </a:r>
          </a:p>
          <a:p>
            <a:pPr lvl="1" algn="just"/>
            <a:endParaRPr lang="en-US" sz="2400" dirty="0">
              <a:solidFill>
                <a:srgbClr val="38512F"/>
              </a:solidFill>
              <a:latin typeface="Lora" pitchFamily="2" charset="0"/>
              <a:ea typeface="Source Sans Pro" panose="020B0503030403020204" pitchFamily="34" charset="0"/>
              <a:cs typeface="Lora" pitchFamily="34" charset="-120"/>
            </a:endParaRPr>
          </a:p>
          <a:p>
            <a:pPr lvl="1" algn="just"/>
            <a:endParaRPr lang="en-US" sz="2400" dirty="0">
              <a:solidFill>
                <a:srgbClr val="38512F"/>
              </a:solidFill>
              <a:latin typeface="Lora" pitchFamily="2" charset="0"/>
              <a:ea typeface="Source Sans Pro" panose="020B0503030403020204" pitchFamily="34" charset="0"/>
              <a:cs typeface="Lora" pitchFamily="34" charset="-120"/>
            </a:endParaRPr>
          </a:p>
          <a:p>
            <a:pPr lvl="1" algn="just"/>
            <a:endParaRPr lang="en-US" sz="2400" dirty="0">
              <a:solidFill>
                <a:srgbClr val="38512F"/>
              </a:solidFill>
              <a:latin typeface="Lora" pitchFamily="2" charset="0"/>
              <a:ea typeface="Source Sans Pro" panose="020B0503030403020204" pitchFamily="34" charset="0"/>
              <a:cs typeface="Lora" pitchFamily="34" charset="-120"/>
            </a:endParaRPr>
          </a:p>
          <a:p>
            <a:pPr lvl="1" algn="just"/>
            <a:endParaRPr lang="en-US" sz="2400" dirty="0">
              <a:solidFill>
                <a:srgbClr val="38512F"/>
              </a:solidFill>
              <a:latin typeface="Lora" pitchFamily="2" charset="0"/>
              <a:ea typeface="Source Sans Pro" panose="020B0503030403020204" pitchFamily="34" charset="0"/>
              <a:cs typeface="Lora" pitchFamily="34" charset="-120"/>
            </a:endParaRPr>
          </a:p>
          <a:p>
            <a:pPr marL="342900" indent="-342900" algn="just">
              <a:buFont typeface="Wingdings" panose="05000000000000000000" pitchFamily="2" charset="2"/>
              <a:buChar char="ü"/>
            </a:pPr>
            <a:r>
              <a:rPr lang="en-US" sz="2400" dirty="0">
                <a:solidFill>
                  <a:srgbClr val="38512F"/>
                </a:solidFill>
                <a:latin typeface="Lora" pitchFamily="2" charset="0"/>
                <a:ea typeface="Source Sans Pro" panose="020B0503030403020204" pitchFamily="34" charset="0"/>
                <a:cs typeface="Lora" pitchFamily="34" charset="-120"/>
              </a:rPr>
              <a:t>Tedious Data Management</a:t>
            </a:r>
          </a:p>
          <a:p>
            <a:pPr lvl="1" algn="just"/>
            <a:r>
              <a:rPr lang="en-US" sz="2400" dirty="0">
                <a:solidFill>
                  <a:srgbClr val="3A3630"/>
                </a:solidFill>
                <a:latin typeface="Source Sans Pro" pitchFamily="34" charset="0"/>
                <a:ea typeface="Source Sans Pro" pitchFamily="34" charset="-122"/>
                <a:cs typeface="Source Sans Pro" pitchFamily="34" charset="-120"/>
              </a:rPr>
              <a:t>	</a:t>
            </a:r>
            <a:r>
              <a:rPr lang="en-US" sz="2000" dirty="0">
                <a:solidFill>
                  <a:srgbClr val="38512F"/>
                </a:solidFill>
                <a:latin typeface="Source Sans Pro" pitchFamily="34" charset="0"/>
                <a:ea typeface="Source Sans Pro" pitchFamily="34" charset="-122"/>
                <a:cs typeface="Source Sans Pro" pitchFamily="34" charset="-120"/>
              </a:rPr>
              <a:t>Managing large volumes of paper documents </a:t>
            </a:r>
          </a:p>
          <a:p>
            <a:pPr lvl="1" algn="just"/>
            <a:r>
              <a:rPr lang="en-US" sz="2000" dirty="0">
                <a:solidFill>
                  <a:srgbClr val="38512F"/>
                </a:solidFill>
                <a:latin typeface="Source Sans Pro" pitchFamily="34" charset="0"/>
                <a:ea typeface="Source Sans Pro" pitchFamily="34" charset="-122"/>
                <a:cs typeface="Source Sans Pro" pitchFamily="34" charset="-120"/>
              </a:rPr>
              <a:t>	is tedious and time-consuming</a:t>
            </a:r>
            <a:endParaRPr lang="en-US" sz="2400" dirty="0">
              <a:solidFill>
                <a:srgbClr val="3A3630"/>
              </a:solidFill>
              <a:latin typeface="Source Sans Pro" pitchFamily="34" charset="0"/>
              <a:ea typeface="Source Sans Pro" pitchFamily="34" charset="-122"/>
              <a:cs typeface="Source Sans Pro" pitchFamily="34" charset="-120"/>
            </a:endParaRPr>
          </a:p>
          <a:p>
            <a:pPr lvl="1" algn="just"/>
            <a:endParaRPr lang="en-US" sz="2400" dirty="0">
              <a:solidFill>
                <a:srgbClr val="3A3630"/>
              </a:solidFill>
              <a:latin typeface="Source Sans Pro" pitchFamily="34" charset="0"/>
              <a:ea typeface="Source Sans Pro" pitchFamily="34" charset="-122"/>
              <a:cs typeface="Source Sans Pro" pitchFamily="34" charset="-120"/>
            </a:endParaRPr>
          </a:p>
          <a:p>
            <a:pPr lvl="1" algn="just"/>
            <a:endParaRPr lang="en-US" sz="2400" dirty="0">
              <a:solidFill>
                <a:srgbClr val="38512F"/>
              </a:solidFill>
              <a:latin typeface="Lora" pitchFamily="2" charset="0"/>
              <a:ea typeface="Source Sans Pro" panose="020B0503030403020204" pitchFamily="34" charset="0"/>
              <a:cs typeface="Lora" pitchFamily="34" charset="-120"/>
            </a:endParaRPr>
          </a:p>
          <a:p>
            <a:pPr marL="342900" indent="-342900" algn="just">
              <a:buFont typeface="Wingdings" panose="05000000000000000000" pitchFamily="2" charset="2"/>
              <a:buChar char="ü"/>
            </a:pPr>
            <a:r>
              <a:rPr lang="en-US" sz="2400" dirty="0">
                <a:solidFill>
                  <a:srgbClr val="38512F"/>
                </a:solidFill>
                <a:latin typeface="Lora" pitchFamily="2" charset="0"/>
                <a:ea typeface="Source Sans Pro" panose="020B0503030403020204" pitchFamily="34" charset="0"/>
                <a:cs typeface="Lora" pitchFamily="34" charset="-120"/>
              </a:rPr>
              <a:t>Time Consuming</a:t>
            </a:r>
          </a:p>
          <a:p>
            <a:pPr lvl="1" algn="just"/>
            <a:r>
              <a:rPr lang="en-US" sz="2400" dirty="0">
                <a:solidFill>
                  <a:srgbClr val="3A3630"/>
                </a:solidFill>
                <a:latin typeface="Source Sans Pro" pitchFamily="34" charset="0"/>
                <a:ea typeface="Source Sans Pro" pitchFamily="34" charset="-122"/>
                <a:cs typeface="Source Sans Pro" pitchFamily="34" charset="-120"/>
              </a:rPr>
              <a:t>	</a:t>
            </a:r>
            <a:r>
              <a:rPr lang="en-US" sz="2000" dirty="0">
                <a:latin typeface="Source Sans Pro" pitchFamily="34" charset="0"/>
                <a:ea typeface="Source Sans Pro" pitchFamily="34" charset="-122"/>
                <a:cs typeface="Source Sans Pro" pitchFamily="34" charset="-120"/>
              </a:rPr>
              <a:t>The manual process can be time-consuming, 	delaying the tender process and impacting 	efficiency.</a:t>
            </a:r>
            <a:endParaRPr lang="en-US" sz="2000" dirty="0"/>
          </a:p>
          <a:p>
            <a:pPr lvl="1"/>
            <a:endParaRPr lang="en-US" sz="2400" dirty="0">
              <a:solidFill>
                <a:srgbClr val="38512F"/>
              </a:solidFill>
              <a:latin typeface="Lora" pitchFamily="2" charset="0"/>
              <a:ea typeface="Source Sans Pro" panose="020B0503030403020204" pitchFamily="34" charset="0"/>
            </a:endParaRPr>
          </a:p>
        </p:txBody>
      </p:sp>
      <p:sp>
        <p:nvSpPr>
          <p:cNvPr id="5" name="Text 3"/>
          <p:cNvSpPr/>
          <p:nvPr/>
        </p:nvSpPr>
        <p:spPr>
          <a:xfrm>
            <a:off x="1900989" y="5304283"/>
            <a:ext cx="5209674" cy="1289022"/>
          </a:xfrm>
          <a:prstGeom prst="rect">
            <a:avLst/>
          </a:prstGeom>
          <a:noFill/>
          <a:ln/>
        </p:spPr>
        <p:txBody>
          <a:bodyPr wrap="square" lIns="0" tIns="0" rIns="0" bIns="0" rtlCol="0" anchor="t"/>
          <a:lstStyle/>
          <a:p>
            <a:pPr marL="0" indent="0">
              <a:lnSpc>
                <a:spcPts val="3100"/>
              </a:lnSpc>
              <a:buNone/>
            </a:pPr>
            <a:endParaRPr lang="en-US" sz="1900" dirty="0"/>
          </a:p>
        </p:txBody>
      </p:sp>
      <p:sp>
        <p:nvSpPr>
          <p:cNvPr id="7" name="Text 5"/>
          <p:cNvSpPr/>
          <p:nvPr/>
        </p:nvSpPr>
        <p:spPr>
          <a:xfrm>
            <a:off x="8855242" y="5268715"/>
            <a:ext cx="5005137" cy="1456411"/>
          </a:xfrm>
          <a:prstGeom prst="rect">
            <a:avLst/>
          </a:prstGeom>
          <a:noFill/>
          <a:ln/>
        </p:spPr>
        <p:txBody>
          <a:bodyPr wrap="square" lIns="0" tIns="0" rIns="0" bIns="0" rtlCol="0" anchor="t"/>
          <a:lstStyle/>
          <a:p>
            <a:pPr marL="0" indent="0">
              <a:lnSpc>
                <a:spcPts val="3100"/>
              </a:lnSpc>
              <a:buNone/>
            </a:pPr>
            <a:endParaRPr lang="en-US" sz="1900" dirty="0"/>
          </a:p>
        </p:txBody>
      </p:sp>
      <p:sp>
        <p:nvSpPr>
          <p:cNvPr id="15" name="Text 3">
            <a:extLst>
              <a:ext uri="{FF2B5EF4-FFF2-40B4-BE49-F238E27FC236}">
                <a16:creationId xmlns:a16="http://schemas.microsoft.com/office/drawing/2014/main" id="{9A7F9D26-E7D5-4B06-BCC4-141768816680}"/>
              </a:ext>
            </a:extLst>
          </p:cNvPr>
          <p:cNvSpPr/>
          <p:nvPr/>
        </p:nvSpPr>
        <p:spPr>
          <a:xfrm>
            <a:off x="1154085" y="4629175"/>
            <a:ext cx="111651" cy="305134"/>
          </a:xfrm>
          <a:prstGeom prst="rect">
            <a:avLst/>
          </a:prstGeom>
          <a:noFill/>
          <a:ln/>
        </p:spPr>
        <p:txBody>
          <a:bodyPr wrap="none" lIns="0" tIns="0" rIns="0" bIns="0" rtlCol="0" anchor="t"/>
          <a:lstStyle/>
          <a:p>
            <a:pPr marL="0" indent="0" algn="ctr">
              <a:lnSpc>
                <a:spcPts val="2350"/>
              </a:lnSpc>
              <a:buNone/>
            </a:pPr>
            <a:endParaRPr lang="en-US" sz="2350" dirty="0"/>
          </a:p>
        </p:txBody>
      </p:sp>
      <p:sp>
        <p:nvSpPr>
          <p:cNvPr id="19" name="Text 7">
            <a:extLst>
              <a:ext uri="{FF2B5EF4-FFF2-40B4-BE49-F238E27FC236}">
                <a16:creationId xmlns:a16="http://schemas.microsoft.com/office/drawing/2014/main" id="{0E0E357B-C667-4C72-8C9A-CE9F1B14E352}"/>
              </a:ext>
            </a:extLst>
          </p:cNvPr>
          <p:cNvSpPr/>
          <p:nvPr/>
        </p:nvSpPr>
        <p:spPr>
          <a:xfrm>
            <a:off x="1127560" y="5745518"/>
            <a:ext cx="164703" cy="305134"/>
          </a:xfrm>
          <a:prstGeom prst="rect">
            <a:avLst/>
          </a:prstGeom>
          <a:noFill/>
          <a:ln/>
        </p:spPr>
        <p:txBody>
          <a:bodyPr wrap="none" lIns="0" tIns="0" rIns="0" bIns="0" rtlCol="0" anchor="t"/>
          <a:lstStyle/>
          <a:p>
            <a:pPr marL="0" indent="0" algn="ctr">
              <a:lnSpc>
                <a:spcPts val="2350"/>
              </a:lnSpc>
              <a:buNone/>
            </a:pPr>
            <a:endParaRPr lang="en-US" sz="2350" dirty="0"/>
          </a:p>
        </p:txBody>
      </p:sp>
      <p:sp>
        <p:nvSpPr>
          <p:cNvPr id="26" name="Rectangle 25">
            <a:extLst>
              <a:ext uri="{FF2B5EF4-FFF2-40B4-BE49-F238E27FC236}">
                <a16:creationId xmlns:a16="http://schemas.microsoft.com/office/drawing/2014/main" id="{EB0D74CF-09B2-4788-8EA2-770C12BC85A3}"/>
              </a:ext>
            </a:extLst>
          </p:cNvPr>
          <p:cNvSpPr/>
          <p:nvPr/>
        </p:nvSpPr>
        <p:spPr>
          <a:xfrm>
            <a:off x="12620289" y="7555314"/>
            <a:ext cx="2010112" cy="674285"/>
          </a:xfrm>
          <a:prstGeom prst="rect">
            <a:avLst/>
          </a:prstGeom>
          <a:solidFill>
            <a:srgbClr val="FEF5E7"/>
          </a:solidFill>
          <a:ln w="3175">
            <a:solidFill>
              <a:srgbClr val="FEF5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FFCC"/>
              </a:solidFill>
            </a:endParaRPr>
          </a:p>
        </p:txBody>
      </p:sp>
    </p:spTree>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0433"/>
          </a:xfrm>
          <a:prstGeom prst="rect">
            <a:avLst/>
          </a:prstGeom>
        </p:spPr>
      </p:pic>
      <p:sp>
        <p:nvSpPr>
          <p:cNvPr id="3" name="Text 0"/>
          <p:cNvSpPr/>
          <p:nvPr/>
        </p:nvSpPr>
        <p:spPr>
          <a:xfrm>
            <a:off x="833816" y="1195272"/>
            <a:ext cx="4185999" cy="523280"/>
          </a:xfrm>
          <a:prstGeom prst="rect">
            <a:avLst/>
          </a:prstGeom>
          <a:noFill/>
          <a:ln/>
        </p:spPr>
        <p:txBody>
          <a:bodyPr wrap="none" lIns="0" tIns="0" rIns="0" bIns="0" rtlCol="0" anchor="t"/>
          <a:lstStyle/>
          <a:p>
            <a:pPr marL="0" indent="0" algn="just">
              <a:lnSpc>
                <a:spcPts val="4100"/>
              </a:lnSpc>
              <a:buNone/>
            </a:pPr>
            <a:r>
              <a:rPr lang="en-US" sz="5000" dirty="0">
                <a:solidFill>
                  <a:srgbClr val="38512F"/>
                </a:solidFill>
                <a:latin typeface="Lora" pitchFamily="34" charset="0"/>
                <a:ea typeface="Lora" pitchFamily="34" charset="-122"/>
                <a:cs typeface="Lora" pitchFamily="34" charset="-120"/>
              </a:rPr>
              <a:t>Proposed System</a:t>
            </a:r>
            <a:endParaRPr lang="en-US" sz="5000" dirty="0"/>
          </a:p>
        </p:txBody>
      </p:sp>
      <p:sp>
        <p:nvSpPr>
          <p:cNvPr id="15" name="Text 8"/>
          <p:cNvSpPr/>
          <p:nvPr/>
        </p:nvSpPr>
        <p:spPr>
          <a:xfrm>
            <a:off x="954132" y="2817041"/>
            <a:ext cx="6933235" cy="3727047"/>
          </a:xfrm>
          <a:prstGeom prst="rect">
            <a:avLst/>
          </a:prstGeom>
          <a:noFill/>
          <a:ln/>
        </p:spPr>
        <p:txBody>
          <a:bodyPr wrap="none" lIns="0" tIns="0" rIns="0" bIns="0" rtlCol="0" anchor="t"/>
          <a:lstStyle/>
          <a:p>
            <a:endParaRPr lang="en-US" sz="2000" dirty="0">
              <a:latin typeface="Source Sans Pro" panose="020B0503030403020204" pitchFamily="34" charset="0"/>
              <a:ea typeface="Source Sans Pro" panose="020B0503030403020204" pitchFamily="34" charset="0"/>
              <a:cs typeface="Lora" pitchFamily="34" charset="-120"/>
            </a:endParaRPr>
          </a:p>
          <a:p>
            <a:pPr marL="342900" indent="-342900" algn="just">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cs typeface="Lora" pitchFamily="34" charset="-120"/>
              </a:rPr>
              <a:t>Tender Creation</a:t>
            </a:r>
          </a:p>
          <a:p>
            <a:pPr algn="just"/>
            <a:endParaRPr lang="en-US" sz="2000" dirty="0">
              <a:latin typeface="Source Sans Pro" panose="020B0503030403020204" pitchFamily="34" charset="0"/>
              <a:ea typeface="Source Sans Pro" panose="020B0503030403020204" pitchFamily="34" charset="0"/>
            </a:endParaRPr>
          </a:p>
          <a:p>
            <a:pPr marL="342900" indent="-342900" algn="just">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cs typeface="Lora" pitchFamily="34" charset="-120"/>
              </a:rPr>
              <a:t>Bidding Process</a:t>
            </a:r>
            <a:endParaRPr lang="en-US" sz="2000" dirty="0">
              <a:latin typeface="Source Sans Pro" panose="020B0503030403020204" pitchFamily="34" charset="0"/>
              <a:ea typeface="Source Sans Pro" panose="020B0503030403020204" pitchFamily="34" charset="0"/>
            </a:endParaRPr>
          </a:p>
          <a:p>
            <a:pPr marL="342900" indent="-342900" algn="just">
              <a:buFont typeface="Wingdings" panose="05000000000000000000" pitchFamily="2" charset="2"/>
              <a:buChar char="ü"/>
            </a:pPr>
            <a:endParaRPr lang="en-US" sz="2000" dirty="0">
              <a:latin typeface="Source Sans Pro" panose="020B0503030403020204" pitchFamily="34" charset="0"/>
              <a:ea typeface="Source Sans Pro" panose="020B0503030403020204" pitchFamily="34" charset="0"/>
            </a:endParaRPr>
          </a:p>
          <a:p>
            <a:pPr marL="342900" indent="-342900" algn="just">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cs typeface="Lora" pitchFamily="34" charset="-120"/>
              </a:rPr>
              <a:t>Evaluation and Review</a:t>
            </a:r>
            <a:endParaRPr lang="en-US" sz="2000" dirty="0">
              <a:latin typeface="Source Sans Pro" panose="020B0503030403020204" pitchFamily="34" charset="0"/>
              <a:ea typeface="Source Sans Pro" panose="020B0503030403020204" pitchFamily="34" charset="0"/>
            </a:endParaRPr>
          </a:p>
          <a:p>
            <a:pPr algn="just"/>
            <a:endParaRPr lang="en-US" sz="2000" dirty="0">
              <a:latin typeface="Source Sans Pro" panose="020B0503030403020204" pitchFamily="34" charset="0"/>
              <a:ea typeface="Source Sans Pro" panose="020B0503030403020204" pitchFamily="34" charset="0"/>
              <a:cs typeface="Lora" pitchFamily="34" charset="-120"/>
            </a:endParaRPr>
          </a:p>
          <a:p>
            <a:pPr marL="342900" indent="-342900" algn="just">
              <a:buFont typeface="Wingdings" panose="05000000000000000000" pitchFamily="2" charset="2"/>
              <a:buChar char="ü"/>
            </a:pPr>
            <a:r>
              <a:rPr lang="en-US" sz="2000" dirty="0">
                <a:latin typeface="Source Sans Pro" panose="020B0503030403020204" pitchFamily="34" charset="0"/>
                <a:ea typeface="Source Sans Pro" panose="020B0503030403020204" pitchFamily="34" charset="0"/>
                <a:cs typeface="Lora" pitchFamily="34" charset="-120"/>
              </a:rPr>
              <a:t>Client Feedback</a:t>
            </a:r>
            <a:endParaRPr lang="en-US" sz="2000" dirty="0">
              <a:latin typeface="Source Sans Pro" panose="020B0503030403020204" pitchFamily="34" charset="0"/>
              <a:ea typeface="Source Sans Pro" panose="020B0503030403020204" pitchFamily="34" charset="0"/>
            </a:endParaRPr>
          </a:p>
        </p:txBody>
      </p:sp>
    </p:spTree>
  </p:cSld>
  <p:clrMapOvr>
    <a:masterClrMapping/>
  </p:clrMapOvr>
  <p:transition spd="med">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590</Words>
  <Application>Microsoft Office PowerPoint</Application>
  <PresentationFormat>Custom</PresentationFormat>
  <Paragraphs>128</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Source Sans Pro</vt:lpstr>
      <vt:lpstr>Lora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Sandhya R</cp:lastModifiedBy>
  <cp:revision>80</cp:revision>
  <dcterms:created xsi:type="dcterms:W3CDTF">2024-10-14T07:35:39Z</dcterms:created>
  <dcterms:modified xsi:type="dcterms:W3CDTF">2024-10-25T09:48:24Z</dcterms:modified>
</cp:coreProperties>
</file>