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2588-CEB4-5614-C78E-D11CF42D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6A56E-71C5-81E4-FE28-D2CC597C8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0C5F-9B09-0727-8AF6-E7A63C7C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9AEC-188D-0A08-FD28-26392B26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CB1D-0532-7E46-A121-2140BBCB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3523-93CB-FE3A-67C8-4206412B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23F8-13E6-A502-B2F2-48777F9E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E9D90-D7DF-5D14-4370-9D444B43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65C0-06D5-F92A-4543-1F6A83F6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5228-E78B-48CA-5570-F953340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10B1-6952-0D21-D2B6-F0C525925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8FDF6-D446-62C4-9866-9A0A643E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AC9A-E9B1-DC3B-C01F-69AAC658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E718-D566-A07B-BFFF-EE9EF967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DD19-6F2B-A27F-E3C2-E085EA04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C927-B1BB-5D87-BD61-5D7DD5D4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1013-6694-F6A3-006F-E5ECDE54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590F-E978-1175-FE18-1DD43165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AF56-4396-B110-96FC-5BB2A599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42ED-1F92-4965-EDE0-8FDB715D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D284-D454-8C46-C31A-BE02F98D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BF4C0-E816-6C75-0DB6-224B490D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CBF1-D1DF-E8F9-7C45-062F09EB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C56B-41C2-C01D-7103-4CB0DFF2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8BF6-EE36-B84C-0270-B4A5893D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4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E66F-646D-4F8F-1B5E-3745991B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EA54-111E-FC7D-B91D-F155DA33B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2C948-185C-11E9-7765-5D242F84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A07F-57B1-66C8-D500-9E9CC52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56F5-EB9D-814C-88ED-698B6930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A5951-E383-FCAF-3575-27FBC1EB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DB56-EE0B-015A-84CB-CEEF8661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A107-ACEB-F9EC-5C33-347164CC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85069-B831-AE47-A3E5-5480663A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AA73B-09F6-DBA5-6C3C-77057A8D4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1E92-9484-FF3A-236A-738D643CE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B34CB-F9CD-E80B-84E5-0467935D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349C4-4B55-CFA0-08F7-A4FEAD66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E8585-B2FB-CD87-DEB3-2394EA96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DA8E-C9A2-79A3-CE32-8D78BF1A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102E9-1965-C32E-E65A-E10EB1B0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DFBF-45CA-F83A-D1FE-C051EB4C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627F1-8F44-2BEA-313C-38DE0A8B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ADF7A-AB3D-349B-64FF-C79A44DE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4B78-02AE-51E8-D664-42364DE7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7289A-D2AA-32FD-85A2-CA926A78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4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CC9-4F38-AC17-B7BC-933FFE92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C300-BDD7-C050-843D-86B67BA5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9D445-8638-ADF0-FA74-7D9640AF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5FDDC-944C-56A3-5F4B-6C5DB758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8CF4-B3EE-0FCD-096F-47FCF9C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D558-2C83-6CBB-2AD7-FAD032D0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3A9F-E385-D820-A217-2A15F6B2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70945-13D6-EA61-A5F8-2AA98C757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4D06B-A598-9E83-BC54-726B6588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9548F-55AF-00B9-AA66-3BBEE97A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BCED-FFBB-FB75-F7A4-4D138024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144CC-96E4-BF11-3513-AADD596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3A931-202D-C1D9-9EFB-1FEB6C1D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CF47F-8A79-3FEF-B3B2-013EADCB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E033-2F0E-CEB0-D515-C8F159DD8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4C4B-330D-40BC-9A7A-EAF3D949223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16E5-7E8A-3717-2554-5B9BFCF61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DEAE-BB52-7EC7-49FF-80BCB7B5D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8AEE-0316-4462-ABA8-6E6C2FAC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8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4C4F-1F3A-AC7A-035F-C55A0D6F85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3748088"/>
            <a:ext cx="10515600" cy="5811837"/>
          </a:xfrm>
        </p:spPr>
        <p:txBody>
          <a:bodyPr/>
          <a:lstStyle/>
          <a:p>
            <a:r>
              <a:rPr lang="en-US" sz="3600" dirty="0"/>
              <a:t>Student Name: </a:t>
            </a:r>
            <a:r>
              <a:rPr lang="en-US" sz="3600" dirty="0" err="1"/>
              <a:t>Saini.Sandhyarani</a:t>
            </a:r>
            <a:endParaRPr lang="en-US" sz="3600" dirty="0"/>
          </a:p>
          <a:p>
            <a:r>
              <a:rPr lang="en-US" sz="3600" dirty="0"/>
              <a:t>Mentor </a:t>
            </a:r>
            <a:r>
              <a:rPr lang="en-US" sz="3600" dirty="0" err="1"/>
              <a:t>Name:Jaya</a:t>
            </a:r>
            <a:r>
              <a:rPr lang="en-US" sz="3600" dirty="0"/>
              <a:t> </a:t>
            </a:r>
            <a:r>
              <a:rPr lang="en-US" sz="3600" dirty="0" err="1"/>
              <a:t>pandey</a:t>
            </a:r>
            <a:endParaRPr lang="en-IN" sz="36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741BC-7004-9953-F17D-549E3CD8C1D9}"/>
              </a:ext>
            </a:extLst>
          </p:cNvPr>
          <p:cNvSpPr txBox="1"/>
          <p:nvPr/>
        </p:nvSpPr>
        <p:spPr>
          <a:xfrm>
            <a:off x="1890252" y="2786746"/>
            <a:ext cx="8625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Project: Data Driven Analysis Project 1</a:t>
            </a:r>
          </a:p>
        </p:txBody>
      </p:sp>
    </p:spTree>
    <p:extLst>
      <p:ext uri="{BB962C8B-B14F-4D97-AF65-F5344CB8AC3E}">
        <p14:creationId xmlns:p14="http://schemas.microsoft.com/office/powerpoint/2010/main" val="398472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AC3F-816B-419F-2AA7-28D5D16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-US" dirty="0">
                <a:highlight>
                  <a:srgbClr val="008000"/>
                </a:highlight>
              </a:rPr>
              <a:t>#Order analysis (cont’d)</a:t>
            </a:r>
            <a:endParaRPr lang="en-IN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0EC8-488C-AE83-2F59-CC674FAB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sz="2400" dirty="0">
                <a:solidFill>
                  <a:srgbClr val="00B050"/>
                </a:solidFill>
              </a:rPr>
              <a:t>Product </a:t>
            </a:r>
            <a:r>
              <a:rPr lang="en-US" sz="2400" dirty="0" err="1">
                <a:solidFill>
                  <a:srgbClr val="00B050"/>
                </a:solidFill>
              </a:rPr>
              <a:t>Popularity:</a:t>
            </a:r>
            <a:r>
              <a:rPr lang="en-US" sz="2400" dirty="0" err="1"/>
              <a:t>Most</a:t>
            </a:r>
            <a:r>
              <a:rPr lang="en-US" sz="2400" dirty="0"/>
              <a:t> frequently order product is S18_3232(</a:t>
            </a:r>
            <a:r>
              <a:rPr lang="en-US" sz="2400" dirty="0" err="1"/>
              <a:t>productCode</a:t>
            </a:r>
            <a:r>
              <a:rPr lang="en-US" sz="2400" dirty="0"/>
              <a:t>), 1992 Ferrari 360 Spider red(</a:t>
            </a:r>
            <a:r>
              <a:rPr lang="en-US" sz="2400" dirty="0" err="1"/>
              <a:t>productName</a:t>
            </a:r>
            <a:r>
              <a:rPr lang="en-US" sz="2400" dirty="0"/>
              <a:t>) based on their </a:t>
            </a:r>
            <a:r>
              <a:rPr lang="en-US" sz="2400" dirty="0" err="1"/>
              <a:t>total_sales</a:t>
            </a:r>
            <a:r>
              <a:rPr lang="en-US" sz="2400" dirty="0"/>
              <a:t> .that is 276839.98;and the 2</a:t>
            </a:r>
            <a:r>
              <a:rPr lang="en-US" sz="2400" baseline="30000" dirty="0"/>
              <a:t>nd</a:t>
            </a:r>
            <a:r>
              <a:rPr lang="en-US" sz="2400" dirty="0"/>
              <a:t> one is S12_1108 the product name is 2001 Ferrari Enzo under the </a:t>
            </a:r>
            <a:r>
              <a:rPr lang="en-US" sz="2400" dirty="0" err="1"/>
              <a:t>total_sales</a:t>
            </a:r>
            <a:r>
              <a:rPr lang="en-US" sz="2400" dirty="0"/>
              <a:t> that is 190755.and the final one is S24_1937 and the product name is 1939 Chevrolet Deluxe Coupe under the </a:t>
            </a:r>
            <a:r>
              <a:rPr lang="en-US" sz="2400" dirty="0" err="1"/>
              <a:t>total_sales</a:t>
            </a:r>
            <a:r>
              <a:rPr lang="en-US" sz="2400" dirty="0"/>
              <a:t> that is 28052.94.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*Profitable Order: </a:t>
            </a:r>
            <a:r>
              <a:rPr lang="en-US" sz="2400" dirty="0"/>
              <a:t>Most profitable </a:t>
            </a:r>
            <a:r>
              <a:rPr lang="en-US" sz="2400" dirty="0" err="1"/>
              <a:t>orderNumber</a:t>
            </a:r>
            <a:r>
              <a:rPr lang="en-US" sz="2400" dirty="0"/>
              <a:t> is 10165 and the highest </a:t>
            </a:r>
            <a:r>
              <a:rPr lang="en-US" sz="2400" dirty="0" err="1"/>
              <a:t>total_revenue</a:t>
            </a:r>
            <a:r>
              <a:rPr lang="en-US" sz="2400" dirty="0"/>
              <a:t> is 67392.85. 10165, 10287,  10310, 10212, 10207, 10217, 10204, 10216,10222,10142 these are the top 10 most profitable </a:t>
            </a:r>
            <a:r>
              <a:rPr lang="en-US" sz="2400" dirty="0" err="1"/>
              <a:t>ordernumber</a:t>
            </a:r>
            <a:r>
              <a:rPr lang="en-US" sz="2400" dirty="0"/>
              <a:t> based on total revenue.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888FB7-817A-4323-6955-DED48F5C5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869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90771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9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6470-1E5E-262E-90C6-1ADDEBAB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1" y="313171"/>
            <a:ext cx="10515600" cy="95239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#Overall Business Conclusion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9B3F-E067-AD35-FC68-39C9260F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*Customer </a:t>
            </a:r>
            <a:r>
              <a:rPr lang="en-US" dirty="0" err="1">
                <a:solidFill>
                  <a:srgbClr val="00B0F0"/>
                </a:solidFill>
              </a:rPr>
              <a:t>Engagement</a:t>
            </a:r>
            <a:r>
              <a:rPr lang="en-US" dirty="0" err="1"/>
              <a:t>:Focus</a:t>
            </a:r>
            <a:r>
              <a:rPr lang="en-US" dirty="0"/>
              <a:t> marketing efforts and loyalty programs on top-spending customers to maximize </a:t>
            </a:r>
            <a:r>
              <a:rPr lang="en-US" dirty="0" err="1"/>
              <a:t>revenue.here</a:t>
            </a:r>
            <a:r>
              <a:rPr lang="en-US" dirty="0"/>
              <a:t> 24 customers are who haven't placed any orders.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*Credit Management</a:t>
            </a:r>
            <a:r>
              <a:rPr lang="en-US" dirty="0"/>
              <a:t>:141,124,298,151,187,146,186,386,227,259 these are the top 10 customers by credit limit 10. Denmark_102100.000000 is highest </a:t>
            </a:r>
            <a:r>
              <a:rPr lang="en-US" dirty="0" err="1"/>
              <a:t>avg_credit_limit</a:t>
            </a:r>
            <a:r>
              <a:rPr lang="en-US" dirty="0"/>
              <a:t>. Develop systems to identify customers at risk of defaulting on payments.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*Employee Management</a:t>
            </a:r>
            <a:r>
              <a:rPr lang="en-US" dirty="0"/>
              <a:t>: </a:t>
            </a:r>
            <a:r>
              <a:rPr lang="en-US" dirty="0" err="1"/>
              <a:t>hieghest</a:t>
            </a:r>
            <a:r>
              <a:rPr lang="en-US" dirty="0"/>
              <a:t> employees in sales Rep </a:t>
            </a:r>
            <a:r>
              <a:rPr lang="en-US" dirty="0" err="1"/>
              <a:t>feild</a:t>
            </a:r>
            <a:r>
              <a:rPr lang="en-US" dirty="0"/>
              <a:t> the number is 17,and all another jobs have only one employee . highest total sales in </a:t>
            </a:r>
            <a:r>
              <a:rPr lang="en-US" dirty="0" err="1"/>
              <a:t>salesrep</a:t>
            </a:r>
            <a:r>
              <a:rPr lang="en-US" dirty="0"/>
              <a:t> </a:t>
            </a:r>
            <a:r>
              <a:rPr lang="en-US" dirty="0" err="1"/>
              <a:t>employeeNumber</a:t>
            </a:r>
            <a:r>
              <a:rPr lang="en-US" dirty="0"/>
              <a:t> is 1370. and  the lowest is 1166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14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C12-12C0-8154-47A9-D7613EB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378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#Overall Business Conclusion (</a:t>
            </a:r>
            <a:r>
              <a:rPr lang="en-IN" dirty="0" err="1">
                <a:highlight>
                  <a:srgbClr val="FFFF00"/>
                </a:highlight>
              </a:rPr>
              <a:t>cont</a:t>
            </a:r>
            <a:r>
              <a:rPr lang="en-IN" dirty="0">
                <a:highlight>
                  <a:srgbClr val="FFFF00"/>
                </a:highlight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2D43-7BDF-7100-F12A-CF7920EB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</a:rPr>
              <a:t>*</a:t>
            </a:r>
            <a:r>
              <a:rPr lang="en-IN" sz="2400" dirty="0">
                <a:solidFill>
                  <a:srgbClr val="92D050"/>
                </a:solidFill>
              </a:rPr>
              <a:t>Product Straggegy</a:t>
            </a:r>
            <a:r>
              <a:rPr lang="en-IN" sz="2400" dirty="0"/>
              <a:t>:1992 Ferrari 360 Spider red  this is the popular product based on </a:t>
            </a:r>
            <a:r>
              <a:rPr lang="en-IN" sz="2400" dirty="0" err="1"/>
              <a:t>total_sales</a:t>
            </a:r>
            <a:r>
              <a:rPr lang="en-IN" sz="2400" dirty="0"/>
              <a:t>. 1960 BSA Gold Star DBD34 this product with low inventory levels . and </a:t>
            </a:r>
            <a:r>
              <a:rPr lang="en-IN" sz="2400" dirty="0" err="1"/>
              <a:t>quantityInStock</a:t>
            </a:r>
            <a:r>
              <a:rPr lang="en-IN" sz="2400" dirty="0"/>
              <a:t> is 15.and that </a:t>
            </a:r>
            <a:r>
              <a:rPr lang="en-IN" sz="2400" dirty="0" err="1"/>
              <a:t>productcode</a:t>
            </a:r>
            <a:r>
              <a:rPr lang="en-IN" sz="2400" dirty="0"/>
              <a:t> is S24_2000.and </a:t>
            </a:r>
            <a:r>
              <a:rPr lang="en-IN" sz="2400" dirty="0" err="1"/>
              <a:t>productline</a:t>
            </a:r>
            <a:r>
              <a:rPr lang="en-IN" sz="2400" dirty="0"/>
              <a:t> is </a:t>
            </a:r>
            <a:r>
              <a:rPr lang="en-IN" sz="2400" dirty="0" err="1"/>
              <a:t>MotorCycles</a:t>
            </a:r>
            <a:r>
              <a:rPr lang="en-IN" sz="2400" dirty="0"/>
              <a:t> . here </a:t>
            </a:r>
            <a:r>
              <a:rPr lang="en-IN" sz="2400" dirty="0" err="1"/>
              <a:t>buyprice</a:t>
            </a:r>
            <a:r>
              <a:rPr lang="en-IN" sz="2400" dirty="0"/>
              <a:t> is 37.32,MSRP is 76.17.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92D050"/>
                </a:solidFill>
              </a:rPr>
              <a:t>*Order Processing </a:t>
            </a:r>
            <a:r>
              <a:rPr lang="en-IN" sz="2400" dirty="0"/>
              <a:t>: </a:t>
            </a:r>
            <a:r>
              <a:rPr lang="en-IN" sz="2400" dirty="0" err="1"/>
              <a:t>Ordernumber</a:t>
            </a:r>
            <a:r>
              <a:rPr lang="en-IN" sz="2400" dirty="0"/>
              <a:t> 10615 this order with delayed </a:t>
            </a:r>
            <a:r>
              <a:rPr lang="en-IN" sz="2400" dirty="0" err="1"/>
              <a:t>shipping.and</a:t>
            </a:r>
            <a:r>
              <a:rPr lang="en-IN" sz="2400" dirty="0"/>
              <a:t> here the customer number is 148.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9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EA97-D389-2152-E68E-329FA2F4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Introduction of the Project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BFE2-FECD-8675-9E40-390F9160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Retail company specializing in collectible model </a:t>
            </a:r>
            <a:r>
              <a:rPr lang="en-US" dirty="0" err="1"/>
              <a:t>vehicles.they</a:t>
            </a:r>
            <a:r>
              <a:rPr lang="en-US" dirty="0"/>
              <a:t> have a dedicated customer base and a wide selection of products spanning various model </a:t>
            </a:r>
            <a:r>
              <a:rPr lang="en-US" dirty="0" err="1"/>
              <a:t>lines.and</a:t>
            </a:r>
            <a:r>
              <a:rPr lang="en-US" dirty="0"/>
              <a:t> scales.to optimize operations and enhance customer satisfaction they’ve embarked on a </a:t>
            </a:r>
            <a:r>
              <a:rPr lang="en-US" dirty="0" err="1"/>
              <a:t>data_driven</a:t>
            </a:r>
            <a:r>
              <a:rPr lang="en-US" dirty="0"/>
              <a:t> </a:t>
            </a:r>
            <a:r>
              <a:rPr lang="en-US" dirty="0" err="1"/>
              <a:t>jouney</a:t>
            </a:r>
            <a:r>
              <a:rPr lang="en-US" dirty="0"/>
              <a:t>.</a:t>
            </a:r>
            <a:r>
              <a:rPr lang="en-IN" dirty="0"/>
              <a:t> the company is interested in performing data analysis of their scale model cars to gain valuable insights and make decisions to improve their </a:t>
            </a:r>
            <a:r>
              <a:rPr lang="en-IN" dirty="0" err="1"/>
              <a:t>business.they</a:t>
            </a:r>
            <a:r>
              <a:rPr lang="en-IN" dirty="0"/>
              <a:t> have a MySQL database that contains information about their </a:t>
            </a:r>
            <a:r>
              <a:rPr lang="en-IN" dirty="0" err="1"/>
              <a:t>customers,employees,products,orders</a:t>
            </a:r>
            <a:r>
              <a:rPr lang="en-IN" dirty="0"/>
              <a:t>, and payments among </a:t>
            </a:r>
            <a:r>
              <a:rPr lang="en-IN" dirty="0" err="1"/>
              <a:t>others.the</a:t>
            </a:r>
            <a:r>
              <a:rPr lang="en-IN" dirty="0"/>
              <a:t> analysis is required for various purposes s </a:t>
            </a:r>
            <a:r>
              <a:rPr lang="en-IN" dirty="0" err="1"/>
              <a:t>uch</a:t>
            </a:r>
            <a:r>
              <a:rPr lang="en-IN" dirty="0"/>
              <a:t> as identifying their most valuable </a:t>
            </a:r>
            <a:r>
              <a:rPr lang="en-IN" dirty="0" err="1"/>
              <a:t>customers,tailoring</a:t>
            </a:r>
            <a:r>
              <a:rPr lang="en-IN" dirty="0"/>
              <a:t> marketing and sales </a:t>
            </a:r>
            <a:r>
              <a:rPr lang="en-IN" dirty="0" err="1"/>
              <a:t>efforts,identifying</a:t>
            </a:r>
            <a:r>
              <a:rPr lang="en-IN" dirty="0"/>
              <a:t> the most popular </a:t>
            </a:r>
            <a:r>
              <a:rPr lang="en-IN" dirty="0" err="1"/>
              <a:t>products,tracking</a:t>
            </a:r>
            <a:r>
              <a:rPr lang="en-IN" dirty="0"/>
              <a:t> sales performance to identify top performers and providing support to those who are struggling.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7293-C0E0-867A-3923-DDDD6721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Project Objectives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6472-10AE-296F-CFBE-261D3B18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3"/>
            <a:ext cx="10515600" cy="5164240"/>
          </a:xfrm>
        </p:spPr>
        <p:txBody>
          <a:bodyPr/>
          <a:lstStyle/>
          <a:p>
            <a:r>
              <a:rPr lang="en-US" dirty="0"/>
              <a:t>The objective of the project is to analyze a car sales database to make informed decisions in several </a:t>
            </a:r>
            <a:r>
              <a:rPr lang="en-US" dirty="0" err="1"/>
              <a:t>areas,such</a:t>
            </a:r>
            <a:r>
              <a:rPr lang="en-US" dirty="0"/>
              <a:t> as customer relationship </a:t>
            </a:r>
            <a:r>
              <a:rPr lang="en-US" dirty="0" err="1"/>
              <a:t>management,operational</a:t>
            </a:r>
            <a:r>
              <a:rPr lang="en-US" dirty="0"/>
              <a:t> efficiency and cost optimization ,product development and </a:t>
            </a:r>
            <a:r>
              <a:rPr lang="en-US" dirty="0" err="1"/>
              <a:t>producement</a:t>
            </a:r>
            <a:r>
              <a:rPr lang="en-US" dirty="0"/>
              <a:t> , marketing and sales </a:t>
            </a:r>
            <a:r>
              <a:rPr lang="en-US" dirty="0" err="1"/>
              <a:t>strategies,and</a:t>
            </a:r>
            <a:r>
              <a:rPr lang="en-US" dirty="0"/>
              <a:t> inventory management.</a:t>
            </a:r>
          </a:p>
          <a:p>
            <a:r>
              <a:rPr lang="en-US" dirty="0"/>
              <a:t>You are expected to apply the analytical skills gathered during all previous sprints for this project MySQL </a:t>
            </a:r>
            <a:r>
              <a:rPr lang="en-US" dirty="0" err="1"/>
              <a:t>shoulb</a:t>
            </a:r>
            <a:r>
              <a:rPr lang="en-US" dirty="0"/>
              <a:t> be used based on the requirements of the given analysis.</a:t>
            </a:r>
          </a:p>
          <a:p>
            <a:r>
              <a:rPr lang="en-US" dirty="0"/>
              <a:t>The objective of this sprint is to understand customer </a:t>
            </a:r>
            <a:r>
              <a:rPr lang="en-US" dirty="0" err="1"/>
              <a:t>behaviour</a:t>
            </a:r>
            <a:r>
              <a:rPr lang="en-US" dirty="0"/>
              <a:t>, operational efficiency, and optimize product </a:t>
            </a:r>
            <a:r>
              <a:rPr lang="en-US" dirty="0" err="1"/>
              <a:t>management.perform</a:t>
            </a:r>
            <a:r>
              <a:rPr lang="en-US" dirty="0"/>
              <a:t> the project tasks mentioned in the following slides and summarize your keep findings.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4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66253E-F204-53B2-472D-68EF390B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Overall Interpretation of S9 and   S10 and over all Business Conclusion</a:t>
            </a:r>
            <a:endParaRPr lang="en-IN" sz="2400" dirty="0">
              <a:highlight>
                <a:srgbClr val="FF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31537-B2F0-702A-9F59-5628F954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Data-Driven Analysis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Project 1:</a:t>
            </a:r>
            <a:r>
              <a:rPr lang="en-US" dirty="0"/>
              <a:t>we examined the car sales database to identify customer </a:t>
            </a:r>
            <a:r>
              <a:rPr lang="en-US" dirty="0" err="1"/>
              <a:t>behaviour</a:t>
            </a:r>
            <a:r>
              <a:rPr lang="en-US" dirty="0"/>
              <a:t> , improve operational efficiency , and optimize product management.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Project2</a:t>
            </a:r>
            <a:r>
              <a:rPr lang="en-US" dirty="0"/>
              <a:t>:In this project we uncovering key factors to enhance salesperson performance , streamline order fulfillment, and gain deeper financial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6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497B-E89C-C340-3A71-3A6447EE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Project1: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#Customer analysis:</a:t>
            </a:r>
            <a:endParaRPr lang="en-IN" dirty="0">
              <a:highlight>
                <a:srgbClr val="FFFF00"/>
              </a:highligh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8E5D5D-CAB1-C1E4-9A42-E230B2FD8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6831"/>
              </p:ext>
            </p:extLst>
          </p:nvPr>
        </p:nvGraphicFramePr>
        <p:xfrm>
          <a:off x="663678" y="2074171"/>
          <a:ext cx="10515600" cy="9943396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685556663"/>
                    </a:ext>
                  </a:extLst>
                </a:gridCol>
              </a:tblGrid>
              <a:tr h="6651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*Top customers based on </a:t>
                      </a:r>
                      <a:r>
                        <a:rPr lang="en-IN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Creditlimit</a:t>
                      </a:r>
                      <a:r>
                        <a:rPr lang="en-IN" dirty="0" err="1"/>
                        <a:t>:Euro</a:t>
                      </a:r>
                      <a:r>
                        <a:rPr lang="en-IN" dirty="0"/>
                        <a:t>+ Shopping Channel; Mini Gifts Distributors Ltd; Vida Sport Ltd; Muscle Machine Inc, AV Stores Co; </a:t>
                      </a:r>
                      <a:r>
                        <a:rPr lang="en-IN" dirty="0" err="1"/>
                        <a:t>Saveley</a:t>
                      </a:r>
                      <a:r>
                        <a:rPr lang="en-IN" dirty="0"/>
                        <a:t> &amp; </a:t>
                      </a:r>
                      <a:r>
                        <a:rPr lang="en-IN" dirty="0" err="1"/>
                        <a:t>Henriot</a:t>
                      </a:r>
                      <a:r>
                        <a:rPr lang="en-IN" dirty="0"/>
                        <a:t>, Co; Marta's Replicas Co; </a:t>
                      </a:r>
                      <a:r>
                        <a:rPr lang="en-IN" dirty="0" err="1"/>
                        <a:t>L'ordine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Souveniers;Heintze</a:t>
                      </a:r>
                      <a:r>
                        <a:rPr lang="en-IN" dirty="0"/>
                        <a:t> Collectables; Toms </a:t>
                      </a:r>
                      <a:r>
                        <a:rPr lang="en-IN" dirty="0" err="1"/>
                        <a:t>Spezialitäten</a:t>
                      </a:r>
                      <a:r>
                        <a:rPr lang="en-IN" dirty="0"/>
                        <a:t>, Ltd.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*Geographical Insights</a:t>
                      </a:r>
                      <a:r>
                        <a:rPr lang="en-IN" dirty="0"/>
                        <a:t>:</a:t>
                      </a:r>
                      <a:r>
                        <a:rPr lang="en-US" dirty="0" err="1"/>
                        <a:t>Denmarkcountry</a:t>
                      </a:r>
                      <a:r>
                        <a:rPr lang="en-US" dirty="0"/>
                        <a:t> customer has highest </a:t>
                      </a:r>
                      <a:r>
                        <a:rPr lang="en-US" dirty="0" err="1"/>
                        <a:t>avg_credit_limit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comare</a:t>
                      </a:r>
                      <a:r>
                        <a:rPr lang="en-US" dirty="0"/>
                        <a:t> to other country </a:t>
                      </a:r>
                      <a:r>
                        <a:rPr lang="en-US" dirty="0" err="1"/>
                        <a:t>coustomers</a:t>
                      </a:r>
                      <a:r>
                        <a:rPr lang="en-US" dirty="0"/>
                        <a:t>. and </a:t>
                      </a:r>
                      <a:r>
                        <a:rPr lang="en-US" dirty="0" err="1"/>
                        <a:t>theavg_credit_limit</a:t>
                      </a:r>
                      <a:r>
                        <a:rPr lang="en-US" dirty="0"/>
                        <a:t>  102100  . Poland; Portugal; Netherlands ; South Africa ;Russia ; Israel these country have low </a:t>
                      </a:r>
                      <a:r>
                        <a:rPr lang="en-US" dirty="0" err="1"/>
                        <a:t>avg_credit_limit</a:t>
                      </a:r>
                      <a:r>
                        <a:rPr lang="en-US" dirty="0"/>
                        <a:t> that is 0. And the CA state have highest number of customers that is 11. and </a:t>
                      </a:r>
                      <a:r>
                        <a:rPr lang="en-US" dirty="0" err="1"/>
                        <a:t>NV;Osaka;Quebec;Isle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of;NJ;Queen</a:t>
                      </a:r>
                      <a:r>
                        <a:rPr lang="en-US" dirty="0"/>
                        <a:t>; </a:t>
                      </a:r>
                      <a:r>
                        <a:rPr lang="en-US" dirty="0" err="1"/>
                        <a:t>CO.cork</a:t>
                      </a:r>
                      <a:r>
                        <a:rPr lang="en-US" dirty="0"/>
                        <a:t>; Pretoria; </a:t>
                      </a:r>
                      <a:r>
                        <a:rPr lang="en-US" dirty="0" err="1"/>
                        <a:t>NH;Tokyo</a:t>
                      </a:r>
                      <a:r>
                        <a:rPr lang="en-US" dirty="0"/>
                        <a:t> these states have only one customer.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*order </a:t>
                      </a:r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patterens</a:t>
                      </a:r>
                      <a:r>
                        <a:rPr lang="en-US" dirty="0" err="1"/>
                        <a:t>:Euro</a:t>
                      </a:r>
                      <a:r>
                        <a:rPr lang="en-US" dirty="0"/>
                        <a:t>+ Shopping Channel have high </a:t>
                      </a:r>
                      <a:r>
                        <a:rPr lang="en-US" dirty="0" err="1"/>
                        <a:t>total_sales</a:t>
                      </a:r>
                      <a:r>
                        <a:rPr lang="en-US" dirty="0"/>
                        <a:t> that is 820689.54, and low </a:t>
                      </a:r>
                      <a:r>
                        <a:rPr lang="en-US" dirty="0" err="1"/>
                        <a:t>total_sales</a:t>
                      </a:r>
                      <a:r>
                        <a:rPr lang="en-US" dirty="0"/>
                        <a:t> is 7918.60 under the customer name is Boards &amp;Toys </a:t>
                      </a:r>
                      <a:r>
                        <a:rPr lang="en-US" dirty="0" err="1"/>
                        <a:t>co.and</a:t>
                      </a:r>
                      <a:r>
                        <a:rPr lang="en-US" dirty="0"/>
                        <a:t> 24 customers who haven’t place any orders.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*Product </a:t>
                      </a:r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Affinity</a:t>
                      </a:r>
                      <a:r>
                        <a:rPr lang="en-US" dirty="0" err="1"/>
                        <a:t>:In</a:t>
                      </a:r>
                      <a:r>
                        <a:rPr lang="en-US" dirty="0"/>
                        <a:t> this data 28 customers have placed an order for the  most expensive product.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1952 Alpine Renault 1300 is the most expensive product based on MSRP = 214.30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510390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33125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434256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258114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318677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940321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257519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85489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3498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86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87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B0D6-1530-0253-1F4A-F7BDC84E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7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#Office Data Analysis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BF86-1F08-2A6E-8A04-0C0B7C6C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*</a:t>
            </a:r>
            <a:r>
              <a:rPr lang="en-US" sz="2400" dirty="0">
                <a:solidFill>
                  <a:srgbClr val="7030A0"/>
                </a:solidFill>
              </a:rPr>
              <a:t>Employee </a:t>
            </a:r>
            <a:r>
              <a:rPr lang="en-US" sz="2400" dirty="0" err="1">
                <a:solidFill>
                  <a:srgbClr val="7030A0"/>
                </a:solidFill>
              </a:rPr>
              <a:t>Disribution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: Highest number of employees worked in office code 1 and the number is 6.and another office codes 2,3,5,7 have 2 employees , office code 4 have 5 employees , office code 6 have 4 employees.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*office </a:t>
            </a:r>
            <a:r>
              <a:rPr lang="en-US" sz="2400" dirty="0" err="1">
                <a:solidFill>
                  <a:srgbClr val="7030A0"/>
                </a:solidFill>
              </a:rPr>
              <a:t>profitability</a:t>
            </a:r>
            <a:r>
              <a:rPr lang="en-US" sz="2400" dirty="0" err="1"/>
              <a:t>:officecode</a:t>
            </a:r>
            <a:r>
              <a:rPr lang="en-US" sz="2400" dirty="0"/>
              <a:t> 4 is the most profitable here </a:t>
            </a:r>
            <a:r>
              <a:rPr lang="en-US" sz="2400" dirty="0" err="1"/>
              <a:t>total_sales</a:t>
            </a:r>
            <a:r>
              <a:rPr lang="en-US" sz="2400" dirty="0"/>
              <a:t> = 3083761.58. there is </a:t>
            </a:r>
            <a:r>
              <a:rPr lang="en-US" sz="2400" dirty="0" err="1"/>
              <a:t>officeCode</a:t>
            </a:r>
            <a:r>
              <a:rPr lang="en-US" sz="2400" dirty="0"/>
              <a:t> is 1 with highest number of employees is 6.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</a:rPr>
              <a:t>*Global Presence </a:t>
            </a:r>
            <a:r>
              <a:rPr lang="en-IN" sz="2400" dirty="0"/>
              <a:t>: In this data USA have highest number of offices that is 3. and France, Japan, Australia, UK </a:t>
            </a:r>
            <a:r>
              <a:rPr lang="en-IN" sz="2400" dirty="0" err="1"/>
              <a:t>countrys</a:t>
            </a:r>
            <a:r>
              <a:rPr lang="en-IN" sz="2400" dirty="0"/>
              <a:t> have only one office.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51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83B8-1E80-E5E3-0B74-E336D9A9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r>
              <a:rPr lang="en-US" dirty="0">
                <a:highlight>
                  <a:srgbClr val="808080"/>
                </a:highlight>
              </a:rPr>
              <a:t>#Product Data Analysis:</a:t>
            </a:r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5653-CF2C-249D-E52F-B3825816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sz="2400" dirty="0">
                <a:solidFill>
                  <a:srgbClr val="C00000"/>
                </a:solidFill>
              </a:rPr>
              <a:t>Product Variety</a:t>
            </a:r>
            <a:r>
              <a:rPr lang="en-US" sz="2400" dirty="0"/>
              <a:t>: In this data highest number of products  in classic cars that is 38. and vintage cars have 24 products , motor cycles have 13 products , planes have 12, trucks and Buses have 11 products , ships have 9 products, trains have 3 products.</a:t>
            </a:r>
          </a:p>
          <a:p>
            <a:pPr marL="0" indent="0">
              <a:buNone/>
            </a:pPr>
            <a:r>
              <a:rPr lang="en-US" sz="2400" dirty="0"/>
              <a:t>*High Performing </a:t>
            </a:r>
            <a:r>
              <a:rPr lang="en-US" sz="2400" dirty="0" err="1"/>
              <a:t>Productline</a:t>
            </a:r>
            <a:r>
              <a:rPr lang="en-US" sz="2400" dirty="0"/>
              <a:t>: As per data Classic cars have high </a:t>
            </a:r>
            <a:r>
              <a:rPr lang="en-US" sz="2400" dirty="0" err="1"/>
              <a:t>average_price</a:t>
            </a:r>
            <a:r>
              <a:rPr lang="en-US" sz="2400" dirty="0"/>
              <a:t> that is 64.446316.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*Inventory insights</a:t>
            </a:r>
            <a:r>
              <a:rPr lang="en-US" sz="2400" dirty="0"/>
              <a:t>: the highest inventory product is 2002 Suzuki XREO and </a:t>
            </a:r>
            <a:r>
              <a:rPr lang="en-US" sz="2400" dirty="0" err="1"/>
              <a:t>quantityinstock</a:t>
            </a:r>
            <a:r>
              <a:rPr lang="en-US" sz="2400" dirty="0"/>
              <a:t> is 9997.and the lowest inventory product is 1960 BSA Gold Star DBD 34 and the quantity stock is 15.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*Customer popularity</a:t>
            </a:r>
            <a:r>
              <a:rPr lang="en-IN" sz="2400" dirty="0"/>
              <a:t>:</a:t>
            </a:r>
            <a:r>
              <a:rPr lang="en-US" sz="2400" dirty="0"/>
              <a:t> the highest count of customer is '1992 Ferrari 360 Spider red' with the count of 53 customers based on products.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464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9408-1D5D-07D2-BF52-EA5FE725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#Employee Data Analysis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E7B0-300D-9FDF-0A7B-040E6A8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sz="2400" dirty="0">
                <a:solidFill>
                  <a:srgbClr val="C00000"/>
                </a:solidFill>
              </a:rPr>
              <a:t>Employee </a:t>
            </a:r>
            <a:r>
              <a:rPr lang="en-US" sz="2400" dirty="0" err="1">
                <a:solidFill>
                  <a:srgbClr val="C00000"/>
                </a:solidFill>
              </a:rPr>
              <a:t>count</a:t>
            </a:r>
            <a:r>
              <a:rPr lang="en-US" sz="2400" dirty="0" err="1"/>
              <a:t>:Here</a:t>
            </a:r>
            <a:r>
              <a:rPr lang="en-US" sz="2400" dirty="0"/>
              <a:t> total employees 23.andhieghest employees worked  in sales Rep </a:t>
            </a:r>
            <a:r>
              <a:rPr lang="en-US" sz="2400" dirty="0" err="1"/>
              <a:t>feild</a:t>
            </a:r>
            <a:r>
              <a:rPr lang="en-US" sz="2400" dirty="0"/>
              <a:t> the number is 17,and all another jobs have only one employee.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*Managerial </a:t>
            </a:r>
            <a:r>
              <a:rPr lang="en-US" sz="2400" dirty="0" err="1">
                <a:solidFill>
                  <a:srgbClr val="C00000"/>
                </a:solidFill>
              </a:rPr>
              <a:t>Status</a:t>
            </a:r>
            <a:r>
              <a:rPr lang="en-US" sz="2400" dirty="0" err="1"/>
              <a:t>:in</a:t>
            </a:r>
            <a:r>
              <a:rPr lang="en-US" sz="2400" dirty="0"/>
              <a:t> this employees table Murphy don't have a </a:t>
            </a:r>
            <a:r>
              <a:rPr lang="en-US" sz="2400" dirty="0" err="1"/>
              <a:t>manager.here</a:t>
            </a:r>
            <a:r>
              <a:rPr lang="en-US" sz="2400" dirty="0"/>
              <a:t> Murphy is a president.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*Sales performance</a:t>
            </a:r>
            <a:r>
              <a:rPr lang="en-US" sz="2400" dirty="0"/>
              <a:t>: Highest total sales in </a:t>
            </a:r>
            <a:r>
              <a:rPr lang="en-US" sz="2400" dirty="0" err="1"/>
              <a:t>salesrep</a:t>
            </a:r>
            <a:r>
              <a:rPr lang="en-US" sz="2400" dirty="0"/>
              <a:t> and the </a:t>
            </a:r>
            <a:r>
              <a:rPr lang="en-US" sz="2400" dirty="0" err="1"/>
              <a:t>employeeNumber</a:t>
            </a:r>
            <a:r>
              <a:rPr lang="en-US" sz="2400" dirty="0"/>
              <a:t> is 1370. and  the lowest </a:t>
            </a:r>
            <a:r>
              <a:rPr lang="en-US" sz="2400" dirty="0" err="1"/>
              <a:t>total_sale</a:t>
            </a:r>
            <a:r>
              <a:rPr lang="en-US" sz="2400" dirty="0"/>
              <a:t> 347533.03 and the </a:t>
            </a:r>
            <a:r>
              <a:rPr lang="en-US" sz="2400" dirty="0" err="1"/>
              <a:t>employeeNumber</a:t>
            </a:r>
            <a:r>
              <a:rPr lang="en-US" sz="2400" dirty="0"/>
              <a:t> is 1166.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73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9262-DD4E-E22A-AAA7-2AD80B02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273664"/>
            <a:ext cx="10515600" cy="81474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#Order Analysis: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CCF3-F292-6866-FCDB-3FD788099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*</a:t>
            </a:r>
            <a:r>
              <a:rPr lang="en-US" sz="2600" dirty="0">
                <a:solidFill>
                  <a:srgbClr val="C00000"/>
                </a:solidFill>
              </a:rPr>
              <a:t>Order </a:t>
            </a:r>
            <a:r>
              <a:rPr lang="en-US" sz="2600" dirty="0" err="1">
                <a:solidFill>
                  <a:srgbClr val="C00000"/>
                </a:solidFill>
              </a:rPr>
              <a:t>Volume</a:t>
            </a:r>
            <a:r>
              <a:rPr lang="en-US" sz="2600" dirty="0" err="1"/>
              <a:t>:Highest</a:t>
            </a:r>
            <a:r>
              <a:rPr lang="en-US" sz="2600" dirty="0"/>
              <a:t> </a:t>
            </a:r>
            <a:r>
              <a:rPr lang="en-US" sz="2600" dirty="0" err="1"/>
              <a:t>avg_order_amount</a:t>
            </a:r>
            <a:r>
              <a:rPr lang="en-US" sz="2600" dirty="0"/>
              <a:t> is 2863.766458 under the </a:t>
            </a:r>
            <a:r>
              <a:rPr lang="en-US" sz="2600" dirty="0" err="1"/>
              <a:t>customerNumber</a:t>
            </a:r>
            <a:r>
              <a:rPr lang="en-US" sz="2600" dirty="0"/>
              <a:t> is 496.and the </a:t>
            </a:r>
            <a:r>
              <a:rPr lang="en-US" sz="2600" dirty="0" err="1"/>
              <a:t>lowestavg_order_amount</a:t>
            </a:r>
            <a:r>
              <a:rPr lang="en-US" sz="2600" dirty="0"/>
              <a:t> is 3187.765714 </a:t>
            </a:r>
            <a:r>
              <a:rPr lang="en-US" sz="2600" dirty="0" err="1"/>
              <a:t>undr</a:t>
            </a:r>
            <a:r>
              <a:rPr lang="en-US" sz="2600" dirty="0"/>
              <a:t> the </a:t>
            </a:r>
            <a:r>
              <a:rPr lang="en-US" sz="2600" dirty="0" err="1"/>
              <a:t>customernumber</a:t>
            </a:r>
            <a:r>
              <a:rPr lang="en-US" sz="2600" dirty="0"/>
              <a:t> is 103.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*Seasonal trends</a:t>
            </a:r>
            <a:r>
              <a:rPr lang="en-US" sz="2600" dirty="0"/>
              <a:t>: </a:t>
            </a:r>
            <a:r>
              <a:rPr lang="en-US" sz="2600" dirty="0" err="1"/>
              <a:t>Heighest</a:t>
            </a:r>
            <a:r>
              <a:rPr lang="en-US" sz="2600" dirty="0"/>
              <a:t> number of orders in month of </a:t>
            </a:r>
            <a:r>
              <a:rPr lang="en-US" sz="2600" dirty="0" err="1"/>
              <a:t>november</a:t>
            </a:r>
            <a:r>
              <a:rPr lang="en-US" sz="2600" dirty="0"/>
              <a:t> and the number of orders is 63.and lowest is 17 under the August month.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*Order </a:t>
            </a:r>
            <a:r>
              <a:rPr lang="en-US" sz="2600" dirty="0" err="1">
                <a:solidFill>
                  <a:srgbClr val="C00000"/>
                </a:solidFill>
              </a:rPr>
              <a:t>Status</a:t>
            </a:r>
            <a:r>
              <a:rPr lang="en-US" sz="2600" dirty="0" err="1"/>
              <a:t>:there</a:t>
            </a:r>
            <a:r>
              <a:rPr lang="en-US" sz="2600" dirty="0"/>
              <a:t> is no pending status in </a:t>
            </a:r>
            <a:r>
              <a:rPr lang="en-US" sz="2600" dirty="0" err="1"/>
              <a:t>shipment.ordernumber</a:t>
            </a:r>
            <a:r>
              <a:rPr lang="en-US" sz="2600" dirty="0"/>
              <a:t> 10615 is the delayed shipping in this data.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*High value orders</a:t>
            </a:r>
            <a:r>
              <a:rPr lang="en-US" sz="2600" dirty="0"/>
              <a:t>:10165 </a:t>
            </a:r>
            <a:r>
              <a:rPr lang="en-US" sz="2600" dirty="0" err="1"/>
              <a:t>ordernumber</a:t>
            </a:r>
            <a:r>
              <a:rPr lang="en-US" sz="2600" dirty="0"/>
              <a:t> is the </a:t>
            </a:r>
            <a:r>
              <a:rPr lang="en-US" sz="2600" dirty="0" err="1"/>
              <a:t>high_value</a:t>
            </a:r>
            <a:r>
              <a:rPr lang="en-US" sz="2600" dirty="0"/>
              <a:t> order based on their </a:t>
            </a:r>
            <a:r>
              <a:rPr lang="en-US" sz="2600" dirty="0" err="1"/>
              <a:t>total_sales</a:t>
            </a:r>
            <a:r>
              <a:rPr lang="en-US" sz="2600" dirty="0"/>
              <a:t> that is 67392.85.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4A677-35F0-86B1-4F5E-BCFE3F88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09802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38630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9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61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1321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Introduction of the Project</vt:lpstr>
      <vt:lpstr>Project Objectives: </vt:lpstr>
      <vt:lpstr>Overall Interpretation of S9 and   S10 and over all Business Conclusion</vt:lpstr>
      <vt:lpstr>Project1: #Customer analysis:</vt:lpstr>
      <vt:lpstr>#Office Data Analysis</vt:lpstr>
      <vt:lpstr>#Product Data Analysis:</vt:lpstr>
      <vt:lpstr>#Employee Data Analysis:</vt:lpstr>
      <vt:lpstr>#Order Analysis:</vt:lpstr>
      <vt:lpstr>#Order analysis (cont’d)</vt:lpstr>
      <vt:lpstr>#Overall Business Conclusion</vt:lpstr>
      <vt:lpstr>#Overall Business Conclusion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Chiranjeevi Madiya</dc:creator>
  <cp:lastModifiedBy>sandhyaranisaini511@gmail.com</cp:lastModifiedBy>
  <cp:revision>6</cp:revision>
  <dcterms:created xsi:type="dcterms:W3CDTF">2024-07-21T09:15:50Z</dcterms:created>
  <dcterms:modified xsi:type="dcterms:W3CDTF">2024-09-29T00:24:17Z</dcterms:modified>
</cp:coreProperties>
</file>