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79" r:id="rId2"/>
    <p:sldId id="259" r:id="rId3"/>
    <p:sldId id="260" r:id="rId4"/>
    <p:sldId id="261" r:id="rId5"/>
    <p:sldId id="262" r:id="rId6"/>
    <p:sldId id="264" r:id="rId7"/>
    <p:sldId id="263" r:id="rId8"/>
    <p:sldId id="265" r:id="rId9"/>
    <p:sldId id="266" r:id="rId10"/>
    <p:sldId id="278" r:id="rId11"/>
    <p:sldId id="267" r:id="rId12"/>
    <p:sldId id="268" r:id="rId13"/>
    <p:sldId id="269" r:id="rId14"/>
    <p:sldId id="273" r:id="rId15"/>
    <p:sldId id="274" r:id="rId16"/>
    <p:sldId id="270" r:id="rId17"/>
    <p:sldId id="271" r:id="rId18"/>
    <p:sldId id="272" r:id="rId19"/>
    <p:sldId id="275" r:id="rId20"/>
    <p:sldId id="276" r:id="rId21"/>
    <p:sldId id="277"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hya s" userId="ca6381d776eb14c7" providerId="LiveId" clId="{7193FC67-0895-4C59-B611-3BB7F11ABD5E}"/>
    <pc:docChg chg="modSld">
      <pc:chgData name="Sandhya s" userId="ca6381d776eb14c7" providerId="LiveId" clId="{7193FC67-0895-4C59-B611-3BB7F11ABD5E}" dt="2025-01-08T10:12:10.933" v="52" actId="1076"/>
      <pc:docMkLst>
        <pc:docMk/>
      </pc:docMkLst>
      <pc:sldChg chg="modSp mod">
        <pc:chgData name="Sandhya s" userId="ca6381d776eb14c7" providerId="LiveId" clId="{7193FC67-0895-4C59-B611-3BB7F11ABD5E}" dt="2025-01-08T04:56:07.598" v="49" actId="20577"/>
        <pc:sldMkLst>
          <pc:docMk/>
          <pc:sldMk cId="764460794" sldId="260"/>
        </pc:sldMkLst>
        <pc:spChg chg="mod">
          <ac:chgData name="Sandhya s" userId="ca6381d776eb14c7" providerId="LiveId" clId="{7193FC67-0895-4C59-B611-3BB7F11ABD5E}" dt="2025-01-08T04:56:07.598" v="49" actId="20577"/>
          <ac:spMkLst>
            <pc:docMk/>
            <pc:sldMk cId="764460794" sldId="260"/>
            <ac:spMk id="4" creationId="{CF99133E-F13E-7102-2B13-804CFA851CE8}"/>
          </ac:spMkLst>
        </pc:spChg>
      </pc:sldChg>
      <pc:sldChg chg="modSp mod">
        <pc:chgData name="Sandhya s" userId="ca6381d776eb14c7" providerId="LiveId" clId="{7193FC67-0895-4C59-B611-3BB7F11ABD5E}" dt="2025-01-08T10:12:10.933" v="52" actId="1076"/>
        <pc:sldMkLst>
          <pc:docMk/>
          <pc:sldMk cId="1089609007" sldId="265"/>
        </pc:sldMkLst>
        <pc:picChg chg="mod">
          <ac:chgData name="Sandhya s" userId="ca6381d776eb14c7" providerId="LiveId" clId="{7193FC67-0895-4C59-B611-3BB7F11ABD5E}" dt="2025-01-08T10:12:10.933" v="52" actId="1076"/>
          <ac:picMkLst>
            <pc:docMk/>
            <pc:sldMk cId="1089609007" sldId="265"/>
            <ac:picMk id="3" creationId="{47A0EA27-E5A7-2E07-0F12-3DD815C44484}"/>
          </ac:picMkLst>
        </pc:picChg>
      </pc:sldChg>
      <pc:sldChg chg="modSp mod">
        <pc:chgData name="Sandhya s" userId="ca6381d776eb14c7" providerId="LiveId" clId="{7193FC67-0895-4C59-B611-3BB7F11ABD5E}" dt="2025-01-08T05:29:05.614" v="50" actId="207"/>
        <pc:sldMkLst>
          <pc:docMk/>
          <pc:sldMk cId="2902633737" sldId="280"/>
        </pc:sldMkLst>
        <pc:spChg chg="mod">
          <ac:chgData name="Sandhya s" userId="ca6381d776eb14c7" providerId="LiveId" clId="{7193FC67-0895-4C59-B611-3BB7F11ABD5E}" dt="2025-01-08T05:29:05.614" v="50" actId="207"/>
          <ac:spMkLst>
            <pc:docMk/>
            <pc:sldMk cId="2902633737" sldId="280"/>
            <ac:spMk id="2" creationId="{048E0E77-91D4-36DA-D2BF-220237CA6574}"/>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FDE1122-1522-42E4-8647-5D14A4013277}" type="datetimeFigureOut">
              <a:rPr lang="en-IN" smtClean="0"/>
              <a:t>08-01-2025</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87966D5-3A8D-49BC-9878-63BE50230374}" type="slidenum">
              <a:rPr lang="en-IN" smtClean="0"/>
              <a:t>‹#›</a:t>
            </a:fld>
            <a:endParaRPr lang="en-IN"/>
          </a:p>
        </p:txBody>
      </p:sp>
    </p:spTree>
    <p:extLst>
      <p:ext uri="{BB962C8B-B14F-4D97-AF65-F5344CB8AC3E}">
        <p14:creationId xmlns:p14="http://schemas.microsoft.com/office/powerpoint/2010/main" val="3142011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DE1122-1522-42E4-8647-5D14A4013277}" type="datetimeFigureOut">
              <a:rPr lang="en-IN" smtClean="0"/>
              <a:t>08-01-2025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7966D5-3A8D-49BC-9878-63BE50230374}" type="slidenum">
              <a:rPr lang="en-IN" smtClean="0"/>
              <a:t>‹#›</a:t>
            </a:fld>
            <a:endParaRPr lang="en-IN"/>
          </a:p>
        </p:txBody>
      </p:sp>
    </p:spTree>
    <p:extLst>
      <p:ext uri="{BB962C8B-B14F-4D97-AF65-F5344CB8AC3E}">
        <p14:creationId xmlns:p14="http://schemas.microsoft.com/office/powerpoint/2010/main" val="52759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DE1122-1522-42E4-8647-5D14A4013277}" type="datetimeFigureOut">
              <a:rPr lang="en-IN" smtClean="0"/>
              <a:t>08-01-2025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7966D5-3A8D-49BC-9878-63BE50230374}" type="slidenum">
              <a:rPr lang="en-IN" smtClean="0"/>
              <a:t>‹#›</a:t>
            </a:fld>
            <a:endParaRPr lang="en-IN"/>
          </a:p>
        </p:txBody>
      </p:sp>
    </p:spTree>
    <p:extLst>
      <p:ext uri="{BB962C8B-B14F-4D97-AF65-F5344CB8AC3E}">
        <p14:creationId xmlns:p14="http://schemas.microsoft.com/office/powerpoint/2010/main" val="3406960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DE1122-1522-42E4-8647-5D14A4013277}" type="datetimeFigureOut">
              <a:rPr lang="en-IN" smtClean="0"/>
              <a:t>08-01-2025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7966D5-3A8D-49BC-9878-63BE5023037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4909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DE1122-1522-42E4-8647-5D14A4013277}" type="datetimeFigureOut">
              <a:rPr lang="en-IN" smtClean="0"/>
              <a:t>08-01-2025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7966D5-3A8D-49BC-9878-63BE50230374}" type="slidenum">
              <a:rPr lang="en-IN" smtClean="0"/>
              <a:t>‹#›</a:t>
            </a:fld>
            <a:endParaRPr lang="en-IN"/>
          </a:p>
        </p:txBody>
      </p:sp>
    </p:spTree>
    <p:extLst>
      <p:ext uri="{BB962C8B-B14F-4D97-AF65-F5344CB8AC3E}">
        <p14:creationId xmlns:p14="http://schemas.microsoft.com/office/powerpoint/2010/main" val="3602627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DE1122-1522-42E4-8647-5D14A4013277}" type="datetimeFigureOut">
              <a:rPr lang="en-IN" smtClean="0"/>
              <a:t>08-01-2025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7966D5-3A8D-49BC-9878-63BE50230374}" type="slidenum">
              <a:rPr lang="en-IN" smtClean="0"/>
              <a:t>‹#›</a:t>
            </a:fld>
            <a:endParaRPr lang="en-IN"/>
          </a:p>
        </p:txBody>
      </p:sp>
    </p:spTree>
    <p:extLst>
      <p:ext uri="{BB962C8B-B14F-4D97-AF65-F5344CB8AC3E}">
        <p14:creationId xmlns:p14="http://schemas.microsoft.com/office/powerpoint/2010/main" val="2352612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DE1122-1522-42E4-8647-5D14A4013277}" type="datetimeFigureOut">
              <a:rPr lang="en-IN" smtClean="0"/>
              <a:t>08-01-2025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7966D5-3A8D-49BC-9878-63BE50230374}" type="slidenum">
              <a:rPr lang="en-IN" smtClean="0"/>
              <a:t>‹#›</a:t>
            </a:fld>
            <a:endParaRPr lang="en-IN"/>
          </a:p>
        </p:txBody>
      </p:sp>
    </p:spTree>
    <p:extLst>
      <p:ext uri="{BB962C8B-B14F-4D97-AF65-F5344CB8AC3E}">
        <p14:creationId xmlns:p14="http://schemas.microsoft.com/office/powerpoint/2010/main" val="3613363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E1122-1522-42E4-8647-5D14A4013277}" type="datetimeFigureOut">
              <a:rPr lang="en-IN" smtClean="0"/>
              <a:t>08-01-2025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966D5-3A8D-49BC-9878-63BE50230374}" type="slidenum">
              <a:rPr lang="en-IN" smtClean="0"/>
              <a:t>‹#›</a:t>
            </a:fld>
            <a:endParaRPr lang="en-IN"/>
          </a:p>
        </p:txBody>
      </p:sp>
    </p:spTree>
    <p:extLst>
      <p:ext uri="{BB962C8B-B14F-4D97-AF65-F5344CB8AC3E}">
        <p14:creationId xmlns:p14="http://schemas.microsoft.com/office/powerpoint/2010/main" val="1481656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E1122-1522-42E4-8647-5D14A4013277}" type="datetimeFigureOut">
              <a:rPr lang="en-IN" smtClean="0"/>
              <a:t>08-01-2025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966D5-3A8D-49BC-9878-63BE50230374}" type="slidenum">
              <a:rPr lang="en-IN" smtClean="0"/>
              <a:t>‹#›</a:t>
            </a:fld>
            <a:endParaRPr lang="en-IN"/>
          </a:p>
        </p:txBody>
      </p:sp>
    </p:spTree>
    <p:extLst>
      <p:ext uri="{BB962C8B-B14F-4D97-AF65-F5344CB8AC3E}">
        <p14:creationId xmlns:p14="http://schemas.microsoft.com/office/powerpoint/2010/main" val="1850453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E1122-1522-42E4-8647-5D14A4013277}" type="datetimeFigureOut">
              <a:rPr lang="en-IN" smtClean="0"/>
              <a:t>08-01-2025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966D5-3A8D-49BC-9878-63BE50230374}" type="slidenum">
              <a:rPr lang="en-IN" smtClean="0"/>
              <a:t>‹#›</a:t>
            </a:fld>
            <a:endParaRPr lang="en-IN"/>
          </a:p>
        </p:txBody>
      </p:sp>
    </p:spTree>
    <p:extLst>
      <p:ext uri="{BB962C8B-B14F-4D97-AF65-F5344CB8AC3E}">
        <p14:creationId xmlns:p14="http://schemas.microsoft.com/office/powerpoint/2010/main" val="178071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DE1122-1522-42E4-8647-5D14A4013277}" type="datetimeFigureOut">
              <a:rPr lang="en-IN" smtClean="0"/>
              <a:t>08-01-2025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966D5-3A8D-49BC-9878-63BE50230374}" type="slidenum">
              <a:rPr lang="en-IN" smtClean="0"/>
              <a:t>‹#›</a:t>
            </a:fld>
            <a:endParaRPr lang="en-IN"/>
          </a:p>
        </p:txBody>
      </p:sp>
    </p:spTree>
    <p:extLst>
      <p:ext uri="{BB962C8B-B14F-4D97-AF65-F5344CB8AC3E}">
        <p14:creationId xmlns:p14="http://schemas.microsoft.com/office/powerpoint/2010/main" val="3706492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DE1122-1522-42E4-8647-5D14A4013277}" type="datetimeFigureOut">
              <a:rPr lang="en-IN" smtClean="0"/>
              <a:t>08-01-2025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7966D5-3A8D-49BC-9878-63BE50230374}" type="slidenum">
              <a:rPr lang="en-IN" smtClean="0"/>
              <a:t>‹#›</a:t>
            </a:fld>
            <a:endParaRPr lang="en-IN"/>
          </a:p>
        </p:txBody>
      </p:sp>
    </p:spTree>
    <p:extLst>
      <p:ext uri="{BB962C8B-B14F-4D97-AF65-F5344CB8AC3E}">
        <p14:creationId xmlns:p14="http://schemas.microsoft.com/office/powerpoint/2010/main" val="420554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DE1122-1522-42E4-8647-5D14A4013277}" type="datetimeFigureOut">
              <a:rPr lang="en-IN" smtClean="0"/>
              <a:t>08-01-2025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7966D5-3A8D-49BC-9878-63BE50230374}" type="slidenum">
              <a:rPr lang="en-IN" smtClean="0"/>
              <a:t>‹#›</a:t>
            </a:fld>
            <a:endParaRPr lang="en-IN"/>
          </a:p>
        </p:txBody>
      </p:sp>
    </p:spTree>
    <p:extLst>
      <p:ext uri="{BB962C8B-B14F-4D97-AF65-F5344CB8AC3E}">
        <p14:creationId xmlns:p14="http://schemas.microsoft.com/office/powerpoint/2010/main" val="3317950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DE1122-1522-42E4-8647-5D14A4013277}" type="datetimeFigureOut">
              <a:rPr lang="en-IN" smtClean="0"/>
              <a:t>08-01-2025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7966D5-3A8D-49BC-9878-63BE50230374}" type="slidenum">
              <a:rPr lang="en-IN" smtClean="0"/>
              <a:t>‹#›</a:t>
            </a:fld>
            <a:endParaRPr lang="en-IN"/>
          </a:p>
        </p:txBody>
      </p:sp>
    </p:spTree>
    <p:extLst>
      <p:ext uri="{BB962C8B-B14F-4D97-AF65-F5344CB8AC3E}">
        <p14:creationId xmlns:p14="http://schemas.microsoft.com/office/powerpoint/2010/main" val="422528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E1122-1522-42E4-8647-5D14A4013277}" type="datetimeFigureOut">
              <a:rPr lang="en-IN" smtClean="0"/>
              <a:t>08-01-2025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7966D5-3A8D-49BC-9878-63BE50230374}" type="slidenum">
              <a:rPr lang="en-IN" smtClean="0"/>
              <a:t>‹#›</a:t>
            </a:fld>
            <a:endParaRPr lang="en-IN"/>
          </a:p>
        </p:txBody>
      </p:sp>
    </p:spTree>
    <p:extLst>
      <p:ext uri="{BB962C8B-B14F-4D97-AF65-F5344CB8AC3E}">
        <p14:creationId xmlns:p14="http://schemas.microsoft.com/office/powerpoint/2010/main" val="432844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DE1122-1522-42E4-8647-5D14A4013277}" type="datetimeFigureOut">
              <a:rPr lang="en-IN" smtClean="0"/>
              <a:t>08-01-2025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7966D5-3A8D-49BC-9878-63BE50230374}" type="slidenum">
              <a:rPr lang="en-IN" smtClean="0"/>
              <a:t>‹#›</a:t>
            </a:fld>
            <a:endParaRPr lang="en-IN"/>
          </a:p>
        </p:txBody>
      </p:sp>
    </p:spTree>
    <p:extLst>
      <p:ext uri="{BB962C8B-B14F-4D97-AF65-F5344CB8AC3E}">
        <p14:creationId xmlns:p14="http://schemas.microsoft.com/office/powerpoint/2010/main" val="149780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DE1122-1522-42E4-8647-5D14A4013277}" type="datetimeFigureOut">
              <a:rPr lang="en-IN" smtClean="0"/>
              <a:t>08-01-2025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7966D5-3A8D-49BC-9878-63BE50230374}" type="slidenum">
              <a:rPr lang="en-IN" smtClean="0"/>
              <a:t>‹#›</a:t>
            </a:fld>
            <a:endParaRPr lang="en-IN"/>
          </a:p>
        </p:txBody>
      </p:sp>
    </p:spTree>
    <p:extLst>
      <p:ext uri="{BB962C8B-B14F-4D97-AF65-F5344CB8AC3E}">
        <p14:creationId xmlns:p14="http://schemas.microsoft.com/office/powerpoint/2010/main" val="488900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DE1122-1522-42E4-8647-5D14A4013277}" type="datetimeFigureOut">
              <a:rPr lang="en-IN" smtClean="0"/>
              <a:t>08-01-2025</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87966D5-3A8D-49BC-9878-63BE50230374}" type="slidenum">
              <a:rPr lang="en-IN" smtClean="0"/>
              <a:t>‹#›</a:t>
            </a:fld>
            <a:endParaRPr lang="en-IN"/>
          </a:p>
        </p:txBody>
      </p:sp>
    </p:spTree>
    <p:extLst>
      <p:ext uri="{BB962C8B-B14F-4D97-AF65-F5344CB8AC3E}">
        <p14:creationId xmlns:p14="http://schemas.microsoft.com/office/powerpoint/2010/main" val="397677663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39F89E-EE09-1802-09BA-65CDE2ABC5D5}"/>
              </a:ext>
            </a:extLst>
          </p:cNvPr>
          <p:cNvSpPr txBox="1"/>
          <p:nvPr/>
        </p:nvSpPr>
        <p:spPr>
          <a:xfrm>
            <a:off x="1838633" y="1897626"/>
            <a:ext cx="8740877" cy="1661993"/>
          </a:xfrm>
          <a:prstGeom prst="rect">
            <a:avLst/>
          </a:prstGeom>
          <a:noFill/>
        </p:spPr>
        <p:txBody>
          <a:bodyPr wrap="square" rtlCol="0">
            <a:spAutoFit/>
          </a:bodyPr>
          <a:lstStyle/>
          <a:p>
            <a:r>
              <a:rPr lang="en-IN" sz="6000" dirty="0"/>
              <a:t>        Capstone Project</a:t>
            </a:r>
            <a:br>
              <a:rPr lang="en-IN" dirty="0"/>
            </a:br>
            <a:r>
              <a:rPr kumimoji="0" lang="en-US" altLang="en-US" sz="2400" b="0" i="0" strike="noStrike" cap="none" normalizeH="0" baseline="0" dirty="0">
                <a:ln>
                  <a:noFill/>
                </a:ln>
                <a:solidFill>
                  <a:srgbClr val="232323"/>
                </a:solidFill>
                <a:effectLst/>
                <a:latin typeface="Raleway-Regular"/>
              </a:rPr>
              <a:t>Unleashing Insights from Football Data Using Multiple Tools </a:t>
            </a:r>
            <a:endParaRPr kumimoji="0" lang="en-US" altLang="en-US" sz="2400" b="0" i="0" strike="noStrike" cap="none" normalizeH="0" baseline="0" dirty="0">
              <a:ln>
                <a:noFill/>
              </a:ln>
              <a:solidFill>
                <a:schemeClr val="tx1"/>
              </a:solidFill>
              <a:effectLst/>
              <a:latin typeface="Arial" panose="020B0604020202020204" pitchFamily="34" charset="0"/>
            </a:endParaRPr>
          </a:p>
          <a:p>
            <a:endParaRPr lang="en-IN" dirty="0"/>
          </a:p>
        </p:txBody>
      </p:sp>
      <p:sp>
        <p:nvSpPr>
          <p:cNvPr id="5" name="TextBox 4">
            <a:extLst>
              <a:ext uri="{FF2B5EF4-FFF2-40B4-BE49-F238E27FC236}">
                <a16:creationId xmlns:a16="http://schemas.microsoft.com/office/drawing/2014/main" id="{CFB8834B-79BE-7C46-08C2-F5329C038AC7}"/>
              </a:ext>
            </a:extLst>
          </p:cNvPr>
          <p:cNvSpPr txBox="1"/>
          <p:nvPr/>
        </p:nvSpPr>
        <p:spPr>
          <a:xfrm>
            <a:off x="6381136" y="4630993"/>
            <a:ext cx="5161935" cy="1200329"/>
          </a:xfrm>
          <a:prstGeom prst="rect">
            <a:avLst/>
          </a:prstGeom>
          <a:noFill/>
        </p:spPr>
        <p:txBody>
          <a:bodyPr wrap="square" rtlCol="0">
            <a:spAutoFit/>
          </a:bodyPr>
          <a:lstStyle/>
          <a:p>
            <a:r>
              <a:rPr lang="en-IN" sz="2400" i="1" dirty="0"/>
              <a:t>NAME : SANDHYARANI.SAINI</a:t>
            </a:r>
          </a:p>
          <a:p>
            <a:r>
              <a:rPr lang="en-IN" sz="2400" i="1" dirty="0"/>
              <a:t>Enrolement ID : EN12025082886</a:t>
            </a:r>
          </a:p>
          <a:p>
            <a:r>
              <a:rPr lang="en-IN" sz="2400" i="1" dirty="0"/>
              <a:t>Batch Name : DA364S36</a:t>
            </a:r>
          </a:p>
        </p:txBody>
      </p:sp>
    </p:spTree>
    <p:extLst>
      <p:ext uri="{BB962C8B-B14F-4D97-AF65-F5344CB8AC3E}">
        <p14:creationId xmlns:p14="http://schemas.microsoft.com/office/powerpoint/2010/main" val="2271180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253D15-CA86-B315-2830-5A1179AAE92B}"/>
              </a:ext>
            </a:extLst>
          </p:cNvPr>
          <p:cNvPicPr>
            <a:picLocks noChangeAspect="1"/>
          </p:cNvPicPr>
          <p:nvPr/>
        </p:nvPicPr>
        <p:blipFill>
          <a:blip r:embed="rId2"/>
          <a:stretch>
            <a:fillRect/>
          </a:stretch>
        </p:blipFill>
        <p:spPr>
          <a:xfrm>
            <a:off x="0" y="845576"/>
            <a:ext cx="6518787" cy="4453035"/>
          </a:xfrm>
          <a:prstGeom prst="rect">
            <a:avLst/>
          </a:prstGeom>
        </p:spPr>
      </p:pic>
      <p:pic>
        <p:nvPicPr>
          <p:cNvPr id="5" name="Picture 4">
            <a:extLst>
              <a:ext uri="{FF2B5EF4-FFF2-40B4-BE49-F238E27FC236}">
                <a16:creationId xmlns:a16="http://schemas.microsoft.com/office/drawing/2014/main" id="{2E864807-5678-B0ED-2864-3F8ADC8836F8}"/>
              </a:ext>
            </a:extLst>
          </p:cNvPr>
          <p:cNvPicPr>
            <a:picLocks noChangeAspect="1"/>
          </p:cNvPicPr>
          <p:nvPr/>
        </p:nvPicPr>
        <p:blipFill>
          <a:blip r:embed="rId3"/>
          <a:stretch>
            <a:fillRect/>
          </a:stretch>
        </p:blipFill>
        <p:spPr>
          <a:xfrm>
            <a:off x="6518787" y="845575"/>
            <a:ext cx="5673213" cy="4453035"/>
          </a:xfrm>
          <a:prstGeom prst="rect">
            <a:avLst/>
          </a:prstGeom>
        </p:spPr>
      </p:pic>
      <p:sp>
        <p:nvSpPr>
          <p:cNvPr id="6" name="TextBox 5">
            <a:extLst>
              <a:ext uri="{FF2B5EF4-FFF2-40B4-BE49-F238E27FC236}">
                <a16:creationId xmlns:a16="http://schemas.microsoft.com/office/drawing/2014/main" id="{EBECCFBD-5ADB-1E8B-D534-66CF453AE0B4}"/>
              </a:ext>
            </a:extLst>
          </p:cNvPr>
          <p:cNvSpPr txBox="1"/>
          <p:nvPr/>
        </p:nvSpPr>
        <p:spPr>
          <a:xfrm>
            <a:off x="1219200" y="216310"/>
            <a:ext cx="6292645" cy="461665"/>
          </a:xfrm>
          <a:prstGeom prst="rect">
            <a:avLst/>
          </a:prstGeom>
          <a:noFill/>
        </p:spPr>
        <p:txBody>
          <a:bodyPr wrap="square" rtlCol="0">
            <a:spAutoFit/>
          </a:bodyPr>
          <a:lstStyle/>
          <a:p>
            <a:r>
              <a:rPr lang="en-IN" sz="2400" dirty="0"/>
              <a:t>Hypothesis tests for Team Comparision Analysis</a:t>
            </a:r>
          </a:p>
        </p:txBody>
      </p:sp>
      <p:sp>
        <p:nvSpPr>
          <p:cNvPr id="7" name="TextBox 6">
            <a:extLst>
              <a:ext uri="{FF2B5EF4-FFF2-40B4-BE49-F238E27FC236}">
                <a16:creationId xmlns:a16="http://schemas.microsoft.com/office/drawing/2014/main" id="{BE45C243-149D-A5AB-4F83-2A2BD0E8991A}"/>
              </a:ext>
            </a:extLst>
          </p:cNvPr>
          <p:cNvSpPr txBox="1"/>
          <p:nvPr/>
        </p:nvSpPr>
        <p:spPr>
          <a:xfrm>
            <a:off x="88490" y="5400667"/>
            <a:ext cx="12015019" cy="1486304"/>
          </a:xfrm>
          <a:prstGeom prst="rect">
            <a:avLst/>
          </a:prstGeom>
          <a:noFill/>
        </p:spPr>
        <p:txBody>
          <a:bodyPr wrap="square" rtlCol="0">
            <a:spAutoFit/>
          </a:bodyPr>
          <a:lstStyle/>
          <a:p>
            <a:r>
              <a:rPr lang="en-IN" dirty="0"/>
              <a:t>Interpretation:</a:t>
            </a:r>
            <a:r>
              <a:rPr lang="en-US" b="0" i="0" dirty="0">
                <a:effectLst/>
                <a:latin typeface="Roboto" panose="02000000000000000000" pitchFamily="2" charset="0"/>
              </a:rPr>
              <a:t>there is no significant </a:t>
            </a:r>
            <a:r>
              <a:rPr lang="en-US" b="0" i="0" dirty="0" err="1">
                <a:effectLst/>
                <a:latin typeface="Roboto" panose="02000000000000000000" pitchFamily="2" charset="0"/>
              </a:rPr>
              <a:t>difefrence</a:t>
            </a:r>
            <a:r>
              <a:rPr lang="en-US" b="0" i="0" dirty="0">
                <a:effectLst/>
                <a:latin typeface="Roboto" panose="02000000000000000000" pitchFamily="2" charset="0"/>
              </a:rPr>
              <a:t> in the average in the average </a:t>
            </a:r>
            <a:r>
              <a:rPr lang="en-US" b="0" i="0" dirty="0" err="1">
                <a:effectLst/>
                <a:latin typeface="Roboto" panose="02000000000000000000" pitchFamily="2" charset="0"/>
              </a:rPr>
              <a:t>home_club_goals</a:t>
            </a:r>
            <a:r>
              <a:rPr lang="en-US" b="0" i="0" dirty="0">
                <a:effectLst/>
                <a:latin typeface="Roboto" panose="02000000000000000000" pitchFamily="2" charset="0"/>
              </a:rPr>
              <a:t> and </a:t>
            </a:r>
            <a:r>
              <a:rPr lang="en-US" b="0" i="0" dirty="0" err="1">
                <a:effectLst/>
                <a:latin typeface="Roboto" panose="02000000000000000000" pitchFamily="2" charset="0"/>
              </a:rPr>
              <a:t>away_club_goals</a:t>
            </a:r>
            <a:r>
              <a:rPr lang="en-US" b="0" i="0" dirty="0">
                <a:effectLst/>
                <a:latin typeface="Roboto" panose="02000000000000000000" pitchFamily="2" charset="0"/>
              </a:rPr>
              <a:t> scored and the hypothesis testing process identifies the same…</a:t>
            </a:r>
          </a:p>
          <a:p>
            <a:r>
              <a:rPr lang="en-US" b="0" i="0" dirty="0">
                <a:effectLst/>
                <a:latin typeface="Roboto" panose="02000000000000000000" pitchFamily="2" charset="0"/>
              </a:rPr>
              <a:t>There is no significant difference in the average number of yellow cards received by home teams and away teams.</a:t>
            </a:r>
            <a:endParaRPr lang="en-US" dirty="0">
              <a:latin typeface="Roboto" panose="02000000000000000000" pitchFamily="2" charset="0"/>
            </a:endParaRPr>
          </a:p>
          <a:p>
            <a:pPr>
              <a:lnSpc>
                <a:spcPts val="1425"/>
              </a:lnSpc>
            </a:pPr>
            <a:r>
              <a:rPr lang="en-US" b="0" dirty="0">
                <a:effectLst/>
                <a:latin typeface="Courier New" panose="02070309020205020404" pitchFamily="49" charset="0"/>
              </a:rPr>
              <a:t>Bell-Shaped Distribution: The shape of the histogram closely resembles the bell curve of the standard normal distribution. This suggests that the data from which these Z-scores were derived is approximately normally distributed.</a:t>
            </a:r>
          </a:p>
        </p:txBody>
      </p:sp>
    </p:spTree>
    <p:extLst>
      <p:ext uri="{BB962C8B-B14F-4D97-AF65-F5344CB8AC3E}">
        <p14:creationId xmlns:p14="http://schemas.microsoft.com/office/powerpoint/2010/main" val="2486879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4673C4-970C-CD20-DB8F-BE908D0B5E8C}"/>
              </a:ext>
            </a:extLst>
          </p:cNvPr>
          <p:cNvSpPr txBox="1"/>
          <p:nvPr/>
        </p:nvSpPr>
        <p:spPr>
          <a:xfrm>
            <a:off x="1297858" y="108155"/>
            <a:ext cx="6213987" cy="830997"/>
          </a:xfrm>
          <a:prstGeom prst="rect">
            <a:avLst/>
          </a:prstGeom>
          <a:noFill/>
        </p:spPr>
        <p:txBody>
          <a:bodyPr wrap="square" rtlCol="0">
            <a:spAutoFit/>
          </a:bodyPr>
          <a:lstStyle/>
          <a:p>
            <a:r>
              <a:rPr lang="en-IN" sz="2400" b="1" i="0" dirty="0">
                <a:effectLst/>
                <a:latin typeface="Roboto" panose="02000000000000000000" pitchFamily="2" charset="0"/>
              </a:rPr>
              <a:t>Attendance and Stadium Analysis</a:t>
            </a:r>
            <a:endParaRPr lang="en-IN" sz="2400" b="0" i="0" dirty="0">
              <a:effectLst/>
              <a:latin typeface="Roboto" panose="02000000000000000000" pitchFamily="2" charset="0"/>
            </a:endParaRPr>
          </a:p>
          <a:p>
            <a:endParaRPr lang="en-IN" sz="2400" dirty="0"/>
          </a:p>
        </p:txBody>
      </p:sp>
      <p:pic>
        <p:nvPicPr>
          <p:cNvPr id="6" name="Picture 5">
            <a:extLst>
              <a:ext uri="{FF2B5EF4-FFF2-40B4-BE49-F238E27FC236}">
                <a16:creationId xmlns:a16="http://schemas.microsoft.com/office/drawing/2014/main" id="{87186097-DAB7-D271-01E3-EA20413D6559}"/>
              </a:ext>
            </a:extLst>
          </p:cNvPr>
          <p:cNvPicPr>
            <a:picLocks noChangeAspect="1"/>
          </p:cNvPicPr>
          <p:nvPr/>
        </p:nvPicPr>
        <p:blipFill>
          <a:blip r:embed="rId2"/>
          <a:stretch>
            <a:fillRect/>
          </a:stretch>
        </p:blipFill>
        <p:spPr>
          <a:xfrm>
            <a:off x="5653548" y="708093"/>
            <a:ext cx="6538452" cy="4611159"/>
          </a:xfrm>
          <a:prstGeom prst="rect">
            <a:avLst/>
          </a:prstGeom>
        </p:spPr>
      </p:pic>
      <p:sp>
        <p:nvSpPr>
          <p:cNvPr id="7" name="TextBox 6">
            <a:extLst>
              <a:ext uri="{FF2B5EF4-FFF2-40B4-BE49-F238E27FC236}">
                <a16:creationId xmlns:a16="http://schemas.microsoft.com/office/drawing/2014/main" id="{9576E343-67D4-6984-8581-7317B6BA3C7F}"/>
              </a:ext>
            </a:extLst>
          </p:cNvPr>
          <p:cNvSpPr txBox="1"/>
          <p:nvPr/>
        </p:nvSpPr>
        <p:spPr>
          <a:xfrm>
            <a:off x="275303" y="5319252"/>
            <a:ext cx="12074013" cy="1292662"/>
          </a:xfrm>
          <a:prstGeom prst="rect">
            <a:avLst/>
          </a:prstGeom>
          <a:noFill/>
        </p:spPr>
        <p:txBody>
          <a:bodyPr wrap="square" rtlCol="0">
            <a:spAutoFit/>
          </a:bodyPr>
          <a:lstStyle/>
          <a:p>
            <a:r>
              <a:rPr lang="en-IN" sz="2400" dirty="0"/>
              <a:t>Interpretation:</a:t>
            </a:r>
            <a:r>
              <a:rPr lang="en-US" sz="2400" b="0" i="0" dirty="0">
                <a:solidFill>
                  <a:srgbClr val="1F1F1F"/>
                </a:solidFill>
                <a:effectLst/>
                <a:latin typeface="Roboto" panose="02000000000000000000" pitchFamily="2" charset="0"/>
              </a:rPr>
              <a:t> </a:t>
            </a:r>
            <a:r>
              <a:rPr lang="en-US" b="0" i="0" dirty="0">
                <a:effectLst/>
                <a:latin typeface="Roboto" panose="02000000000000000000" pitchFamily="2" charset="0"/>
              </a:rPr>
              <a:t>Santiago </a:t>
            </a:r>
            <a:r>
              <a:rPr lang="en-US" b="0" i="0" dirty="0" err="1">
                <a:effectLst/>
                <a:latin typeface="Roboto" panose="02000000000000000000" pitchFamily="2" charset="0"/>
              </a:rPr>
              <a:t>Bernabeu</a:t>
            </a:r>
            <a:r>
              <a:rPr lang="en-US" b="0" i="0" dirty="0">
                <a:effectLst/>
                <a:latin typeface="Roboto" panose="02000000000000000000" pitchFamily="2" charset="0"/>
              </a:rPr>
              <a:t> stadium has the highest average attendance... Signal </a:t>
            </a:r>
            <a:r>
              <a:rPr lang="en-US" b="0" i="0" dirty="0" err="1">
                <a:effectLst/>
                <a:latin typeface="Roboto" panose="02000000000000000000" pitchFamily="2" charset="0"/>
              </a:rPr>
              <a:t>Iduna</a:t>
            </a:r>
            <a:r>
              <a:rPr lang="en-US" b="0" i="0" dirty="0">
                <a:effectLst/>
                <a:latin typeface="Roboto" panose="02000000000000000000" pitchFamily="2" charset="0"/>
              </a:rPr>
              <a:t> Park is the top stadium based on average market value in </a:t>
            </a:r>
            <a:r>
              <a:rPr lang="en-US" b="0" i="0" dirty="0" err="1">
                <a:effectLst/>
                <a:latin typeface="Roboto" panose="02000000000000000000" pitchFamily="2" charset="0"/>
              </a:rPr>
              <a:t>eur</a:t>
            </a:r>
            <a:r>
              <a:rPr lang="en-US" b="0" i="0" dirty="0">
                <a:effectLst/>
                <a:latin typeface="Roboto" panose="02000000000000000000" pitchFamily="2" charset="0"/>
              </a:rPr>
              <a:t>…. </a:t>
            </a:r>
          </a:p>
          <a:p>
            <a:r>
              <a:rPr lang="en-US" b="0" i="0" dirty="0">
                <a:effectLst/>
                <a:latin typeface="Roboto" panose="02000000000000000000" pitchFamily="2" charset="0"/>
              </a:rPr>
              <a:t>The chart shows that "Other" competitions have the highest average attendance, followed by domestic leagues. Domestic cups have slightly lower attendance, and international cups have the lowest average attendance.</a:t>
            </a:r>
            <a:endParaRPr lang="en-IN" dirty="0"/>
          </a:p>
        </p:txBody>
      </p:sp>
      <p:pic>
        <p:nvPicPr>
          <p:cNvPr id="9" name="Picture 8">
            <a:extLst>
              <a:ext uri="{FF2B5EF4-FFF2-40B4-BE49-F238E27FC236}">
                <a16:creationId xmlns:a16="http://schemas.microsoft.com/office/drawing/2014/main" id="{495349AF-FF05-C168-8036-E498B6DF9971}"/>
              </a:ext>
            </a:extLst>
          </p:cNvPr>
          <p:cNvPicPr>
            <a:picLocks noChangeAspect="1"/>
          </p:cNvPicPr>
          <p:nvPr/>
        </p:nvPicPr>
        <p:blipFill>
          <a:blip r:embed="rId3"/>
          <a:stretch>
            <a:fillRect/>
          </a:stretch>
        </p:blipFill>
        <p:spPr>
          <a:xfrm>
            <a:off x="0" y="708093"/>
            <a:ext cx="5653548" cy="4611159"/>
          </a:xfrm>
          <a:prstGeom prst="rect">
            <a:avLst/>
          </a:prstGeom>
        </p:spPr>
      </p:pic>
    </p:spTree>
    <p:extLst>
      <p:ext uri="{BB962C8B-B14F-4D97-AF65-F5344CB8AC3E}">
        <p14:creationId xmlns:p14="http://schemas.microsoft.com/office/powerpoint/2010/main" val="3014859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5D501E-AA96-47E4-18D5-26C876A6E75F}"/>
              </a:ext>
            </a:extLst>
          </p:cNvPr>
          <p:cNvSpPr txBox="1"/>
          <p:nvPr/>
        </p:nvSpPr>
        <p:spPr>
          <a:xfrm>
            <a:off x="904568" y="0"/>
            <a:ext cx="10215717" cy="461665"/>
          </a:xfrm>
          <a:prstGeom prst="rect">
            <a:avLst/>
          </a:prstGeom>
          <a:noFill/>
        </p:spPr>
        <p:txBody>
          <a:bodyPr wrap="square" rtlCol="0">
            <a:spAutoFit/>
          </a:bodyPr>
          <a:lstStyle/>
          <a:p>
            <a:r>
              <a:rPr lang="en-IN" sz="2400" dirty="0"/>
              <a:t>KNN Classification for predicting Attendance</a:t>
            </a:r>
          </a:p>
        </p:txBody>
      </p:sp>
      <p:pic>
        <p:nvPicPr>
          <p:cNvPr id="4" name="Picture 3">
            <a:extLst>
              <a:ext uri="{FF2B5EF4-FFF2-40B4-BE49-F238E27FC236}">
                <a16:creationId xmlns:a16="http://schemas.microsoft.com/office/drawing/2014/main" id="{FB09DFA0-4B2B-8E0E-FFDE-999628B8B30A}"/>
              </a:ext>
            </a:extLst>
          </p:cNvPr>
          <p:cNvPicPr>
            <a:picLocks noChangeAspect="1"/>
          </p:cNvPicPr>
          <p:nvPr/>
        </p:nvPicPr>
        <p:blipFill>
          <a:blip r:embed="rId2"/>
          <a:stretch>
            <a:fillRect/>
          </a:stretch>
        </p:blipFill>
        <p:spPr>
          <a:xfrm>
            <a:off x="0" y="737417"/>
            <a:ext cx="4591663" cy="4414686"/>
          </a:xfrm>
          <a:prstGeom prst="rect">
            <a:avLst/>
          </a:prstGeom>
        </p:spPr>
      </p:pic>
      <p:pic>
        <p:nvPicPr>
          <p:cNvPr id="6" name="Picture 5">
            <a:extLst>
              <a:ext uri="{FF2B5EF4-FFF2-40B4-BE49-F238E27FC236}">
                <a16:creationId xmlns:a16="http://schemas.microsoft.com/office/drawing/2014/main" id="{D9F49E0E-70C7-907B-C971-218D128FA802}"/>
              </a:ext>
            </a:extLst>
          </p:cNvPr>
          <p:cNvPicPr>
            <a:picLocks noChangeAspect="1"/>
          </p:cNvPicPr>
          <p:nvPr/>
        </p:nvPicPr>
        <p:blipFill>
          <a:blip r:embed="rId3"/>
          <a:stretch>
            <a:fillRect/>
          </a:stretch>
        </p:blipFill>
        <p:spPr>
          <a:xfrm>
            <a:off x="4591664" y="737417"/>
            <a:ext cx="3529781" cy="3238713"/>
          </a:xfrm>
          <a:prstGeom prst="rect">
            <a:avLst/>
          </a:prstGeom>
        </p:spPr>
      </p:pic>
      <p:pic>
        <p:nvPicPr>
          <p:cNvPr id="9" name="Picture 8">
            <a:extLst>
              <a:ext uri="{FF2B5EF4-FFF2-40B4-BE49-F238E27FC236}">
                <a16:creationId xmlns:a16="http://schemas.microsoft.com/office/drawing/2014/main" id="{EAF48FF0-A7E7-B2AF-140E-E7E1D30E704B}"/>
              </a:ext>
            </a:extLst>
          </p:cNvPr>
          <p:cNvPicPr>
            <a:picLocks noChangeAspect="1"/>
          </p:cNvPicPr>
          <p:nvPr/>
        </p:nvPicPr>
        <p:blipFill>
          <a:blip r:embed="rId4"/>
          <a:stretch>
            <a:fillRect/>
          </a:stretch>
        </p:blipFill>
        <p:spPr>
          <a:xfrm>
            <a:off x="8121445" y="737418"/>
            <a:ext cx="4070556" cy="4414685"/>
          </a:xfrm>
          <a:prstGeom prst="rect">
            <a:avLst/>
          </a:prstGeom>
        </p:spPr>
      </p:pic>
      <p:sp>
        <p:nvSpPr>
          <p:cNvPr id="10" name="TextBox 9">
            <a:extLst>
              <a:ext uri="{FF2B5EF4-FFF2-40B4-BE49-F238E27FC236}">
                <a16:creationId xmlns:a16="http://schemas.microsoft.com/office/drawing/2014/main" id="{BD4AF66E-E27B-454F-15C6-5FA49E18BC78}"/>
              </a:ext>
            </a:extLst>
          </p:cNvPr>
          <p:cNvSpPr txBox="1"/>
          <p:nvPr/>
        </p:nvSpPr>
        <p:spPr>
          <a:xfrm>
            <a:off x="4591664" y="3921881"/>
            <a:ext cx="3529780" cy="1200329"/>
          </a:xfrm>
          <a:prstGeom prst="rect">
            <a:avLst/>
          </a:prstGeom>
          <a:noFill/>
        </p:spPr>
        <p:txBody>
          <a:bodyPr wrap="square" rtlCol="0">
            <a:spAutoFit/>
          </a:bodyPr>
          <a:lstStyle/>
          <a:p>
            <a:pPr lvl="2"/>
            <a:r>
              <a:rPr lang="en-IN" dirty="0">
                <a:highlight>
                  <a:srgbClr val="000080"/>
                </a:highlight>
              </a:rPr>
              <a:t>Accuracy = 88.57%</a:t>
            </a:r>
          </a:p>
          <a:p>
            <a:pPr lvl="2"/>
            <a:r>
              <a:rPr lang="en-IN" dirty="0">
                <a:highlight>
                  <a:srgbClr val="000080"/>
                </a:highlight>
              </a:rPr>
              <a:t>Recall = 86.91%</a:t>
            </a:r>
          </a:p>
          <a:p>
            <a:pPr lvl="2"/>
            <a:r>
              <a:rPr lang="en-IN" dirty="0">
                <a:highlight>
                  <a:srgbClr val="000080"/>
                </a:highlight>
              </a:rPr>
              <a:t>F1_score = 88.57%</a:t>
            </a:r>
          </a:p>
          <a:p>
            <a:pPr lvl="2"/>
            <a:r>
              <a:rPr lang="en-IN" dirty="0">
                <a:highlight>
                  <a:srgbClr val="000080"/>
                </a:highlight>
              </a:rPr>
              <a:t>Precision = 90.29%</a:t>
            </a:r>
          </a:p>
        </p:txBody>
      </p:sp>
      <p:sp>
        <p:nvSpPr>
          <p:cNvPr id="11" name="TextBox 10">
            <a:extLst>
              <a:ext uri="{FF2B5EF4-FFF2-40B4-BE49-F238E27FC236}">
                <a16:creationId xmlns:a16="http://schemas.microsoft.com/office/drawing/2014/main" id="{81E5080D-D9B4-0424-3AF8-76E93F957EF1}"/>
              </a:ext>
            </a:extLst>
          </p:cNvPr>
          <p:cNvSpPr txBox="1"/>
          <p:nvPr/>
        </p:nvSpPr>
        <p:spPr>
          <a:xfrm>
            <a:off x="0" y="5521716"/>
            <a:ext cx="12192000" cy="1015663"/>
          </a:xfrm>
          <a:prstGeom prst="rect">
            <a:avLst/>
          </a:prstGeom>
          <a:noFill/>
        </p:spPr>
        <p:txBody>
          <a:bodyPr wrap="square" rtlCol="0">
            <a:spAutoFit/>
          </a:bodyPr>
          <a:lstStyle/>
          <a:p>
            <a:r>
              <a:rPr lang="en-US" sz="2000" dirty="0"/>
              <a:t>Interpretation: The results suggest that the KNN model performs well in predicting player attendance. The high AUC, accuracy, recall, F1-score, and precision indicate that the model is able to accurately identify players who are likely to attend and minimize false positives and false negatives.</a:t>
            </a:r>
            <a:endParaRPr lang="en-IN" sz="2000" dirty="0"/>
          </a:p>
        </p:txBody>
      </p:sp>
    </p:spTree>
    <p:extLst>
      <p:ext uri="{BB962C8B-B14F-4D97-AF65-F5344CB8AC3E}">
        <p14:creationId xmlns:p14="http://schemas.microsoft.com/office/powerpoint/2010/main" val="3956698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242B42-95A1-BDD1-99CC-D746B3441746}"/>
              </a:ext>
            </a:extLst>
          </p:cNvPr>
          <p:cNvSpPr txBox="1"/>
          <p:nvPr/>
        </p:nvSpPr>
        <p:spPr>
          <a:xfrm>
            <a:off x="1219200" y="68826"/>
            <a:ext cx="5643716" cy="523220"/>
          </a:xfrm>
          <a:prstGeom prst="rect">
            <a:avLst/>
          </a:prstGeom>
          <a:noFill/>
        </p:spPr>
        <p:txBody>
          <a:bodyPr wrap="square" rtlCol="0">
            <a:spAutoFit/>
          </a:bodyPr>
          <a:lstStyle/>
          <a:p>
            <a:r>
              <a:rPr lang="en-IN" sz="2800" dirty="0"/>
              <a:t>Event Analysis</a:t>
            </a:r>
          </a:p>
        </p:txBody>
      </p:sp>
      <p:pic>
        <p:nvPicPr>
          <p:cNvPr id="4" name="Picture 3">
            <a:extLst>
              <a:ext uri="{FF2B5EF4-FFF2-40B4-BE49-F238E27FC236}">
                <a16:creationId xmlns:a16="http://schemas.microsoft.com/office/drawing/2014/main" id="{5638C676-B58C-A192-4E86-875ACE365057}"/>
              </a:ext>
            </a:extLst>
          </p:cNvPr>
          <p:cNvPicPr>
            <a:picLocks noChangeAspect="1"/>
          </p:cNvPicPr>
          <p:nvPr/>
        </p:nvPicPr>
        <p:blipFill>
          <a:blip r:embed="rId2"/>
          <a:stretch>
            <a:fillRect/>
          </a:stretch>
        </p:blipFill>
        <p:spPr>
          <a:xfrm>
            <a:off x="0" y="713210"/>
            <a:ext cx="6272981" cy="3878454"/>
          </a:xfrm>
          <a:prstGeom prst="rect">
            <a:avLst/>
          </a:prstGeom>
        </p:spPr>
      </p:pic>
      <p:pic>
        <p:nvPicPr>
          <p:cNvPr id="6" name="Picture 5">
            <a:extLst>
              <a:ext uri="{FF2B5EF4-FFF2-40B4-BE49-F238E27FC236}">
                <a16:creationId xmlns:a16="http://schemas.microsoft.com/office/drawing/2014/main" id="{6DBBD473-D4DD-5BFB-59CA-F0910E2CDEB0}"/>
              </a:ext>
            </a:extLst>
          </p:cNvPr>
          <p:cNvPicPr>
            <a:picLocks noChangeAspect="1"/>
          </p:cNvPicPr>
          <p:nvPr/>
        </p:nvPicPr>
        <p:blipFill>
          <a:blip r:embed="rId3"/>
          <a:stretch>
            <a:fillRect/>
          </a:stretch>
        </p:blipFill>
        <p:spPr>
          <a:xfrm>
            <a:off x="6272981" y="713210"/>
            <a:ext cx="5919019" cy="3878454"/>
          </a:xfrm>
          <a:prstGeom prst="rect">
            <a:avLst/>
          </a:prstGeom>
        </p:spPr>
      </p:pic>
      <p:sp>
        <p:nvSpPr>
          <p:cNvPr id="7" name="TextBox 6">
            <a:extLst>
              <a:ext uri="{FF2B5EF4-FFF2-40B4-BE49-F238E27FC236}">
                <a16:creationId xmlns:a16="http://schemas.microsoft.com/office/drawing/2014/main" id="{75F1931C-FA04-8355-4756-9BC5770AC4A1}"/>
              </a:ext>
            </a:extLst>
          </p:cNvPr>
          <p:cNvSpPr txBox="1"/>
          <p:nvPr/>
        </p:nvSpPr>
        <p:spPr>
          <a:xfrm>
            <a:off x="88490" y="4680155"/>
            <a:ext cx="11956026" cy="2616101"/>
          </a:xfrm>
          <a:prstGeom prst="rect">
            <a:avLst/>
          </a:prstGeom>
          <a:noFill/>
        </p:spPr>
        <p:txBody>
          <a:bodyPr wrap="square" rtlCol="0">
            <a:spAutoFit/>
          </a:bodyPr>
          <a:lstStyle/>
          <a:p>
            <a:r>
              <a:rPr lang="en-IN" sz="2000" dirty="0" err="1"/>
              <a:t>Interprretation</a:t>
            </a:r>
            <a:r>
              <a:rPr lang="en-IN" sz="2000" dirty="0"/>
              <a:t>:</a:t>
            </a:r>
            <a:r>
              <a:rPr lang="en-US" sz="1800" b="1" dirty="0">
                <a:effectLst/>
                <a:latin typeface="Benton Sans Book"/>
              </a:rPr>
              <a:t>Christian Pulisic:</a:t>
            </a:r>
            <a:r>
              <a:rPr lang="en-US" sz="1800" dirty="0">
                <a:effectLst/>
                <a:latin typeface="Benton Sans Book"/>
              </a:rPr>
              <a:t> Stands out as the player with the highest number of goals, indicating his significant goal-scoring </a:t>
            </a:r>
            <a:r>
              <a:rPr lang="en-US" sz="1800" dirty="0" err="1">
                <a:effectLst/>
                <a:latin typeface="Benton Sans Book"/>
              </a:rPr>
              <a:t>contribution.</a:t>
            </a:r>
            <a:r>
              <a:rPr lang="en-US" sz="1800" b="1" dirty="0" err="1">
                <a:effectLst/>
                <a:latin typeface="Benton Sans Book"/>
              </a:rPr>
              <a:t>Assist</a:t>
            </a:r>
            <a:r>
              <a:rPr lang="en-US" sz="1800" b="1" dirty="0">
                <a:effectLst/>
                <a:latin typeface="Benton Sans Book"/>
              </a:rPr>
              <a:t> Leaders:</a:t>
            </a:r>
            <a:r>
              <a:rPr lang="en-US" sz="1800" dirty="0">
                <a:effectLst/>
                <a:latin typeface="Benton Sans Book"/>
              </a:rPr>
              <a:t> Players like Jordan and Emmanuel </a:t>
            </a:r>
            <a:r>
              <a:rPr lang="en-US" sz="1800" dirty="0" err="1">
                <a:effectLst/>
                <a:latin typeface="Benton Sans Book"/>
              </a:rPr>
              <a:t>Sabbi</a:t>
            </a:r>
            <a:r>
              <a:rPr lang="en-US" sz="1800" dirty="0">
                <a:effectLst/>
                <a:latin typeface="Benton Sans Book"/>
              </a:rPr>
              <a:t> have a higher number of assists, suggesting their key role in creating scoring opportunities for their teammates. Some players have a higher number of yellow cards, indicating a potential disciplinary concern or a more aggressive playing style.</a:t>
            </a:r>
            <a:endParaRPr lang="en-IN" dirty="0"/>
          </a:p>
          <a:p>
            <a:r>
              <a:rPr lang="en-US" sz="1800" b="1" dirty="0">
                <a:effectLst/>
                <a:latin typeface="Benton Sans Book"/>
              </a:rPr>
              <a:t>Most Yellow Cards in Wins:</a:t>
            </a:r>
            <a:r>
              <a:rPr lang="en-US" sz="1800" dirty="0">
                <a:effectLst/>
                <a:latin typeface="Benton Sans Book"/>
              </a:rPr>
              <a:t> The bar for "Win" is the tallest, indicating that more yellow cards are issued in matches that end in a win. This might suggest that winning teams are more aggressive in their play, leading to more fouls and, consequently, more yellow cards</a:t>
            </a:r>
            <a:r>
              <a:rPr lang="en-US" sz="1800" dirty="0">
                <a:solidFill>
                  <a:srgbClr val="000000"/>
                </a:solidFill>
                <a:effectLst/>
                <a:latin typeface="Benton Sans Book"/>
              </a:rPr>
              <a:t>.</a:t>
            </a:r>
            <a:endParaRPr lang="en-IN" dirty="0"/>
          </a:p>
          <a:p>
            <a:endParaRPr lang="en-IN" dirty="0"/>
          </a:p>
          <a:p>
            <a:endParaRPr lang="en-IN" dirty="0"/>
          </a:p>
        </p:txBody>
      </p:sp>
    </p:spTree>
    <p:extLst>
      <p:ext uri="{BB962C8B-B14F-4D97-AF65-F5344CB8AC3E}">
        <p14:creationId xmlns:p14="http://schemas.microsoft.com/office/powerpoint/2010/main" val="4140081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E7EE7B-0414-AC52-3FD4-AE949C1B76B9}"/>
              </a:ext>
            </a:extLst>
          </p:cNvPr>
          <p:cNvPicPr>
            <a:picLocks noChangeAspect="1"/>
          </p:cNvPicPr>
          <p:nvPr/>
        </p:nvPicPr>
        <p:blipFill>
          <a:blip r:embed="rId2"/>
          <a:stretch>
            <a:fillRect/>
          </a:stretch>
        </p:blipFill>
        <p:spPr>
          <a:xfrm>
            <a:off x="0" y="778801"/>
            <a:ext cx="6577781" cy="3989843"/>
          </a:xfrm>
          <a:prstGeom prst="rect">
            <a:avLst/>
          </a:prstGeom>
        </p:spPr>
      </p:pic>
      <p:sp>
        <p:nvSpPr>
          <p:cNvPr id="4" name="TextBox 3">
            <a:extLst>
              <a:ext uri="{FF2B5EF4-FFF2-40B4-BE49-F238E27FC236}">
                <a16:creationId xmlns:a16="http://schemas.microsoft.com/office/drawing/2014/main" id="{E9904C38-3425-9876-DA50-50C7177B2718}"/>
              </a:ext>
            </a:extLst>
          </p:cNvPr>
          <p:cNvSpPr txBox="1"/>
          <p:nvPr/>
        </p:nvSpPr>
        <p:spPr>
          <a:xfrm>
            <a:off x="1209368" y="108155"/>
            <a:ext cx="5545393" cy="523220"/>
          </a:xfrm>
          <a:prstGeom prst="rect">
            <a:avLst/>
          </a:prstGeom>
          <a:noFill/>
        </p:spPr>
        <p:txBody>
          <a:bodyPr wrap="square" rtlCol="0">
            <a:spAutoFit/>
          </a:bodyPr>
          <a:lstStyle/>
          <a:p>
            <a:r>
              <a:rPr lang="en-IN" sz="2800" dirty="0"/>
              <a:t>Referee Analysis</a:t>
            </a:r>
          </a:p>
        </p:txBody>
      </p:sp>
      <p:pic>
        <p:nvPicPr>
          <p:cNvPr id="6" name="Picture 5">
            <a:extLst>
              <a:ext uri="{FF2B5EF4-FFF2-40B4-BE49-F238E27FC236}">
                <a16:creationId xmlns:a16="http://schemas.microsoft.com/office/drawing/2014/main" id="{C4A7A1A0-73BA-3AE0-B3BD-53AF940E7398}"/>
              </a:ext>
            </a:extLst>
          </p:cNvPr>
          <p:cNvPicPr>
            <a:picLocks noChangeAspect="1"/>
          </p:cNvPicPr>
          <p:nvPr/>
        </p:nvPicPr>
        <p:blipFill>
          <a:blip r:embed="rId3"/>
          <a:stretch>
            <a:fillRect/>
          </a:stretch>
        </p:blipFill>
        <p:spPr>
          <a:xfrm>
            <a:off x="6577781" y="778800"/>
            <a:ext cx="5614219" cy="3960405"/>
          </a:xfrm>
          <a:prstGeom prst="rect">
            <a:avLst/>
          </a:prstGeom>
        </p:spPr>
      </p:pic>
      <p:sp>
        <p:nvSpPr>
          <p:cNvPr id="7" name="TextBox 6">
            <a:extLst>
              <a:ext uri="{FF2B5EF4-FFF2-40B4-BE49-F238E27FC236}">
                <a16:creationId xmlns:a16="http://schemas.microsoft.com/office/drawing/2014/main" id="{46822A78-EBC8-B79D-F24E-942C587A32AA}"/>
              </a:ext>
            </a:extLst>
          </p:cNvPr>
          <p:cNvSpPr txBox="1"/>
          <p:nvPr/>
        </p:nvSpPr>
        <p:spPr>
          <a:xfrm>
            <a:off x="98323" y="4886632"/>
            <a:ext cx="12005187" cy="1754326"/>
          </a:xfrm>
          <a:prstGeom prst="rect">
            <a:avLst/>
          </a:prstGeom>
          <a:noFill/>
        </p:spPr>
        <p:txBody>
          <a:bodyPr wrap="square" rtlCol="0">
            <a:spAutoFit/>
          </a:bodyPr>
          <a:lstStyle/>
          <a:p>
            <a:r>
              <a:rPr lang="en-IN" dirty="0"/>
              <a:t>Interpretation:</a:t>
            </a:r>
            <a:r>
              <a:rPr lang="en-US" b="1" dirty="0">
                <a:effectLst/>
                <a:latin typeface="Benton Sans Book"/>
              </a:rPr>
              <a:t>Felix </a:t>
            </a:r>
            <a:r>
              <a:rPr lang="en-US" b="1" dirty="0" err="1">
                <a:effectLst/>
                <a:latin typeface="Benton Sans Book"/>
              </a:rPr>
              <a:t>Zwayer</a:t>
            </a:r>
            <a:r>
              <a:rPr lang="en-US" b="1" dirty="0">
                <a:effectLst/>
                <a:latin typeface="Benton Sans Book"/>
              </a:rPr>
              <a:t>:</a:t>
            </a:r>
            <a:r>
              <a:rPr lang="en-US" dirty="0">
                <a:effectLst/>
                <a:latin typeface="Benton Sans Book"/>
              </a:rPr>
              <a:t> Leads the list with the highest number of game assignments, indicating he is one of the most frequently appointed referees.</a:t>
            </a:r>
            <a:endParaRPr lang="en-US" dirty="0">
              <a:effectLst/>
            </a:endParaRPr>
          </a:p>
          <a:p>
            <a:r>
              <a:rPr lang="en-US" b="1" dirty="0">
                <a:effectLst/>
                <a:latin typeface="Benton Sans Book"/>
              </a:rPr>
              <a:t>Manuel </a:t>
            </a:r>
            <a:r>
              <a:rPr lang="en-US" b="1" dirty="0" err="1">
                <a:effectLst/>
                <a:latin typeface="Benton Sans Book"/>
              </a:rPr>
              <a:t>Grafe</a:t>
            </a:r>
            <a:r>
              <a:rPr lang="en-US" b="1" dirty="0">
                <a:effectLst/>
                <a:latin typeface="Benton Sans Book"/>
              </a:rPr>
              <a:t>:</a:t>
            </a:r>
            <a:r>
              <a:rPr lang="en-US" dirty="0">
                <a:effectLst/>
                <a:latin typeface="Benton Sans Book"/>
              </a:rPr>
              <a:t> Comes in second place, suggesting a high level of experience or a preference for his officiating style.</a:t>
            </a:r>
          </a:p>
          <a:p>
            <a:r>
              <a:rPr lang="en-US" b="1" dirty="0">
                <a:effectLst/>
                <a:latin typeface="Benton Sans Book"/>
              </a:rPr>
              <a:t>Felix </a:t>
            </a:r>
            <a:r>
              <a:rPr lang="en-US" b="1" dirty="0" err="1">
                <a:effectLst/>
                <a:latin typeface="Benton Sans Book"/>
              </a:rPr>
              <a:t>Zwayer</a:t>
            </a:r>
            <a:r>
              <a:rPr lang="en-US" b="1" dirty="0">
                <a:effectLst/>
                <a:latin typeface="Benton Sans Book"/>
              </a:rPr>
              <a:t>:</a:t>
            </a:r>
            <a:r>
              <a:rPr lang="en-US" dirty="0">
                <a:effectLst/>
                <a:latin typeface="Benton Sans Book"/>
              </a:rPr>
              <a:t> He stands out with the highest number of cards issued, indicating a more proactive approach to card distribution.</a:t>
            </a:r>
            <a:endParaRPr lang="en-US" dirty="0">
              <a:effectLst/>
            </a:endParaRPr>
          </a:p>
          <a:p>
            <a:r>
              <a:rPr lang="en-US" b="1" dirty="0">
                <a:effectLst/>
                <a:latin typeface="Benton Sans Book"/>
              </a:rPr>
              <a:t>Distribution:</a:t>
            </a:r>
            <a:r>
              <a:rPr lang="en-US" dirty="0">
                <a:effectLst/>
                <a:latin typeface="Benton Sans Book"/>
              </a:rPr>
              <a:t> The distribution of cards varies significantly across referees. Some have issued a high number of cards, while others have a relatively low count. There no red cards in this data….</a:t>
            </a:r>
            <a:endParaRPr lang="en-US" dirty="0">
              <a:latin typeface="Benton Sans Book"/>
            </a:endParaRPr>
          </a:p>
        </p:txBody>
      </p:sp>
    </p:spTree>
    <p:extLst>
      <p:ext uri="{BB962C8B-B14F-4D97-AF65-F5344CB8AC3E}">
        <p14:creationId xmlns:p14="http://schemas.microsoft.com/office/powerpoint/2010/main" val="2961377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6662DC-5854-67B6-D369-6A57192848C7}"/>
              </a:ext>
            </a:extLst>
          </p:cNvPr>
          <p:cNvSpPr txBox="1"/>
          <p:nvPr/>
        </p:nvSpPr>
        <p:spPr>
          <a:xfrm>
            <a:off x="1150374" y="147484"/>
            <a:ext cx="7226710" cy="523220"/>
          </a:xfrm>
          <a:prstGeom prst="rect">
            <a:avLst/>
          </a:prstGeom>
          <a:noFill/>
        </p:spPr>
        <p:txBody>
          <a:bodyPr wrap="square" rtlCol="0">
            <a:spAutoFit/>
          </a:bodyPr>
          <a:lstStyle/>
          <a:p>
            <a:r>
              <a:rPr lang="en-IN" sz="2800" dirty="0"/>
              <a:t>Substitution Analysis</a:t>
            </a:r>
          </a:p>
        </p:txBody>
      </p:sp>
      <p:pic>
        <p:nvPicPr>
          <p:cNvPr id="4" name="Picture 3">
            <a:extLst>
              <a:ext uri="{FF2B5EF4-FFF2-40B4-BE49-F238E27FC236}">
                <a16:creationId xmlns:a16="http://schemas.microsoft.com/office/drawing/2014/main" id="{A518E3EA-F961-9E9A-2B66-4D6E8955BE6E}"/>
              </a:ext>
            </a:extLst>
          </p:cNvPr>
          <p:cNvPicPr>
            <a:picLocks noChangeAspect="1"/>
          </p:cNvPicPr>
          <p:nvPr/>
        </p:nvPicPr>
        <p:blipFill>
          <a:blip r:embed="rId2"/>
          <a:stretch>
            <a:fillRect/>
          </a:stretch>
        </p:blipFill>
        <p:spPr>
          <a:xfrm>
            <a:off x="0" y="670704"/>
            <a:ext cx="6538452" cy="4166767"/>
          </a:xfrm>
          <a:prstGeom prst="rect">
            <a:avLst/>
          </a:prstGeom>
        </p:spPr>
      </p:pic>
      <p:pic>
        <p:nvPicPr>
          <p:cNvPr id="6" name="Picture 5">
            <a:extLst>
              <a:ext uri="{FF2B5EF4-FFF2-40B4-BE49-F238E27FC236}">
                <a16:creationId xmlns:a16="http://schemas.microsoft.com/office/drawing/2014/main" id="{7F52A462-0F91-4346-D7FF-21596458FB06}"/>
              </a:ext>
            </a:extLst>
          </p:cNvPr>
          <p:cNvPicPr>
            <a:picLocks noChangeAspect="1"/>
          </p:cNvPicPr>
          <p:nvPr/>
        </p:nvPicPr>
        <p:blipFill>
          <a:blip r:embed="rId3"/>
          <a:stretch>
            <a:fillRect/>
          </a:stretch>
        </p:blipFill>
        <p:spPr>
          <a:xfrm>
            <a:off x="6538452" y="670704"/>
            <a:ext cx="5653548" cy="4166767"/>
          </a:xfrm>
          <a:prstGeom prst="rect">
            <a:avLst/>
          </a:prstGeom>
        </p:spPr>
      </p:pic>
      <p:sp>
        <p:nvSpPr>
          <p:cNvPr id="7" name="TextBox 6">
            <a:extLst>
              <a:ext uri="{FF2B5EF4-FFF2-40B4-BE49-F238E27FC236}">
                <a16:creationId xmlns:a16="http://schemas.microsoft.com/office/drawing/2014/main" id="{031F165D-9F52-C165-6C81-85DD29481C0A}"/>
              </a:ext>
            </a:extLst>
          </p:cNvPr>
          <p:cNvSpPr txBox="1"/>
          <p:nvPr/>
        </p:nvSpPr>
        <p:spPr>
          <a:xfrm>
            <a:off x="845575" y="5004620"/>
            <a:ext cx="10825316" cy="1754326"/>
          </a:xfrm>
          <a:prstGeom prst="rect">
            <a:avLst/>
          </a:prstGeom>
          <a:noFill/>
        </p:spPr>
        <p:txBody>
          <a:bodyPr wrap="square" rtlCol="0">
            <a:spAutoFit/>
          </a:bodyPr>
          <a:lstStyle/>
          <a:p>
            <a:r>
              <a:rPr lang="en-IN" dirty="0"/>
              <a:t>Interpretation:</a:t>
            </a:r>
            <a:r>
              <a:rPr lang="en-US" b="1" dirty="0">
                <a:effectLst/>
                <a:latin typeface="Benton Sans Book"/>
              </a:rPr>
              <a:t>Most Substitutions in Wins:</a:t>
            </a:r>
            <a:r>
              <a:rPr lang="en-US" dirty="0">
                <a:effectLst/>
                <a:latin typeface="Benton Sans Book"/>
              </a:rPr>
              <a:t> The bar for "Win" is significantly taller than the bars for "Loss" and "Draw." This suggests that teams tend to make more substitutions when they are winning..</a:t>
            </a:r>
            <a:endParaRPr lang="en-IN" dirty="0"/>
          </a:p>
          <a:p>
            <a:r>
              <a:rPr lang="en-US" b="1" dirty="0">
                <a:effectLst/>
                <a:latin typeface="Benton Sans Book"/>
              </a:rPr>
              <a:t>Home Win:</a:t>
            </a:r>
            <a:r>
              <a:rPr lang="en-US" dirty="0">
                <a:effectLst/>
                <a:latin typeface="Benton Sans Book"/>
              </a:rPr>
              <a:t> The "Right Winger" position has the highest number of substitutions in matches resulting in a Home Win.</a:t>
            </a:r>
            <a:r>
              <a:rPr lang="en-US" b="1" dirty="0">
                <a:effectLst/>
                <a:latin typeface="Benton Sans Book"/>
              </a:rPr>
              <a:t> Draw:</a:t>
            </a:r>
            <a:r>
              <a:rPr lang="en-US" dirty="0">
                <a:effectLst/>
                <a:latin typeface="Benton Sans Book"/>
              </a:rPr>
              <a:t> The "Centre-Back" position shows the highest number of substitutions in drawn matches. </a:t>
            </a:r>
            <a:r>
              <a:rPr lang="en-US" b="1" dirty="0">
                <a:effectLst/>
                <a:latin typeface="Benton Sans Book"/>
              </a:rPr>
              <a:t>Away Win:</a:t>
            </a:r>
            <a:r>
              <a:rPr lang="en-US" dirty="0">
                <a:effectLst/>
                <a:latin typeface="Benton Sans Book"/>
              </a:rPr>
              <a:t> The "Defensive Midfield" position has the highest number of substitutions in matches resulting in an Away Win. </a:t>
            </a:r>
            <a:endParaRPr lang="en-IN" dirty="0"/>
          </a:p>
          <a:p>
            <a:endParaRPr lang="en-IN" dirty="0"/>
          </a:p>
        </p:txBody>
      </p:sp>
    </p:spTree>
    <p:extLst>
      <p:ext uri="{BB962C8B-B14F-4D97-AF65-F5344CB8AC3E}">
        <p14:creationId xmlns:p14="http://schemas.microsoft.com/office/powerpoint/2010/main" val="106634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6A9DA4-4FB0-B1FC-254A-292A0BB48951}"/>
              </a:ext>
            </a:extLst>
          </p:cNvPr>
          <p:cNvPicPr>
            <a:picLocks noChangeAspect="1"/>
          </p:cNvPicPr>
          <p:nvPr/>
        </p:nvPicPr>
        <p:blipFill>
          <a:blip r:embed="rId2"/>
          <a:stretch>
            <a:fillRect/>
          </a:stretch>
        </p:blipFill>
        <p:spPr>
          <a:xfrm>
            <a:off x="0" y="-117987"/>
            <a:ext cx="12192000" cy="5240594"/>
          </a:xfrm>
          <a:prstGeom prst="rect">
            <a:avLst/>
          </a:prstGeom>
        </p:spPr>
      </p:pic>
      <p:sp>
        <p:nvSpPr>
          <p:cNvPr id="4" name="TextBox 3">
            <a:extLst>
              <a:ext uri="{FF2B5EF4-FFF2-40B4-BE49-F238E27FC236}">
                <a16:creationId xmlns:a16="http://schemas.microsoft.com/office/drawing/2014/main" id="{FAFA7E1E-0B30-BBB8-228A-5901AF9BB2EF}"/>
              </a:ext>
            </a:extLst>
          </p:cNvPr>
          <p:cNvSpPr txBox="1"/>
          <p:nvPr/>
        </p:nvSpPr>
        <p:spPr>
          <a:xfrm>
            <a:off x="1455174" y="5220930"/>
            <a:ext cx="9576619" cy="1477328"/>
          </a:xfrm>
          <a:prstGeom prst="rect">
            <a:avLst/>
          </a:prstGeom>
          <a:noFill/>
        </p:spPr>
        <p:txBody>
          <a:bodyPr wrap="square" rtlCol="0">
            <a:spAutoFit/>
          </a:bodyPr>
          <a:lstStyle/>
          <a:p>
            <a:r>
              <a:rPr lang="en-IN" dirty="0"/>
              <a:t>Interpretation:</a:t>
            </a:r>
          </a:p>
          <a:p>
            <a:r>
              <a:rPr lang="en-IN" dirty="0" err="1">
                <a:solidFill>
                  <a:schemeClr val="accent3">
                    <a:lumMod val="40000"/>
                    <a:lumOff val="60000"/>
                  </a:schemeClr>
                </a:solidFill>
              </a:rPr>
              <a:t>Domestic_league</a:t>
            </a:r>
            <a:r>
              <a:rPr lang="en-IN" dirty="0">
                <a:solidFill>
                  <a:schemeClr val="accent3">
                    <a:lumMod val="40000"/>
                    <a:lumOff val="60000"/>
                  </a:schemeClr>
                </a:solidFill>
              </a:rPr>
              <a:t> </a:t>
            </a:r>
            <a:r>
              <a:rPr lang="en-IN" dirty="0"/>
              <a:t>competition type is the high distribution of goals score..</a:t>
            </a:r>
          </a:p>
          <a:p>
            <a:r>
              <a:rPr lang="en-IN" dirty="0"/>
              <a:t>Signal </a:t>
            </a:r>
            <a:r>
              <a:rPr lang="en-IN" dirty="0" err="1"/>
              <a:t>Iduna</a:t>
            </a:r>
            <a:r>
              <a:rPr lang="en-IN" dirty="0"/>
              <a:t> Park stadium have high attendance based on count of </a:t>
            </a:r>
            <a:r>
              <a:rPr lang="en-IN" dirty="0" err="1"/>
              <a:t>competition_id</a:t>
            </a:r>
            <a:r>
              <a:rPr lang="en-IN" dirty="0"/>
              <a:t>….</a:t>
            </a:r>
          </a:p>
          <a:p>
            <a:r>
              <a:rPr lang="en-IN" dirty="0">
                <a:solidFill>
                  <a:schemeClr val="accent3">
                    <a:lumMod val="40000"/>
                    <a:lumOff val="60000"/>
                  </a:schemeClr>
                </a:solidFill>
              </a:rPr>
              <a:t>CHRISTIAN PULISIC  </a:t>
            </a:r>
            <a:r>
              <a:rPr lang="en-IN" dirty="0"/>
              <a:t>player have highest market value in every competition type like </a:t>
            </a:r>
            <a:r>
              <a:rPr lang="en-IN" dirty="0" err="1"/>
              <a:t>Domestic_cup</a:t>
            </a:r>
            <a:r>
              <a:rPr lang="en-IN" dirty="0"/>
              <a:t>, </a:t>
            </a:r>
            <a:r>
              <a:rPr lang="en-IN" dirty="0" err="1"/>
              <a:t>Domestic_league</a:t>
            </a:r>
            <a:r>
              <a:rPr lang="en-IN" dirty="0"/>
              <a:t>, </a:t>
            </a:r>
            <a:r>
              <a:rPr lang="en-IN" dirty="0" err="1"/>
              <a:t>International_cup</a:t>
            </a:r>
            <a:r>
              <a:rPr lang="en-IN" dirty="0"/>
              <a:t> and others….</a:t>
            </a:r>
          </a:p>
        </p:txBody>
      </p:sp>
    </p:spTree>
    <p:extLst>
      <p:ext uri="{BB962C8B-B14F-4D97-AF65-F5344CB8AC3E}">
        <p14:creationId xmlns:p14="http://schemas.microsoft.com/office/powerpoint/2010/main" val="3124424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2003C9-AC39-E835-937B-1C4E20044EDB}"/>
              </a:ext>
            </a:extLst>
          </p:cNvPr>
          <p:cNvSpPr txBox="1"/>
          <p:nvPr/>
        </p:nvSpPr>
        <p:spPr>
          <a:xfrm>
            <a:off x="1278193" y="147484"/>
            <a:ext cx="6676103" cy="523220"/>
          </a:xfrm>
          <a:prstGeom prst="rect">
            <a:avLst/>
          </a:prstGeom>
          <a:noFill/>
        </p:spPr>
        <p:txBody>
          <a:bodyPr wrap="square" rtlCol="0">
            <a:spAutoFit/>
          </a:bodyPr>
          <a:lstStyle/>
          <a:p>
            <a:r>
              <a:rPr lang="en-IN" sz="2800" dirty="0"/>
              <a:t>Contract Management</a:t>
            </a:r>
          </a:p>
        </p:txBody>
      </p:sp>
      <p:pic>
        <p:nvPicPr>
          <p:cNvPr id="4" name="Picture 3">
            <a:extLst>
              <a:ext uri="{FF2B5EF4-FFF2-40B4-BE49-F238E27FC236}">
                <a16:creationId xmlns:a16="http://schemas.microsoft.com/office/drawing/2014/main" id="{86F0DA30-C370-BCF3-5294-4AFDF0A1C925}"/>
              </a:ext>
            </a:extLst>
          </p:cNvPr>
          <p:cNvPicPr>
            <a:picLocks noChangeAspect="1"/>
          </p:cNvPicPr>
          <p:nvPr/>
        </p:nvPicPr>
        <p:blipFill>
          <a:blip r:embed="rId2"/>
          <a:stretch>
            <a:fillRect/>
          </a:stretch>
        </p:blipFill>
        <p:spPr>
          <a:xfrm>
            <a:off x="0" y="800888"/>
            <a:ext cx="6381135" cy="3970122"/>
          </a:xfrm>
          <a:prstGeom prst="rect">
            <a:avLst/>
          </a:prstGeom>
        </p:spPr>
      </p:pic>
      <p:pic>
        <p:nvPicPr>
          <p:cNvPr id="6" name="Picture 5">
            <a:extLst>
              <a:ext uri="{FF2B5EF4-FFF2-40B4-BE49-F238E27FC236}">
                <a16:creationId xmlns:a16="http://schemas.microsoft.com/office/drawing/2014/main" id="{07ADB535-9BE2-3782-5A8E-867BBAD6ECE7}"/>
              </a:ext>
            </a:extLst>
          </p:cNvPr>
          <p:cNvPicPr>
            <a:picLocks noChangeAspect="1"/>
          </p:cNvPicPr>
          <p:nvPr/>
        </p:nvPicPr>
        <p:blipFill>
          <a:blip r:embed="rId3"/>
          <a:stretch>
            <a:fillRect/>
          </a:stretch>
        </p:blipFill>
        <p:spPr>
          <a:xfrm>
            <a:off x="6381135" y="800888"/>
            <a:ext cx="5810865" cy="3970122"/>
          </a:xfrm>
          <a:prstGeom prst="rect">
            <a:avLst/>
          </a:prstGeom>
        </p:spPr>
      </p:pic>
      <p:sp>
        <p:nvSpPr>
          <p:cNvPr id="7" name="TextBox 6">
            <a:extLst>
              <a:ext uri="{FF2B5EF4-FFF2-40B4-BE49-F238E27FC236}">
                <a16:creationId xmlns:a16="http://schemas.microsoft.com/office/drawing/2014/main" id="{B829422A-9E76-09D3-3900-C6462BAE9A1A}"/>
              </a:ext>
            </a:extLst>
          </p:cNvPr>
          <p:cNvSpPr txBox="1"/>
          <p:nvPr/>
        </p:nvSpPr>
        <p:spPr>
          <a:xfrm>
            <a:off x="855406" y="4847303"/>
            <a:ext cx="10559846" cy="1508105"/>
          </a:xfrm>
          <a:prstGeom prst="rect">
            <a:avLst/>
          </a:prstGeom>
          <a:noFill/>
        </p:spPr>
        <p:txBody>
          <a:bodyPr wrap="square" rtlCol="0">
            <a:spAutoFit/>
          </a:bodyPr>
          <a:lstStyle/>
          <a:p>
            <a:r>
              <a:rPr lang="en-IN" sz="2000" dirty="0"/>
              <a:t>Interpretation:</a:t>
            </a:r>
          </a:p>
          <a:p>
            <a:r>
              <a:rPr lang="en-US" sz="1800" b="1" dirty="0">
                <a:effectLst/>
                <a:latin typeface="Benton Sans Book"/>
              </a:rPr>
              <a:t>Borussia Dortmund:</a:t>
            </a:r>
            <a:r>
              <a:rPr lang="en-US" sz="1800" dirty="0">
                <a:effectLst/>
                <a:latin typeface="Benton Sans Book"/>
              </a:rPr>
              <a:t> Has the highest total market value among the teams displayed, suggesting a significant investment in high-value players.</a:t>
            </a:r>
          </a:p>
          <a:p>
            <a:r>
              <a:rPr lang="en-US" sz="1800" b="1" dirty="0">
                <a:effectLst/>
                <a:latin typeface="Benton Sans Book"/>
              </a:rPr>
              <a:t>Peak Value at Age 26:</a:t>
            </a:r>
            <a:r>
              <a:rPr lang="en-US" sz="1800" dirty="0">
                <a:effectLst/>
                <a:latin typeface="Benton Sans Book"/>
              </a:rPr>
              <a:t> There is a sharp peak in the total market value around the age of 26. This suggests that players in their mid-twenties generally have the highest market values.</a:t>
            </a:r>
            <a:endParaRPr lang="en-IN" dirty="0"/>
          </a:p>
        </p:txBody>
      </p:sp>
    </p:spTree>
    <p:extLst>
      <p:ext uri="{BB962C8B-B14F-4D97-AF65-F5344CB8AC3E}">
        <p14:creationId xmlns:p14="http://schemas.microsoft.com/office/powerpoint/2010/main" val="2013842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B92916-2DE9-1601-2397-AD5D89632BAE}"/>
              </a:ext>
            </a:extLst>
          </p:cNvPr>
          <p:cNvSpPr txBox="1"/>
          <p:nvPr/>
        </p:nvSpPr>
        <p:spPr>
          <a:xfrm>
            <a:off x="1415845" y="98323"/>
            <a:ext cx="9645445" cy="461665"/>
          </a:xfrm>
          <a:prstGeom prst="rect">
            <a:avLst/>
          </a:prstGeom>
          <a:noFill/>
        </p:spPr>
        <p:txBody>
          <a:bodyPr wrap="square" rtlCol="0">
            <a:spAutoFit/>
          </a:bodyPr>
          <a:lstStyle/>
          <a:p>
            <a:r>
              <a:rPr lang="en-IN" sz="2400" dirty="0"/>
              <a:t>KMeans clustering for Player Attributes and Demographics</a:t>
            </a:r>
          </a:p>
        </p:txBody>
      </p:sp>
      <p:pic>
        <p:nvPicPr>
          <p:cNvPr id="4" name="Picture 3">
            <a:extLst>
              <a:ext uri="{FF2B5EF4-FFF2-40B4-BE49-F238E27FC236}">
                <a16:creationId xmlns:a16="http://schemas.microsoft.com/office/drawing/2014/main" id="{01866879-901E-4AB7-F5A4-C4B715A70AAC}"/>
              </a:ext>
            </a:extLst>
          </p:cNvPr>
          <p:cNvPicPr>
            <a:picLocks noChangeAspect="1"/>
          </p:cNvPicPr>
          <p:nvPr/>
        </p:nvPicPr>
        <p:blipFill>
          <a:blip r:embed="rId2"/>
          <a:stretch>
            <a:fillRect/>
          </a:stretch>
        </p:blipFill>
        <p:spPr>
          <a:xfrm>
            <a:off x="1" y="688258"/>
            <a:ext cx="4935794" cy="3991437"/>
          </a:xfrm>
          <a:prstGeom prst="rect">
            <a:avLst/>
          </a:prstGeom>
        </p:spPr>
      </p:pic>
      <p:pic>
        <p:nvPicPr>
          <p:cNvPr id="6" name="Picture 5">
            <a:extLst>
              <a:ext uri="{FF2B5EF4-FFF2-40B4-BE49-F238E27FC236}">
                <a16:creationId xmlns:a16="http://schemas.microsoft.com/office/drawing/2014/main" id="{39B2F7DC-06A0-E84A-0D5F-0DF51B4A49AB}"/>
              </a:ext>
            </a:extLst>
          </p:cNvPr>
          <p:cNvPicPr>
            <a:picLocks noChangeAspect="1"/>
          </p:cNvPicPr>
          <p:nvPr/>
        </p:nvPicPr>
        <p:blipFill>
          <a:blip r:embed="rId3"/>
          <a:stretch>
            <a:fillRect/>
          </a:stretch>
        </p:blipFill>
        <p:spPr>
          <a:xfrm>
            <a:off x="4935795" y="688258"/>
            <a:ext cx="3342966" cy="3991436"/>
          </a:xfrm>
          <a:prstGeom prst="rect">
            <a:avLst/>
          </a:prstGeom>
        </p:spPr>
      </p:pic>
      <p:pic>
        <p:nvPicPr>
          <p:cNvPr id="8" name="Picture 7">
            <a:extLst>
              <a:ext uri="{FF2B5EF4-FFF2-40B4-BE49-F238E27FC236}">
                <a16:creationId xmlns:a16="http://schemas.microsoft.com/office/drawing/2014/main" id="{EDD79E4E-31C8-9356-58DF-839EB08D659F}"/>
              </a:ext>
            </a:extLst>
          </p:cNvPr>
          <p:cNvPicPr>
            <a:picLocks noChangeAspect="1"/>
          </p:cNvPicPr>
          <p:nvPr/>
        </p:nvPicPr>
        <p:blipFill>
          <a:blip r:embed="rId4"/>
          <a:stretch>
            <a:fillRect/>
          </a:stretch>
        </p:blipFill>
        <p:spPr>
          <a:xfrm>
            <a:off x="8278760" y="688257"/>
            <a:ext cx="3913239" cy="3991437"/>
          </a:xfrm>
          <a:prstGeom prst="rect">
            <a:avLst/>
          </a:prstGeom>
        </p:spPr>
      </p:pic>
      <p:sp>
        <p:nvSpPr>
          <p:cNvPr id="9" name="TextBox 8">
            <a:extLst>
              <a:ext uri="{FF2B5EF4-FFF2-40B4-BE49-F238E27FC236}">
                <a16:creationId xmlns:a16="http://schemas.microsoft.com/office/drawing/2014/main" id="{2F8B91F1-C785-9CD0-CCDB-A4D3DC6AFF1C}"/>
              </a:ext>
            </a:extLst>
          </p:cNvPr>
          <p:cNvSpPr txBox="1"/>
          <p:nvPr/>
        </p:nvSpPr>
        <p:spPr>
          <a:xfrm>
            <a:off x="0" y="4679693"/>
            <a:ext cx="12192000" cy="2031325"/>
          </a:xfrm>
          <a:prstGeom prst="rect">
            <a:avLst/>
          </a:prstGeom>
          <a:noFill/>
        </p:spPr>
        <p:txBody>
          <a:bodyPr wrap="square" rtlCol="0">
            <a:spAutoFit/>
          </a:bodyPr>
          <a:lstStyle/>
          <a:p>
            <a:r>
              <a:rPr lang="en-IN" dirty="0"/>
              <a:t>Interpretation:</a:t>
            </a:r>
            <a:r>
              <a:rPr lang="en-US" b="0" i="0" dirty="0">
                <a:effectLst/>
                <a:latin typeface="Roboto" panose="02000000000000000000" pitchFamily="2" charset="0"/>
              </a:rPr>
              <a:t>A silhouette score of 0.920 reflects strong clustering performance, meaning that the chosen number of clusters and the algorithm used have created well-separated and cohesive clusters. This suggests the clustering model is highly effective at grouping similar data points together while keeping different groups distinct.</a:t>
            </a:r>
          </a:p>
          <a:p>
            <a:r>
              <a:rPr lang="en-US" b="0" i="0" dirty="0">
                <a:effectLst/>
                <a:latin typeface="Roboto" panose="02000000000000000000" pitchFamily="2" charset="0"/>
              </a:rPr>
              <a:t>A Calinski-Harabasz Index of 341426.68 suggests that the clustering model performs exceptionally well creating distinct and cohesive clusters with minimal overlap.</a:t>
            </a:r>
          </a:p>
          <a:p>
            <a:r>
              <a:rPr lang="en-US" b="0" i="0" dirty="0">
                <a:effectLst/>
                <a:latin typeface="Roboto" panose="02000000000000000000" pitchFamily="2" charset="0"/>
              </a:rPr>
              <a:t>A Davies-Bouldin Index of 0.240 reflects outstanding clustering performance, indicating that the model has formed clusters that are both tight and distinct. Finally </a:t>
            </a:r>
            <a:r>
              <a:rPr lang="en-US" b="0" i="0" dirty="0" err="1">
                <a:effectLst/>
                <a:latin typeface="Roboto" panose="02000000000000000000" pitchFamily="2" charset="0"/>
              </a:rPr>
              <a:t>Kmeans</a:t>
            </a:r>
            <a:r>
              <a:rPr lang="en-US" b="0" i="0" dirty="0">
                <a:effectLst/>
                <a:latin typeface="Roboto" panose="02000000000000000000" pitchFamily="2" charset="0"/>
              </a:rPr>
              <a:t> model performance is also good….</a:t>
            </a:r>
          </a:p>
        </p:txBody>
      </p:sp>
    </p:spTree>
    <p:extLst>
      <p:ext uri="{BB962C8B-B14F-4D97-AF65-F5344CB8AC3E}">
        <p14:creationId xmlns:p14="http://schemas.microsoft.com/office/powerpoint/2010/main" val="2674550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B85704-0BED-1447-6F1B-781E9A73558E}"/>
              </a:ext>
            </a:extLst>
          </p:cNvPr>
          <p:cNvSpPr txBox="1"/>
          <p:nvPr/>
        </p:nvSpPr>
        <p:spPr>
          <a:xfrm>
            <a:off x="1130710" y="147484"/>
            <a:ext cx="7678993" cy="461665"/>
          </a:xfrm>
          <a:prstGeom prst="rect">
            <a:avLst/>
          </a:prstGeom>
          <a:noFill/>
        </p:spPr>
        <p:txBody>
          <a:bodyPr wrap="square" rtlCol="0">
            <a:spAutoFit/>
          </a:bodyPr>
          <a:lstStyle/>
          <a:p>
            <a:r>
              <a:rPr lang="en-IN" sz="2400" dirty="0"/>
              <a:t>Player Attributes and Demographics</a:t>
            </a:r>
          </a:p>
        </p:txBody>
      </p:sp>
      <p:pic>
        <p:nvPicPr>
          <p:cNvPr id="4" name="Picture 3">
            <a:extLst>
              <a:ext uri="{FF2B5EF4-FFF2-40B4-BE49-F238E27FC236}">
                <a16:creationId xmlns:a16="http://schemas.microsoft.com/office/drawing/2014/main" id="{4B5CCB13-8941-0427-FE39-A1E9C346B0DF}"/>
              </a:ext>
            </a:extLst>
          </p:cNvPr>
          <p:cNvPicPr>
            <a:picLocks noChangeAspect="1"/>
          </p:cNvPicPr>
          <p:nvPr/>
        </p:nvPicPr>
        <p:blipFill>
          <a:blip r:embed="rId2"/>
          <a:stretch>
            <a:fillRect/>
          </a:stretch>
        </p:blipFill>
        <p:spPr>
          <a:xfrm>
            <a:off x="0" y="866839"/>
            <a:ext cx="6636774" cy="4940009"/>
          </a:xfrm>
          <a:prstGeom prst="rect">
            <a:avLst/>
          </a:prstGeom>
        </p:spPr>
      </p:pic>
      <p:pic>
        <p:nvPicPr>
          <p:cNvPr id="6" name="Picture 5">
            <a:extLst>
              <a:ext uri="{FF2B5EF4-FFF2-40B4-BE49-F238E27FC236}">
                <a16:creationId xmlns:a16="http://schemas.microsoft.com/office/drawing/2014/main" id="{EC63F528-0984-11B3-20BD-B79F16B877C8}"/>
              </a:ext>
            </a:extLst>
          </p:cNvPr>
          <p:cNvPicPr>
            <a:picLocks noChangeAspect="1"/>
          </p:cNvPicPr>
          <p:nvPr/>
        </p:nvPicPr>
        <p:blipFill>
          <a:blip r:embed="rId3"/>
          <a:stretch>
            <a:fillRect/>
          </a:stretch>
        </p:blipFill>
        <p:spPr>
          <a:xfrm>
            <a:off x="6636774" y="866840"/>
            <a:ext cx="5555226" cy="4940007"/>
          </a:xfrm>
          <a:prstGeom prst="rect">
            <a:avLst/>
          </a:prstGeom>
        </p:spPr>
      </p:pic>
      <p:sp>
        <p:nvSpPr>
          <p:cNvPr id="7" name="TextBox 6">
            <a:extLst>
              <a:ext uri="{FF2B5EF4-FFF2-40B4-BE49-F238E27FC236}">
                <a16:creationId xmlns:a16="http://schemas.microsoft.com/office/drawing/2014/main" id="{F73AF393-3006-2FB5-FB50-B18B26A7528F}"/>
              </a:ext>
            </a:extLst>
          </p:cNvPr>
          <p:cNvSpPr txBox="1"/>
          <p:nvPr/>
        </p:nvSpPr>
        <p:spPr>
          <a:xfrm>
            <a:off x="0" y="5806849"/>
            <a:ext cx="12123174" cy="923330"/>
          </a:xfrm>
          <a:prstGeom prst="rect">
            <a:avLst/>
          </a:prstGeom>
          <a:noFill/>
        </p:spPr>
        <p:txBody>
          <a:bodyPr wrap="square" rtlCol="0">
            <a:spAutoFit/>
          </a:bodyPr>
          <a:lstStyle/>
          <a:p>
            <a:r>
              <a:rPr lang="en-IN" dirty="0" err="1"/>
              <a:t>Interpretation:Christian</a:t>
            </a:r>
            <a:r>
              <a:rPr lang="en-IN" dirty="0"/>
              <a:t> Pulisic have higher market value in Attack position….John Antony brooks have highest market value in Defender position…Weston </a:t>
            </a:r>
            <a:r>
              <a:rPr lang="en-IN" dirty="0" err="1"/>
              <a:t>Mckennie</a:t>
            </a:r>
            <a:r>
              <a:rPr lang="en-IN" dirty="0"/>
              <a:t> have highest market value in midfield position….</a:t>
            </a:r>
          </a:p>
          <a:p>
            <a:r>
              <a:rPr lang="en-IN" dirty="0" err="1"/>
              <a:t>Centre_Back</a:t>
            </a:r>
            <a:r>
              <a:rPr lang="en-IN" dirty="0"/>
              <a:t> have highest average height  in Defender </a:t>
            </a:r>
            <a:r>
              <a:rPr lang="en-IN" dirty="0" err="1"/>
              <a:t>position..that</a:t>
            </a:r>
            <a:r>
              <a:rPr lang="en-IN" dirty="0"/>
              <a:t> is 192.35..</a:t>
            </a:r>
          </a:p>
        </p:txBody>
      </p:sp>
    </p:spTree>
    <p:extLst>
      <p:ext uri="{BB962C8B-B14F-4D97-AF65-F5344CB8AC3E}">
        <p14:creationId xmlns:p14="http://schemas.microsoft.com/office/powerpoint/2010/main" val="1845834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E23EF3-921A-0815-9401-2DBF5EFA31B9}"/>
              </a:ext>
            </a:extLst>
          </p:cNvPr>
          <p:cNvSpPr txBox="1"/>
          <p:nvPr/>
        </p:nvSpPr>
        <p:spPr>
          <a:xfrm>
            <a:off x="3864077" y="658761"/>
            <a:ext cx="3913239" cy="584775"/>
          </a:xfrm>
          <a:prstGeom prst="rect">
            <a:avLst/>
          </a:prstGeom>
          <a:noFill/>
        </p:spPr>
        <p:txBody>
          <a:bodyPr wrap="square" rtlCol="0">
            <a:spAutoFit/>
          </a:bodyPr>
          <a:lstStyle/>
          <a:p>
            <a:r>
              <a:rPr lang="en-IN" dirty="0"/>
              <a:t>                  </a:t>
            </a:r>
            <a:r>
              <a:rPr lang="en-IN" sz="3200" b="1" dirty="0"/>
              <a:t>Introduction</a:t>
            </a:r>
          </a:p>
        </p:txBody>
      </p:sp>
      <p:sp>
        <p:nvSpPr>
          <p:cNvPr id="4" name="TextBox 3">
            <a:extLst>
              <a:ext uri="{FF2B5EF4-FFF2-40B4-BE49-F238E27FC236}">
                <a16:creationId xmlns:a16="http://schemas.microsoft.com/office/drawing/2014/main" id="{294348CE-62A1-5CE8-263E-7BEC456C4D22}"/>
              </a:ext>
            </a:extLst>
          </p:cNvPr>
          <p:cNvSpPr txBox="1"/>
          <p:nvPr/>
        </p:nvSpPr>
        <p:spPr>
          <a:xfrm>
            <a:off x="816077" y="1396181"/>
            <a:ext cx="10599175" cy="4801314"/>
          </a:xfrm>
          <a:prstGeom prst="rect">
            <a:avLst/>
          </a:prstGeom>
          <a:noFill/>
        </p:spPr>
        <p:txBody>
          <a:bodyPr wrap="square" rtlCol="0">
            <a:spAutoFit/>
          </a:bodyPr>
          <a:lstStyle/>
          <a:p>
            <a:pPr marL="285750" indent="-285750">
              <a:buFont typeface="Arial" panose="020B0604020202020204" pitchFamily="34" charset="0"/>
              <a:buChar char="•"/>
            </a:pPr>
            <a:r>
              <a:rPr lang="en-US" dirty="0"/>
              <a:t>Data analytics has become an essential tool in unlocking valuable insights from raw data, enabling informed decision-making in various fields, including sports.</a:t>
            </a:r>
          </a:p>
          <a:p>
            <a:pPr marL="285750" indent="-285750">
              <a:buFont typeface="Arial" panose="020B0604020202020204" pitchFamily="34" charset="0"/>
              <a:buChar char="•"/>
            </a:pPr>
            <a:r>
              <a:rPr lang="en-US" dirty="0"/>
              <a:t> This project focuses on applying data analytics to football  data, with the aim of uncovering key patterns, trends, and performance indicators that shape the game.</a:t>
            </a:r>
          </a:p>
          <a:p>
            <a:pPr marL="285750" indent="-285750">
              <a:buFont typeface="Arial" panose="020B0604020202020204" pitchFamily="34" charset="0"/>
              <a:buChar char="•"/>
            </a:pPr>
            <a:r>
              <a:rPr lang="en-US" dirty="0"/>
              <a:t> By utilizing techniques such as data cleaning, exploration, statistical analysis, and advanced visualization, this project seeks to provide actionable insights that can drive strategic decisions in football.</a:t>
            </a:r>
          </a:p>
          <a:p>
            <a:pPr marL="285750" indent="-285750">
              <a:buFont typeface="Arial" panose="020B0604020202020204" pitchFamily="34" charset="0"/>
              <a:buChar char="•"/>
            </a:pPr>
            <a:r>
              <a:rPr lang="en-US" dirty="0"/>
              <a:t>Through detailed visualizations, the project presents findings in an accessible and understandable manner, making it easier to identify factors that influence game results and player success.</a:t>
            </a:r>
          </a:p>
          <a:p>
            <a:pPr marL="285750" indent="-285750">
              <a:buFont typeface="Arial" panose="020B0604020202020204" pitchFamily="34" charset="0"/>
              <a:buChar char="•"/>
            </a:pPr>
            <a:r>
              <a:rPr lang="en-US" dirty="0"/>
              <a:t>The goal of this analysis is to assist football analysts, coaches, and strategists in optimizing their approaches by highlighting the key elements that contribute to winning strategies, player effectiveness, and match predictions. </a:t>
            </a:r>
          </a:p>
          <a:p>
            <a:pPr marL="285750" indent="-285750">
              <a:buFont typeface="Arial" panose="020B0604020202020204" pitchFamily="34" charset="0"/>
              <a:buChar char="•"/>
            </a:pPr>
            <a:r>
              <a:rPr lang="en-US" dirty="0"/>
              <a:t>By addressing questions related to player contributions, team strategies, and match outcomes, the project aims to provide a deeper understanding of the sport and its intricacies.</a:t>
            </a:r>
          </a:p>
          <a:p>
            <a:pPr marL="285750" indent="-285750">
              <a:buFont typeface="Arial" panose="020B0604020202020204" pitchFamily="34" charset="0"/>
              <a:buChar char="•"/>
            </a:pPr>
            <a:r>
              <a:rPr lang="en-US" dirty="0"/>
              <a:t>Various data analysis techniques, like exploratory data analysis(EDA) and correlation , prediction using ML models using tools like Python, MYSQL, Excel, and Tableau are employed to exact meaningful insights. These insights aim to enhance decision-making, improve team performance, and provide a competitive edge in the sport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300885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18D00A-ED13-D6A2-9794-3C7BBAEBEC1D}"/>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539487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419344-A0FE-06EA-885E-0DC89D12EF51}"/>
              </a:ext>
            </a:extLst>
          </p:cNvPr>
          <p:cNvSpPr txBox="1"/>
          <p:nvPr/>
        </p:nvSpPr>
        <p:spPr>
          <a:xfrm>
            <a:off x="1759974" y="48002"/>
            <a:ext cx="4945626" cy="584775"/>
          </a:xfrm>
          <a:prstGeom prst="rect">
            <a:avLst/>
          </a:prstGeom>
          <a:noFill/>
        </p:spPr>
        <p:txBody>
          <a:bodyPr wrap="square" rtlCol="0">
            <a:spAutoFit/>
          </a:bodyPr>
          <a:lstStyle/>
          <a:p>
            <a:r>
              <a:rPr lang="en-IN" sz="3200" dirty="0">
                <a:solidFill>
                  <a:srgbClr val="FFFF00"/>
                </a:solidFill>
              </a:rPr>
              <a:t>SUMMARY</a:t>
            </a:r>
          </a:p>
        </p:txBody>
      </p:sp>
      <p:sp>
        <p:nvSpPr>
          <p:cNvPr id="4" name="TextBox 3">
            <a:extLst>
              <a:ext uri="{FF2B5EF4-FFF2-40B4-BE49-F238E27FC236}">
                <a16:creationId xmlns:a16="http://schemas.microsoft.com/office/drawing/2014/main" id="{E204236D-07BD-EA0D-1387-4E13ADD0ED2F}"/>
              </a:ext>
            </a:extLst>
          </p:cNvPr>
          <p:cNvSpPr txBox="1"/>
          <p:nvPr/>
        </p:nvSpPr>
        <p:spPr>
          <a:xfrm>
            <a:off x="0" y="627202"/>
            <a:ext cx="12103510" cy="5940088"/>
          </a:xfrm>
          <a:prstGeom prst="rect">
            <a:avLst/>
          </a:prstGeom>
          <a:noFill/>
        </p:spPr>
        <p:txBody>
          <a:bodyPr wrap="square" rtlCol="0">
            <a:spAutoFit/>
          </a:bodyPr>
          <a:lstStyle/>
          <a:p>
            <a:r>
              <a:rPr lang="en-US" sz="2000" b="1" dirty="0">
                <a:solidFill>
                  <a:schemeClr val="accent2">
                    <a:lumMod val="75000"/>
                  </a:schemeClr>
                </a:solidFill>
              </a:rPr>
              <a:t>Player Performance Trends:</a:t>
            </a:r>
            <a:r>
              <a:rPr lang="en-US" sz="2000" dirty="0">
                <a:solidFill>
                  <a:schemeClr val="accent2">
                    <a:lumMod val="75000"/>
                  </a:schemeClr>
                </a:solidFill>
              </a:rPr>
              <a:t> </a:t>
            </a:r>
            <a:r>
              <a:rPr lang="en-US" sz="2000" dirty="0"/>
              <a:t>Key players like </a:t>
            </a:r>
            <a:r>
              <a:rPr lang="en-US" sz="2000" u="sng" dirty="0"/>
              <a:t>Christian Pulisic </a:t>
            </a:r>
            <a:r>
              <a:rPr lang="en-US" sz="2000" dirty="0"/>
              <a:t>continue to stand out for their goal-scoring abilities, emphasizing their growing importance in attacking roles. Players such as </a:t>
            </a:r>
            <a:r>
              <a:rPr lang="en-US" sz="2000" u="sng" dirty="0"/>
              <a:t>Jordan and Emmanuel </a:t>
            </a:r>
            <a:r>
              <a:rPr lang="en-US" sz="2000" u="sng" dirty="0" err="1"/>
              <a:t>Sabbi</a:t>
            </a:r>
            <a:r>
              <a:rPr lang="en-US" sz="2000" dirty="0"/>
              <a:t> excelled in assists, showcasing their creativity and vision in creating goal-scoring opportunities.</a:t>
            </a:r>
          </a:p>
          <a:p>
            <a:r>
              <a:rPr lang="en-US" sz="2000" b="1" dirty="0">
                <a:solidFill>
                  <a:schemeClr val="accent2">
                    <a:lumMod val="75000"/>
                  </a:schemeClr>
                </a:solidFill>
              </a:rPr>
              <a:t>Team Dynamics:</a:t>
            </a:r>
            <a:r>
              <a:rPr lang="en-US" sz="2000" dirty="0">
                <a:solidFill>
                  <a:schemeClr val="accent2">
                    <a:lumMod val="75000"/>
                  </a:schemeClr>
                </a:solidFill>
              </a:rPr>
              <a:t> </a:t>
            </a:r>
            <a:r>
              <a:rPr lang="en-US" sz="2000" u="sng" dirty="0"/>
              <a:t>Borussia Dortmund’s </a:t>
            </a:r>
            <a:r>
              <a:rPr lang="en-US" sz="2000" dirty="0"/>
              <a:t>strong goal-scoring capabilities place them at the forefront of offensive football, while </a:t>
            </a:r>
            <a:r>
              <a:rPr lang="en-US" sz="2000" u="sng" dirty="0"/>
              <a:t>FC Bayern Munich’s </a:t>
            </a:r>
            <a:r>
              <a:rPr lang="en-US" sz="2000" dirty="0"/>
              <a:t>consistent fan engagement, with the highest home attendance</a:t>
            </a:r>
          </a:p>
          <a:p>
            <a:r>
              <a:rPr lang="en-US" sz="2000" b="1" dirty="0">
                <a:solidFill>
                  <a:schemeClr val="accent2">
                    <a:lumMod val="75000"/>
                  </a:schemeClr>
                </a:solidFill>
              </a:rPr>
              <a:t>Managerial Impact:</a:t>
            </a:r>
            <a:r>
              <a:rPr lang="en-US" sz="2000" dirty="0">
                <a:solidFill>
                  <a:schemeClr val="accent2">
                    <a:lumMod val="75000"/>
                  </a:schemeClr>
                </a:solidFill>
              </a:rPr>
              <a:t> </a:t>
            </a:r>
            <a:r>
              <a:rPr lang="en-US" sz="2000" u="sng" dirty="0"/>
              <a:t>Thomas Tuchel’s </a:t>
            </a:r>
            <a:r>
              <a:rPr lang="en-US" sz="2000" dirty="0"/>
              <a:t>superior number of wins compared to other managers reflects his managerial prowess, solidifying his reputation as one of the most successful coaches in the league during the period.</a:t>
            </a:r>
          </a:p>
          <a:p>
            <a:r>
              <a:rPr lang="en-US" sz="2000" b="1" dirty="0">
                <a:solidFill>
                  <a:schemeClr val="accent2">
                    <a:lumMod val="75000"/>
                  </a:schemeClr>
                </a:solidFill>
              </a:rPr>
              <a:t>Market Value Insights:</a:t>
            </a:r>
            <a:r>
              <a:rPr lang="en-US" sz="2000" dirty="0">
                <a:solidFill>
                  <a:schemeClr val="accent2">
                    <a:lumMod val="75000"/>
                  </a:schemeClr>
                </a:solidFill>
              </a:rPr>
              <a:t> </a:t>
            </a:r>
            <a:r>
              <a:rPr lang="en-US" sz="2000" dirty="0"/>
              <a:t>Players in offensive roles, such as right wingers and attackers, hold the highest market values. In contrast, defenders, particularly players like </a:t>
            </a:r>
            <a:r>
              <a:rPr lang="en-US" sz="2000" u="sng" dirty="0"/>
              <a:t>John Anthony Brooks</a:t>
            </a:r>
            <a:r>
              <a:rPr lang="en-US" sz="2000" dirty="0"/>
              <a:t>, also hold significant market value. </a:t>
            </a:r>
          </a:p>
          <a:p>
            <a:r>
              <a:rPr lang="en-US" sz="2000" b="1" dirty="0">
                <a:solidFill>
                  <a:schemeClr val="accent2">
                    <a:lumMod val="75000"/>
                  </a:schemeClr>
                </a:solidFill>
              </a:rPr>
              <a:t>Stadium Attendance Trends:</a:t>
            </a:r>
            <a:r>
              <a:rPr lang="en-US" sz="2000" dirty="0">
                <a:solidFill>
                  <a:schemeClr val="accent2">
                    <a:lumMod val="75000"/>
                  </a:schemeClr>
                </a:solidFill>
              </a:rPr>
              <a:t> </a:t>
            </a:r>
            <a:r>
              <a:rPr lang="en-US" sz="2000" u="sng" dirty="0"/>
              <a:t>Santiago </a:t>
            </a:r>
            <a:r>
              <a:rPr lang="en-US" sz="2000" u="sng" dirty="0" err="1"/>
              <a:t>Bernabeu</a:t>
            </a:r>
            <a:r>
              <a:rPr lang="en-US" sz="2000" u="sng" dirty="0"/>
              <a:t> </a:t>
            </a:r>
            <a:r>
              <a:rPr lang="en-US" sz="2000" dirty="0"/>
              <a:t>stands out as the stadium with the highest average attendance, demonstrating Real Madrid’s global fan appeal. On the other hand, </a:t>
            </a:r>
            <a:r>
              <a:rPr lang="en-US" sz="2000" u="sng" dirty="0"/>
              <a:t>Signal </a:t>
            </a:r>
            <a:r>
              <a:rPr lang="en-US" sz="2000" u="sng" dirty="0" err="1"/>
              <a:t>Iduna</a:t>
            </a:r>
            <a:r>
              <a:rPr lang="en-US" sz="2000" u="sng" dirty="0"/>
              <a:t> Park </a:t>
            </a:r>
            <a:r>
              <a:rPr lang="en-US" sz="2000" dirty="0"/>
              <a:t>leads in terms of average market value, suggesting it not only attracts fans but also houses some of the most valuable players.</a:t>
            </a:r>
          </a:p>
          <a:p>
            <a:r>
              <a:rPr lang="en-US" sz="2000" b="1" dirty="0">
                <a:solidFill>
                  <a:schemeClr val="accent2">
                    <a:lumMod val="75000"/>
                  </a:schemeClr>
                </a:solidFill>
              </a:rPr>
              <a:t>Referee Patterns:</a:t>
            </a:r>
            <a:r>
              <a:rPr lang="en-US" sz="2000" dirty="0">
                <a:solidFill>
                  <a:schemeClr val="accent2">
                    <a:lumMod val="75000"/>
                  </a:schemeClr>
                </a:solidFill>
              </a:rPr>
              <a:t> </a:t>
            </a:r>
            <a:r>
              <a:rPr lang="en-US" sz="2000" u="sng" dirty="0"/>
              <a:t>Felix </a:t>
            </a:r>
            <a:r>
              <a:rPr lang="en-US" sz="2000" u="sng" dirty="0" err="1"/>
              <a:t>Zwayer</a:t>
            </a:r>
            <a:r>
              <a:rPr lang="en-US" sz="2000" u="sng" dirty="0"/>
              <a:t> </a:t>
            </a:r>
            <a:r>
              <a:rPr lang="en-US" sz="2000" dirty="0"/>
              <a:t>emerges as the most frequently appointed referee, known for his proactive approach to card distribution, as evidenced by his high number of yellow cards. </a:t>
            </a:r>
          </a:p>
          <a:p>
            <a:r>
              <a:rPr lang="en-US" sz="2000" b="1" dirty="0">
                <a:solidFill>
                  <a:schemeClr val="accent2">
                    <a:lumMod val="75000"/>
                  </a:schemeClr>
                </a:solidFill>
              </a:rPr>
              <a:t>Substitution and Strategy:</a:t>
            </a:r>
            <a:r>
              <a:rPr lang="en-US" sz="2000" u="sng" dirty="0">
                <a:solidFill>
                  <a:schemeClr val="accent2">
                    <a:lumMod val="75000"/>
                  </a:schemeClr>
                </a:solidFill>
              </a:rPr>
              <a:t> </a:t>
            </a:r>
            <a:r>
              <a:rPr lang="en-US" sz="2000" u="sng" dirty="0"/>
              <a:t>Borussia Dortmund’s </a:t>
            </a:r>
            <a:r>
              <a:rPr lang="en-US" sz="2000" dirty="0"/>
              <a:t>effective use of substitutions, particularly in the second half, plays a crucial role in their goal-scoring success. The strategy of maximizing fresh legs and adjusting tactics mid-game is a key element in their ability to capitalize on attacking opportunities.</a:t>
            </a:r>
          </a:p>
          <a:p>
            <a:r>
              <a:rPr lang="en-US" sz="2000" b="1" dirty="0">
                <a:solidFill>
                  <a:schemeClr val="accent2">
                    <a:lumMod val="75000"/>
                  </a:schemeClr>
                </a:solidFill>
              </a:rPr>
              <a:t>Age and Market Value Trends:</a:t>
            </a:r>
            <a:r>
              <a:rPr lang="en-US" sz="2000" dirty="0">
                <a:solidFill>
                  <a:schemeClr val="accent2">
                    <a:lumMod val="75000"/>
                  </a:schemeClr>
                </a:solidFill>
              </a:rPr>
              <a:t> </a:t>
            </a:r>
            <a:r>
              <a:rPr lang="en-US" sz="2000" dirty="0"/>
              <a:t>Players typically reach their peak market value around the age of 26, which signifies the prime years of a player's career. </a:t>
            </a:r>
            <a:endParaRPr lang="en-IN" sz="2000" dirty="0"/>
          </a:p>
        </p:txBody>
      </p:sp>
    </p:spTree>
    <p:extLst>
      <p:ext uri="{BB962C8B-B14F-4D97-AF65-F5344CB8AC3E}">
        <p14:creationId xmlns:p14="http://schemas.microsoft.com/office/powerpoint/2010/main" val="2580044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8E0E77-91D4-36DA-D2BF-220237CA6574}"/>
              </a:ext>
            </a:extLst>
          </p:cNvPr>
          <p:cNvSpPr txBox="1"/>
          <p:nvPr/>
        </p:nvSpPr>
        <p:spPr>
          <a:xfrm>
            <a:off x="1863213" y="1909546"/>
            <a:ext cx="7934632" cy="1862048"/>
          </a:xfrm>
          <a:prstGeom prst="rect">
            <a:avLst/>
          </a:prstGeom>
          <a:noFill/>
        </p:spPr>
        <p:txBody>
          <a:bodyPr wrap="square" rtlCol="0">
            <a:spAutoFit/>
          </a:bodyPr>
          <a:lstStyle/>
          <a:p>
            <a:r>
              <a:rPr lang="en-IN" sz="11500" i="1" dirty="0"/>
              <a:t>  Thank you</a:t>
            </a:r>
          </a:p>
        </p:txBody>
      </p:sp>
    </p:spTree>
    <p:extLst>
      <p:ext uri="{BB962C8B-B14F-4D97-AF65-F5344CB8AC3E}">
        <p14:creationId xmlns:p14="http://schemas.microsoft.com/office/powerpoint/2010/main" val="2902633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E25B90-B231-65AD-B5A9-9388B2F03D8C}"/>
              </a:ext>
            </a:extLst>
          </p:cNvPr>
          <p:cNvSpPr txBox="1"/>
          <p:nvPr/>
        </p:nvSpPr>
        <p:spPr>
          <a:xfrm>
            <a:off x="904569" y="0"/>
            <a:ext cx="1563329" cy="523220"/>
          </a:xfrm>
          <a:prstGeom prst="rect">
            <a:avLst/>
          </a:prstGeom>
          <a:noFill/>
        </p:spPr>
        <p:txBody>
          <a:bodyPr wrap="square" rtlCol="0">
            <a:spAutoFit/>
          </a:bodyPr>
          <a:lstStyle/>
          <a:p>
            <a:r>
              <a:rPr lang="en-IN" sz="2800" dirty="0"/>
              <a:t>AGENDA</a:t>
            </a:r>
          </a:p>
        </p:txBody>
      </p:sp>
      <p:sp>
        <p:nvSpPr>
          <p:cNvPr id="4" name="TextBox 3">
            <a:extLst>
              <a:ext uri="{FF2B5EF4-FFF2-40B4-BE49-F238E27FC236}">
                <a16:creationId xmlns:a16="http://schemas.microsoft.com/office/drawing/2014/main" id="{CF99133E-F13E-7102-2B13-804CFA851CE8}"/>
              </a:ext>
            </a:extLst>
          </p:cNvPr>
          <p:cNvSpPr txBox="1"/>
          <p:nvPr/>
        </p:nvSpPr>
        <p:spPr>
          <a:xfrm>
            <a:off x="648930" y="523220"/>
            <a:ext cx="11238271" cy="5078313"/>
          </a:xfrm>
          <a:prstGeom prst="rect">
            <a:avLst/>
          </a:prstGeom>
          <a:noFill/>
        </p:spPr>
        <p:txBody>
          <a:bodyPr wrap="square" rtlCol="0">
            <a:spAutoFit/>
          </a:bodyPr>
          <a:lstStyle/>
          <a:p>
            <a:pPr>
              <a:buFont typeface="+mj-lt"/>
              <a:buAutoNum type="arabicPeriod"/>
            </a:pPr>
            <a:r>
              <a:rPr lang="en-US" b="1" dirty="0"/>
              <a:t>Dataset Overview</a:t>
            </a:r>
            <a:endParaRPr lang="en-US" dirty="0"/>
          </a:p>
          <a:p>
            <a:pPr marL="742950" lvl="1" indent="-285750">
              <a:buFont typeface="+mj-lt"/>
              <a:buAutoNum type="arabicPeriod"/>
            </a:pPr>
            <a:r>
              <a:rPr lang="en-US" dirty="0"/>
              <a:t>Key features and variables in the dataset</a:t>
            </a:r>
          </a:p>
          <a:p>
            <a:pPr marL="742950" lvl="1" indent="-285750">
              <a:buFont typeface="+mj-lt"/>
              <a:buAutoNum type="arabicPeriod"/>
            </a:pPr>
            <a:r>
              <a:rPr lang="en-US" dirty="0"/>
              <a:t>Data sources and collection process</a:t>
            </a:r>
          </a:p>
          <a:p>
            <a:pPr>
              <a:buFont typeface="+mj-lt"/>
              <a:buAutoNum type="arabicPeriod"/>
            </a:pPr>
            <a:r>
              <a:rPr lang="en-US" b="1" dirty="0"/>
              <a:t>Data Cleaning &amp; Preprocessing</a:t>
            </a:r>
            <a:endParaRPr lang="en-US" dirty="0"/>
          </a:p>
          <a:p>
            <a:pPr marL="742950" lvl="1" indent="-285750">
              <a:buFont typeface="+mj-lt"/>
              <a:buAutoNum type="arabicPeriod"/>
            </a:pPr>
            <a:r>
              <a:rPr lang="en-US" dirty="0"/>
              <a:t>Handling missing values and outliers</a:t>
            </a:r>
          </a:p>
          <a:p>
            <a:pPr marL="742950" lvl="1" indent="-285750">
              <a:buFont typeface="+mj-lt"/>
              <a:buAutoNum type="arabicPeriod"/>
            </a:pPr>
            <a:r>
              <a:rPr lang="en-US" dirty="0"/>
              <a:t>Data transformation and feature engineering</a:t>
            </a:r>
          </a:p>
          <a:p>
            <a:pPr>
              <a:buFont typeface="+mj-lt"/>
              <a:buAutoNum type="arabicPeriod"/>
            </a:pPr>
            <a:r>
              <a:rPr lang="en-US" b="1" dirty="0"/>
              <a:t>Exploratory Data Analysis (EDA)</a:t>
            </a:r>
            <a:endParaRPr lang="en-US" dirty="0"/>
          </a:p>
          <a:p>
            <a:pPr marL="742950" lvl="1" indent="-285750">
              <a:buFont typeface="+mj-lt"/>
              <a:buAutoNum type="arabicPeriod"/>
            </a:pPr>
            <a:r>
              <a:rPr lang="en-US" dirty="0"/>
              <a:t>Key trends and patterns in the data</a:t>
            </a:r>
          </a:p>
          <a:p>
            <a:pPr marL="742950" lvl="1" indent="-285750">
              <a:buFont typeface="+mj-lt"/>
              <a:buAutoNum type="arabicPeriod"/>
            </a:pPr>
            <a:r>
              <a:rPr lang="en-US" dirty="0"/>
              <a:t>Visualizing player and team performance</a:t>
            </a:r>
          </a:p>
          <a:p>
            <a:pPr>
              <a:buFont typeface="+mj-lt"/>
              <a:buAutoNum type="arabicPeriod"/>
            </a:pPr>
            <a:r>
              <a:rPr lang="en-US" b="1" dirty="0"/>
              <a:t>Predictive Modeling</a:t>
            </a:r>
            <a:endParaRPr lang="en-US" dirty="0"/>
          </a:p>
          <a:p>
            <a:pPr marL="742950" lvl="1" indent="-285750">
              <a:buFont typeface="+mj-lt"/>
              <a:buAutoNum type="arabicPeriod"/>
            </a:pPr>
            <a:r>
              <a:rPr lang="en-US" dirty="0"/>
              <a:t>Building models to forecast match outcomes</a:t>
            </a:r>
          </a:p>
          <a:p>
            <a:pPr marL="742950" lvl="1" indent="-285750">
              <a:buFont typeface="+mj-lt"/>
              <a:buAutoNum type="arabicPeriod"/>
            </a:pPr>
            <a:r>
              <a:rPr lang="en-US" dirty="0"/>
              <a:t>Evaluating model performance</a:t>
            </a:r>
          </a:p>
          <a:p>
            <a:pPr>
              <a:buFont typeface="+mj-lt"/>
              <a:buAutoNum type="arabicPeriod"/>
            </a:pPr>
            <a:r>
              <a:rPr lang="en-US" b="1" dirty="0"/>
              <a:t>Key Insights</a:t>
            </a:r>
            <a:endParaRPr lang="en-US" dirty="0"/>
          </a:p>
          <a:p>
            <a:pPr marL="742950" lvl="1" indent="-285750">
              <a:buFont typeface="+mj-lt"/>
              <a:buAutoNum type="arabicPeriod"/>
            </a:pPr>
            <a:r>
              <a:rPr lang="en-US" dirty="0"/>
              <a:t>Key takeaways for teams and coaches</a:t>
            </a:r>
          </a:p>
          <a:p>
            <a:pPr marL="742950" lvl="1" indent="-285750">
              <a:buFont typeface="+mj-lt"/>
              <a:buAutoNum type="arabicPeriod"/>
            </a:pPr>
            <a:r>
              <a:rPr lang="en-US" dirty="0"/>
              <a:t>Trends and strategies based on data</a:t>
            </a:r>
          </a:p>
          <a:p>
            <a:pPr>
              <a:buFont typeface="+mj-lt"/>
              <a:buAutoNum type="arabicPeriod"/>
            </a:pPr>
            <a:r>
              <a:rPr lang="en-US" b="1" dirty="0"/>
              <a:t>Conclusion</a:t>
            </a:r>
            <a:endParaRPr lang="en-US" dirty="0"/>
          </a:p>
          <a:p>
            <a:pPr marL="742950" lvl="1" indent="-285750">
              <a:buFont typeface="+mj-lt"/>
              <a:buAutoNum type="arabicPeriod"/>
            </a:pPr>
            <a:r>
              <a:rPr lang="en-US" dirty="0"/>
              <a:t>Summary of findings</a:t>
            </a:r>
          </a:p>
          <a:p>
            <a:endParaRPr lang="en-IN" dirty="0"/>
          </a:p>
        </p:txBody>
      </p:sp>
    </p:spTree>
    <p:extLst>
      <p:ext uri="{BB962C8B-B14F-4D97-AF65-F5344CB8AC3E}">
        <p14:creationId xmlns:p14="http://schemas.microsoft.com/office/powerpoint/2010/main" val="764460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B3BE9-1556-EDE6-B7DC-D65AF25D4011}"/>
              </a:ext>
            </a:extLst>
          </p:cNvPr>
          <p:cNvSpPr txBox="1"/>
          <p:nvPr/>
        </p:nvSpPr>
        <p:spPr>
          <a:xfrm>
            <a:off x="2880851" y="324465"/>
            <a:ext cx="6213987" cy="646331"/>
          </a:xfrm>
          <a:prstGeom prst="rect">
            <a:avLst/>
          </a:prstGeom>
          <a:noFill/>
        </p:spPr>
        <p:txBody>
          <a:bodyPr wrap="square" rtlCol="0">
            <a:spAutoFit/>
          </a:bodyPr>
          <a:lstStyle/>
          <a:p>
            <a:r>
              <a:rPr lang="en-IN" sz="1600" dirty="0"/>
              <a:t>                                     </a:t>
            </a:r>
            <a:r>
              <a:rPr lang="en-IN" sz="3600" dirty="0"/>
              <a:t>FOCUS AREAS</a:t>
            </a:r>
          </a:p>
        </p:txBody>
      </p:sp>
      <p:sp>
        <p:nvSpPr>
          <p:cNvPr id="3" name="TextBox 2">
            <a:extLst>
              <a:ext uri="{FF2B5EF4-FFF2-40B4-BE49-F238E27FC236}">
                <a16:creationId xmlns:a16="http://schemas.microsoft.com/office/drawing/2014/main" id="{2BF4CED8-75EA-0B94-5C86-68755AE08998}"/>
              </a:ext>
            </a:extLst>
          </p:cNvPr>
          <p:cNvSpPr txBox="1"/>
          <p:nvPr/>
        </p:nvSpPr>
        <p:spPr>
          <a:xfrm>
            <a:off x="1523997" y="1197603"/>
            <a:ext cx="4503175" cy="523220"/>
          </a:xfrm>
          <a:prstGeom prst="rect">
            <a:avLst/>
          </a:prstGeom>
          <a:noFill/>
        </p:spPr>
        <p:txBody>
          <a:bodyPr wrap="square" rtlCol="0">
            <a:spAutoFit/>
          </a:bodyPr>
          <a:lstStyle/>
          <a:p>
            <a:r>
              <a:rPr lang="en-IN" dirty="0"/>
              <a:t>  </a:t>
            </a:r>
            <a:r>
              <a:rPr lang="en-IN" sz="2800" dirty="0"/>
              <a:t>Performance Analysis</a:t>
            </a:r>
          </a:p>
        </p:txBody>
      </p:sp>
      <p:sp>
        <p:nvSpPr>
          <p:cNvPr id="5" name="TextBox 4">
            <a:extLst>
              <a:ext uri="{FF2B5EF4-FFF2-40B4-BE49-F238E27FC236}">
                <a16:creationId xmlns:a16="http://schemas.microsoft.com/office/drawing/2014/main" id="{DEB28E2F-B26E-DB03-98FF-B1DE93F36C62}"/>
              </a:ext>
            </a:extLst>
          </p:cNvPr>
          <p:cNvSpPr txBox="1"/>
          <p:nvPr/>
        </p:nvSpPr>
        <p:spPr>
          <a:xfrm>
            <a:off x="1641987" y="2123768"/>
            <a:ext cx="4301612" cy="461665"/>
          </a:xfrm>
          <a:prstGeom prst="rect">
            <a:avLst/>
          </a:prstGeom>
          <a:noFill/>
        </p:spPr>
        <p:txBody>
          <a:bodyPr wrap="square" rtlCol="0">
            <a:spAutoFit/>
          </a:bodyPr>
          <a:lstStyle/>
          <a:p>
            <a:r>
              <a:rPr lang="en-IN" sz="2400" dirty="0"/>
              <a:t>Player Profile and Market Value</a:t>
            </a:r>
          </a:p>
        </p:txBody>
      </p:sp>
      <p:sp>
        <p:nvSpPr>
          <p:cNvPr id="6" name="TextBox 5">
            <a:extLst>
              <a:ext uri="{FF2B5EF4-FFF2-40B4-BE49-F238E27FC236}">
                <a16:creationId xmlns:a16="http://schemas.microsoft.com/office/drawing/2014/main" id="{6E5789CC-D507-3600-64D7-77551BA1224E}"/>
              </a:ext>
            </a:extLst>
          </p:cNvPr>
          <p:cNvSpPr txBox="1"/>
          <p:nvPr/>
        </p:nvSpPr>
        <p:spPr>
          <a:xfrm>
            <a:off x="1607572" y="3092440"/>
            <a:ext cx="4336026" cy="461665"/>
          </a:xfrm>
          <a:prstGeom prst="rect">
            <a:avLst/>
          </a:prstGeom>
          <a:noFill/>
        </p:spPr>
        <p:txBody>
          <a:bodyPr wrap="square" rtlCol="0">
            <a:spAutoFit/>
          </a:bodyPr>
          <a:lstStyle/>
          <a:p>
            <a:r>
              <a:rPr lang="en-IN" sz="2400" dirty="0"/>
              <a:t>Attendance and Stadium Analysis</a:t>
            </a:r>
          </a:p>
        </p:txBody>
      </p:sp>
      <p:sp>
        <p:nvSpPr>
          <p:cNvPr id="7" name="TextBox 6">
            <a:extLst>
              <a:ext uri="{FF2B5EF4-FFF2-40B4-BE49-F238E27FC236}">
                <a16:creationId xmlns:a16="http://schemas.microsoft.com/office/drawing/2014/main" id="{11041DDE-C46D-BEC9-DB82-2C4E23246DF7}"/>
              </a:ext>
            </a:extLst>
          </p:cNvPr>
          <p:cNvSpPr txBox="1"/>
          <p:nvPr/>
        </p:nvSpPr>
        <p:spPr>
          <a:xfrm>
            <a:off x="6862917" y="4089605"/>
            <a:ext cx="3460955" cy="461665"/>
          </a:xfrm>
          <a:prstGeom prst="rect">
            <a:avLst/>
          </a:prstGeom>
          <a:noFill/>
        </p:spPr>
        <p:txBody>
          <a:bodyPr wrap="square" rtlCol="0">
            <a:spAutoFit/>
          </a:bodyPr>
          <a:lstStyle/>
          <a:p>
            <a:r>
              <a:rPr lang="en-IN" sz="2400" dirty="0"/>
              <a:t>Substitution Patterns</a:t>
            </a:r>
          </a:p>
        </p:txBody>
      </p:sp>
      <p:sp>
        <p:nvSpPr>
          <p:cNvPr id="9" name="TextBox 8">
            <a:extLst>
              <a:ext uri="{FF2B5EF4-FFF2-40B4-BE49-F238E27FC236}">
                <a16:creationId xmlns:a16="http://schemas.microsoft.com/office/drawing/2014/main" id="{D184B862-CD71-4270-E548-10A605DD5E16}"/>
              </a:ext>
            </a:extLst>
          </p:cNvPr>
          <p:cNvSpPr txBox="1"/>
          <p:nvPr/>
        </p:nvSpPr>
        <p:spPr>
          <a:xfrm>
            <a:off x="1641987" y="4061112"/>
            <a:ext cx="3008671" cy="461665"/>
          </a:xfrm>
          <a:prstGeom prst="rect">
            <a:avLst/>
          </a:prstGeom>
          <a:noFill/>
        </p:spPr>
        <p:txBody>
          <a:bodyPr wrap="square" rtlCol="0">
            <a:spAutoFit/>
          </a:bodyPr>
          <a:lstStyle/>
          <a:p>
            <a:r>
              <a:rPr lang="en-IN" sz="2400" dirty="0"/>
              <a:t>Team Comparison</a:t>
            </a:r>
          </a:p>
        </p:txBody>
      </p:sp>
      <p:sp>
        <p:nvSpPr>
          <p:cNvPr id="10" name="TextBox 9">
            <a:extLst>
              <a:ext uri="{FF2B5EF4-FFF2-40B4-BE49-F238E27FC236}">
                <a16:creationId xmlns:a16="http://schemas.microsoft.com/office/drawing/2014/main" id="{AF5619A2-E4F3-65C9-AA52-F0BB243AE92C}"/>
              </a:ext>
            </a:extLst>
          </p:cNvPr>
          <p:cNvSpPr txBox="1"/>
          <p:nvPr/>
        </p:nvSpPr>
        <p:spPr>
          <a:xfrm>
            <a:off x="1641987" y="4813511"/>
            <a:ext cx="3313471" cy="461665"/>
          </a:xfrm>
          <a:prstGeom prst="rect">
            <a:avLst/>
          </a:prstGeom>
          <a:noFill/>
        </p:spPr>
        <p:txBody>
          <a:bodyPr wrap="square" rtlCol="0">
            <a:spAutoFit/>
          </a:bodyPr>
          <a:lstStyle/>
          <a:p>
            <a:r>
              <a:rPr lang="en-IN" sz="2400" dirty="0"/>
              <a:t>Referee Analysis</a:t>
            </a:r>
          </a:p>
        </p:txBody>
      </p:sp>
      <p:sp>
        <p:nvSpPr>
          <p:cNvPr id="11" name="TextBox 10">
            <a:extLst>
              <a:ext uri="{FF2B5EF4-FFF2-40B4-BE49-F238E27FC236}">
                <a16:creationId xmlns:a16="http://schemas.microsoft.com/office/drawing/2014/main" id="{C635D0B3-371B-1866-6A6A-29607A2BAED0}"/>
              </a:ext>
            </a:extLst>
          </p:cNvPr>
          <p:cNvSpPr txBox="1"/>
          <p:nvPr/>
        </p:nvSpPr>
        <p:spPr>
          <a:xfrm>
            <a:off x="6936657" y="3092440"/>
            <a:ext cx="3539613" cy="461665"/>
          </a:xfrm>
          <a:prstGeom prst="rect">
            <a:avLst/>
          </a:prstGeom>
          <a:noFill/>
        </p:spPr>
        <p:txBody>
          <a:bodyPr wrap="square" rtlCol="0">
            <a:spAutoFit/>
          </a:bodyPr>
          <a:lstStyle/>
          <a:p>
            <a:r>
              <a:rPr lang="en-IN" sz="2400" dirty="0"/>
              <a:t>Event Analysis</a:t>
            </a:r>
          </a:p>
        </p:txBody>
      </p:sp>
      <p:sp>
        <p:nvSpPr>
          <p:cNvPr id="12" name="TextBox 11">
            <a:extLst>
              <a:ext uri="{FF2B5EF4-FFF2-40B4-BE49-F238E27FC236}">
                <a16:creationId xmlns:a16="http://schemas.microsoft.com/office/drawing/2014/main" id="{9856B72E-AAA9-82A7-B4DC-CC3E79BB7A94}"/>
              </a:ext>
            </a:extLst>
          </p:cNvPr>
          <p:cNvSpPr txBox="1"/>
          <p:nvPr/>
        </p:nvSpPr>
        <p:spPr>
          <a:xfrm>
            <a:off x="6862917" y="1257871"/>
            <a:ext cx="4375354" cy="461665"/>
          </a:xfrm>
          <a:prstGeom prst="rect">
            <a:avLst/>
          </a:prstGeom>
          <a:noFill/>
        </p:spPr>
        <p:txBody>
          <a:bodyPr wrap="square" rtlCol="0">
            <a:spAutoFit/>
          </a:bodyPr>
          <a:lstStyle/>
          <a:p>
            <a:r>
              <a:rPr lang="en-IN" sz="2400" dirty="0"/>
              <a:t>Contract Management</a:t>
            </a:r>
          </a:p>
        </p:txBody>
      </p:sp>
      <p:sp>
        <p:nvSpPr>
          <p:cNvPr id="13" name="TextBox 12">
            <a:extLst>
              <a:ext uri="{FF2B5EF4-FFF2-40B4-BE49-F238E27FC236}">
                <a16:creationId xmlns:a16="http://schemas.microsoft.com/office/drawing/2014/main" id="{C2381DA4-16A3-0879-A599-BE032FB88B23}"/>
              </a:ext>
            </a:extLst>
          </p:cNvPr>
          <p:cNvSpPr txBox="1"/>
          <p:nvPr/>
        </p:nvSpPr>
        <p:spPr>
          <a:xfrm>
            <a:off x="6862917" y="2112867"/>
            <a:ext cx="4355690" cy="461665"/>
          </a:xfrm>
          <a:prstGeom prst="rect">
            <a:avLst/>
          </a:prstGeom>
          <a:noFill/>
        </p:spPr>
        <p:txBody>
          <a:bodyPr wrap="square" rtlCol="0">
            <a:spAutoFit/>
          </a:bodyPr>
          <a:lstStyle/>
          <a:p>
            <a:r>
              <a:rPr lang="en-IN" sz="2400" dirty="0"/>
              <a:t>Competition Analysis</a:t>
            </a:r>
          </a:p>
        </p:txBody>
      </p:sp>
      <p:sp>
        <p:nvSpPr>
          <p:cNvPr id="14" name="TextBox 13">
            <a:extLst>
              <a:ext uri="{FF2B5EF4-FFF2-40B4-BE49-F238E27FC236}">
                <a16:creationId xmlns:a16="http://schemas.microsoft.com/office/drawing/2014/main" id="{CDE9CE43-58E9-580A-8253-1B53720241B7}"/>
              </a:ext>
            </a:extLst>
          </p:cNvPr>
          <p:cNvSpPr txBox="1"/>
          <p:nvPr/>
        </p:nvSpPr>
        <p:spPr>
          <a:xfrm>
            <a:off x="6862917" y="4803508"/>
            <a:ext cx="4896463" cy="461665"/>
          </a:xfrm>
          <a:prstGeom prst="rect">
            <a:avLst/>
          </a:prstGeom>
          <a:noFill/>
        </p:spPr>
        <p:txBody>
          <a:bodyPr wrap="square" rtlCol="0">
            <a:spAutoFit/>
          </a:bodyPr>
          <a:lstStyle/>
          <a:p>
            <a:r>
              <a:rPr lang="en-IN" sz="2400" dirty="0"/>
              <a:t>Player Attributes and Demographics</a:t>
            </a:r>
          </a:p>
        </p:txBody>
      </p:sp>
    </p:spTree>
    <p:extLst>
      <p:ext uri="{BB962C8B-B14F-4D97-AF65-F5344CB8AC3E}">
        <p14:creationId xmlns:p14="http://schemas.microsoft.com/office/powerpoint/2010/main" val="4028910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74EEF6-39DF-C7C2-F7E7-CAD3DB91325F}"/>
              </a:ext>
            </a:extLst>
          </p:cNvPr>
          <p:cNvPicPr>
            <a:picLocks noChangeAspect="1"/>
          </p:cNvPicPr>
          <p:nvPr/>
        </p:nvPicPr>
        <p:blipFill>
          <a:blip r:embed="rId2"/>
          <a:stretch>
            <a:fillRect/>
          </a:stretch>
        </p:blipFill>
        <p:spPr>
          <a:xfrm>
            <a:off x="22965" y="1091381"/>
            <a:ext cx="5886222" cy="3618271"/>
          </a:xfrm>
          <a:prstGeom prst="rect">
            <a:avLst/>
          </a:prstGeom>
        </p:spPr>
      </p:pic>
      <p:pic>
        <p:nvPicPr>
          <p:cNvPr id="5" name="Picture 4">
            <a:extLst>
              <a:ext uri="{FF2B5EF4-FFF2-40B4-BE49-F238E27FC236}">
                <a16:creationId xmlns:a16="http://schemas.microsoft.com/office/drawing/2014/main" id="{87D3135E-D584-0988-E676-AC0F0722ADD7}"/>
              </a:ext>
            </a:extLst>
          </p:cNvPr>
          <p:cNvPicPr>
            <a:picLocks noChangeAspect="1"/>
          </p:cNvPicPr>
          <p:nvPr/>
        </p:nvPicPr>
        <p:blipFill>
          <a:blip r:embed="rId3"/>
          <a:stretch>
            <a:fillRect/>
          </a:stretch>
        </p:blipFill>
        <p:spPr>
          <a:xfrm>
            <a:off x="5909187" y="1091381"/>
            <a:ext cx="6259848" cy="3618271"/>
          </a:xfrm>
          <a:prstGeom prst="rect">
            <a:avLst/>
          </a:prstGeom>
        </p:spPr>
      </p:pic>
      <p:sp>
        <p:nvSpPr>
          <p:cNvPr id="2" name="TextBox 1">
            <a:extLst>
              <a:ext uri="{FF2B5EF4-FFF2-40B4-BE49-F238E27FC236}">
                <a16:creationId xmlns:a16="http://schemas.microsoft.com/office/drawing/2014/main" id="{825B55F6-CB2E-8A37-7AED-114960A94D5A}"/>
              </a:ext>
            </a:extLst>
          </p:cNvPr>
          <p:cNvSpPr txBox="1"/>
          <p:nvPr/>
        </p:nvSpPr>
        <p:spPr>
          <a:xfrm>
            <a:off x="1297858" y="186813"/>
            <a:ext cx="4699819" cy="646331"/>
          </a:xfrm>
          <a:prstGeom prst="rect">
            <a:avLst/>
          </a:prstGeom>
          <a:noFill/>
        </p:spPr>
        <p:txBody>
          <a:bodyPr wrap="square" rtlCol="0">
            <a:spAutoFit/>
          </a:bodyPr>
          <a:lstStyle/>
          <a:p>
            <a:r>
              <a:rPr lang="en-IN" sz="3600" dirty="0"/>
              <a:t>Performance Analysis</a:t>
            </a:r>
          </a:p>
        </p:txBody>
      </p:sp>
      <p:sp>
        <p:nvSpPr>
          <p:cNvPr id="4" name="TextBox 3">
            <a:extLst>
              <a:ext uri="{FF2B5EF4-FFF2-40B4-BE49-F238E27FC236}">
                <a16:creationId xmlns:a16="http://schemas.microsoft.com/office/drawing/2014/main" id="{577F9C55-E5E5-C99C-F107-C36F99552A7C}"/>
              </a:ext>
            </a:extLst>
          </p:cNvPr>
          <p:cNvSpPr txBox="1"/>
          <p:nvPr/>
        </p:nvSpPr>
        <p:spPr>
          <a:xfrm>
            <a:off x="953729" y="4837471"/>
            <a:ext cx="10441858" cy="1754326"/>
          </a:xfrm>
          <a:prstGeom prst="rect">
            <a:avLst/>
          </a:prstGeom>
          <a:noFill/>
        </p:spPr>
        <p:txBody>
          <a:bodyPr wrap="square" rtlCol="0">
            <a:spAutoFit/>
          </a:bodyPr>
          <a:lstStyle/>
          <a:p>
            <a:r>
              <a:rPr lang="en-IN" dirty="0"/>
              <a:t>Interpretation:</a:t>
            </a:r>
          </a:p>
          <a:p>
            <a:r>
              <a:rPr lang="en-US" b="1" i="0" dirty="0">
                <a:effectLst/>
                <a:latin typeface="Roboto" panose="02000000000000000000" pitchFamily="2" charset="0"/>
              </a:rPr>
              <a:t>Christian Pulisic</a:t>
            </a:r>
            <a:r>
              <a:rPr lang="en-US" b="0" i="0" dirty="0">
                <a:effectLst/>
                <a:latin typeface="Roboto" panose="02000000000000000000" pitchFamily="2" charset="0"/>
              </a:rPr>
              <a:t> significantly outperforms other players, scoring over 600 goals. This suggests he's a highly prolific scorer.</a:t>
            </a:r>
          </a:p>
          <a:p>
            <a:r>
              <a:rPr lang="en-US" b="1" i="0" dirty="0">
                <a:effectLst/>
                <a:latin typeface="Roboto" panose="02000000000000000000" pitchFamily="2" charset="0"/>
              </a:rPr>
              <a:t>Christian Pulisic</a:t>
            </a:r>
            <a:r>
              <a:rPr lang="en-US" b="0" i="0" dirty="0">
                <a:effectLst/>
                <a:latin typeface="Roboto" panose="02000000000000000000" pitchFamily="2" charset="0"/>
              </a:rPr>
              <a:t> stands out as the top assist provider, significantly outperforming the other players. This suggests he plays a pivotal role in creating scoring opportunities for his team.</a:t>
            </a:r>
            <a:endParaRPr lang="en-IN" b="0" i="0" dirty="0">
              <a:effectLst/>
              <a:latin typeface="Roboto" panose="02000000000000000000" pitchFamily="2" charset="0"/>
            </a:endParaRPr>
          </a:p>
          <a:p>
            <a:endParaRPr lang="en-IN" dirty="0"/>
          </a:p>
        </p:txBody>
      </p:sp>
    </p:spTree>
    <p:extLst>
      <p:ext uri="{BB962C8B-B14F-4D97-AF65-F5344CB8AC3E}">
        <p14:creationId xmlns:p14="http://schemas.microsoft.com/office/powerpoint/2010/main" val="1137349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F91735-B66A-6F4B-8544-756FF66147CE}"/>
              </a:ext>
            </a:extLst>
          </p:cNvPr>
          <p:cNvPicPr>
            <a:picLocks noChangeAspect="1"/>
          </p:cNvPicPr>
          <p:nvPr/>
        </p:nvPicPr>
        <p:blipFill>
          <a:blip r:embed="rId2"/>
          <a:stretch>
            <a:fillRect/>
          </a:stretch>
        </p:blipFill>
        <p:spPr>
          <a:xfrm>
            <a:off x="1" y="865239"/>
            <a:ext cx="5348748" cy="4591663"/>
          </a:xfrm>
          <a:prstGeom prst="rect">
            <a:avLst/>
          </a:prstGeom>
        </p:spPr>
      </p:pic>
      <p:pic>
        <p:nvPicPr>
          <p:cNvPr id="5" name="Picture 4">
            <a:extLst>
              <a:ext uri="{FF2B5EF4-FFF2-40B4-BE49-F238E27FC236}">
                <a16:creationId xmlns:a16="http://schemas.microsoft.com/office/drawing/2014/main" id="{D6C057BC-882E-5D1B-55BD-584A1144AC0B}"/>
              </a:ext>
            </a:extLst>
          </p:cNvPr>
          <p:cNvPicPr>
            <a:picLocks noChangeAspect="1"/>
          </p:cNvPicPr>
          <p:nvPr/>
        </p:nvPicPr>
        <p:blipFill>
          <a:blip r:embed="rId3"/>
          <a:stretch>
            <a:fillRect/>
          </a:stretch>
        </p:blipFill>
        <p:spPr>
          <a:xfrm>
            <a:off x="7266039" y="865238"/>
            <a:ext cx="4925961" cy="4591664"/>
          </a:xfrm>
          <a:prstGeom prst="rect">
            <a:avLst/>
          </a:prstGeom>
        </p:spPr>
      </p:pic>
      <p:sp>
        <p:nvSpPr>
          <p:cNvPr id="6" name="TextBox 5">
            <a:extLst>
              <a:ext uri="{FF2B5EF4-FFF2-40B4-BE49-F238E27FC236}">
                <a16:creationId xmlns:a16="http://schemas.microsoft.com/office/drawing/2014/main" id="{3D7746A0-6CFD-1889-94C8-520D57CE4DE5}"/>
              </a:ext>
            </a:extLst>
          </p:cNvPr>
          <p:cNvSpPr txBox="1"/>
          <p:nvPr/>
        </p:nvSpPr>
        <p:spPr>
          <a:xfrm>
            <a:off x="1573161" y="186812"/>
            <a:ext cx="9045677" cy="523220"/>
          </a:xfrm>
          <a:prstGeom prst="rect">
            <a:avLst/>
          </a:prstGeom>
          <a:noFill/>
        </p:spPr>
        <p:txBody>
          <a:bodyPr wrap="square" rtlCol="0">
            <a:spAutoFit/>
          </a:bodyPr>
          <a:lstStyle/>
          <a:p>
            <a:r>
              <a:rPr lang="en-IN" sz="2800" dirty="0"/>
              <a:t>Logistic Regression for Performance Analysis</a:t>
            </a:r>
          </a:p>
        </p:txBody>
      </p:sp>
      <p:sp>
        <p:nvSpPr>
          <p:cNvPr id="7" name="TextBox 6">
            <a:extLst>
              <a:ext uri="{FF2B5EF4-FFF2-40B4-BE49-F238E27FC236}">
                <a16:creationId xmlns:a16="http://schemas.microsoft.com/office/drawing/2014/main" id="{362D4520-283A-E867-33EC-C537E4CE35FB}"/>
              </a:ext>
            </a:extLst>
          </p:cNvPr>
          <p:cNvSpPr txBox="1"/>
          <p:nvPr/>
        </p:nvSpPr>
        <p:spPr>
          <a:xfrm>
            <a:off x="68826" y="5525727"/>
            <a:ext cx="12192000" cy="1785104"/>
          </a:xfrm>
          <a:prstGeom prst="rect">
            <a:avLst/>
          </a:prstGeom>
          <a:noFill/>
        </p:spPr>
        <p:txBody>
          <a:bodyPr wrap="square" rtlCol="0">
            <a:spAutoFit/>
          </a:bodyPr>
          <a:lstStyle/>
          <a:p>
            <a:r>
              <a:rPr lang="en-US" b="1" i="1" dirty="0">
                <a:latin typeface="Courier New" panose="02070309020205020404" pitchFamily="49" charset="0"/>
              </a:rPr>
              <a:t>x</a:t>
            </a:r>
            <a:r>
              <a:rPr lang="en-US" b="1" i="1" dirty="0">
                <a:effectLst/>
                <a:latin typeface="Courier New" panose="02070309020205020404" pitchFamily="49" charset="0"/>
              </a:rPr>
              <a:t>=minutes_played,position_y,team_captain,market_value_in_eur[Independent variables]</a:t>
            </a:r>
          </a:p>
          <a:p>
            <a:r>
              <a:rPr lang="en-US" b="1" i="1" dirty="0">
                <a:latin typeface="Courier New" panose="02070309020205020404" pitchFamily="49" charset="0"/>
              </a:rPr>
              <a:t>Y=</a:t>
            </a:r>
            <a:r>
              <a:rPr lang="en-US" b="1" i="1" dirty="0">
                <a:effectLst/>
                <a:latin typeface="Courier New" panose="02070309020205020404" pitchFamily="49" charset="0"/>
              </a:rPr>
              <a:t>goals[Target Variable]</a:t>
            </a:r>
          </a:p>
          <a:p>
            <a:r>
              <a:rPr lang="en-US" sz="2000" b="1" i="1" dirty="0">
                <a:effectLst/>
                <a:latin typeface="Courier New" panose="02070309020205020404" pitchFamily="49" charset="0"/>
              </a:rPr>
              <a:t>Interpretation: </a:t>
            </a:r>
            <a:r>
              <a:rPr lang="en-US" dirty="0"/>
              <a:t>The correlation matrix suggests potential multicollinearity, and the low AUC of the logistic regression model indicates limited predictive power, suggesting a need for feature engineering and model refinement…</a:t>
            </a:r>
            <a:endParaRPr lang="en-US" b="0" dirty="0">
              <a:effectLst/>
              <a:latin typeface="Courier New" panose="02070309020205020404" pitchFamily="49" charset="0"/>
            </a:endParaRPr>
          </a:p>
          <a:p>
            <a:endParaRPr lang="en-US" b="0" dirty="0">
              <a:solidFill>
                <a:srgbClr val="000000"/>
              </a:solidFill>
              <a:effectLst/>
              <a:latin typeface="Courier New" panose="02070309020205020404" pitchFamily="49" charset="0"/>
            </a:endParaRPr>
          </a:p>
          <a:p>
            <a:endParaRPr lang="en-IN" dirty="0"/>
          </a:p>
        </p:txBody>
      </p:sp>
      <p:sp>
        <p:nvSpPr>
          <p:cNvPr id="8" name="TextBox 7">
            <a:extLst>
              <a:ext uri="{FF2B5EF4-FFF2-40B4-BE49-F238E27FC236}">
                <a16:creationId xmlns:a16="http://schemas.microsoft.com/office/drawing/2014/main" id="{37724EBD-1976-501D-5D78-EF6131F4C969}"/>
              </a:ext>
            </a:extLst>
          </p:cNvPr>
          <p:cNvSpPr txBox="1"/>
          <p:nvPr/>
        </p:nvSpPr>
        <p:spPr>
          <a:xfrm>
            <a:off x="5388077" y="865238"/>
            <a:ext cx="1877962" cy="4524315"/>
          </a:xfrm>
          <a:prstGeom prst="rect">
            <a:avLst/>
          </a:prstGeom>
          <a:noFill/>
        </p:spPr>
        <p:txBody>
          <a:bodyPr wrap="square" rtlCol="0">
            <a:spAutoFit/>
          </a:bodyPr>
          <a:lstStyle/>
          <a:p>
            <a:r>
              <a:rPr lang="en-IN" dirty="0"/>
              <a:t>Accuracy=63%</a:t>
            </a:r>
          </a:p>
          <a:p>
            <a:r>
              <a:rPr lang="en-IN" dirty="0"/>
              <a:t>Recall =16.67%</a:t>
            </a:r>
          </a:p>
          <a:p>
            <a:r>
              <a:rPr lang="en-IN" dirty="0"/>
              <a:t>F1_score=25.8%</a:t>
            </a:r>
          </a:p>
          <a:p>
            <a:r>
              <a:rPr lang="en-IN" dirty="0"/>
              <a:t>Precision = 57%  </a:t>
            </a:r>
          </a:p>
          <a:p>
            <a:endParaRPr lang="en-IN" dirty="0"/>
          </a:p>
          <a:p>
            <a:endParaRPr lang="en-IN" dirty="0"/>
          </a:p>
          <a:p>
            <a:endParaRPr lang="en-IN" dirty="0"/>
          </a:p>
          <a:p>
            <a:r>
              <a:rPr lang="en-US" dirty="0"/>
              <a:t>Accuracy tells the model is moderate performance.</a:t>
            </a:r>
            <a:r>
              <a:rPr lang="en-US" b="0" i="0" dirty="0">
                <a:solidFill>
                  <a:srgbClr val="1F1F1F"/>
                </a:solidFill>
                <a:effectLst/>
                <a:latin typeface="Roboto" panose="02000000000000000000" pitchFamily="2" charset="0"/>
              </a:rPr>
              <a:t> </a:t>
            </a:r>
            <a:r>
              <a:rPr lang="en-US" b="0" i="0" dirty="0">
                <a:effectLst/>
                <a:latin typeface="Roboto" panose="02000000000000000000" pitchFamily="2" charset="0"/>
              </a:rPr>
              <a:t>F1-score is low, indicating that the overall performance of the model is unbalanced</a:t>
            </a:r>
            <a:endParaRPr lang="en-IN" dirty="0"/>
          </a:p>
        </p:txBody>
      </p:sp>
    </p:spTree>
    <p:extLst>
      <p:ext uri="{BB962C8B-B14F-4D97-AF65-F5344CB8AC3E}">
        <p14:creationId xmlns:p14="http://schemas.microsoft.com/office/powerpoint/2010/main" val="1596060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94E069-8836-4D32-8C8C-B090AD56AACC}"/>
              </a:ext>
            </a:extLst>
          </p:cNvPr>
          <p:cNvPicPr>
            <a:picLocks noChangeAspect="1"/>
          </p:cNvPicPr>
          <p:nvPr/>
        </p:nvPicPr>
        <p:blipFill>
          <a:blip r:embed="rId2"/>
          <a:stretch>
            <a:fillRect/>
          </a:stretch>
        </p:blipFill>
        <p:spPr>
          <a:xfrm>
            <a:off x="0" y="511278"/>
            <a:ext cx="12192000" cy="5348748"/>
          </a:xfrm>
          <a:prstGeom prst="rect">
            <a:avLst/>
          </a:prstGeom>
        </p:spPr>
      </p:pic>
      <p:sp>
        <p:nvSpPr>
          <p:cNvPr id="4" name="TextBox 3">
            <a:extLst>
              <a:ext uri="{FF2B5EF4-FFF2-40B4-BE49-F238E27FC236}">
                <a16:creationId xmlns:a16="http://schemas.microsoft.com/office/drawing/2014/main" id="{B158FF5E-19FE-26F5-89CA-F9C2EC5EBAB3}"/>
              </a:ext>
            </a:extLst>
          </p:cNvPr>
          <p:cNvSpPr txBox="1"/>
          <p:nvPr/>
        </p:nvSpPr>
        <p:spPr>
          <a:xfrm>
            <a:off x="1101213" y="78658"/>
            <a:ext cx="5397910" cy="523220"/>
          </a:xfrm>
          <a:prstGeom prst="rect">
            <a:avLst/>
          </a:prstGeom>
          <a:noFill/>
        </p:spPr>
        <p:txBody>
          <a:bodyPr wrap="square" rtlCol="0">
            <a:spAutoFit/>
          </a:bodyPr>
          <a:lstStyle/>
          <a:p>
            <a:pPr algn="l"/>
            <a:r>
              <a:rPr lang="en-US" sz="2800" b="1" i="1" dirty="0">
                <a:effectLst/>
                <a:latin typeface="Roboto" panose="02000000000000000000" pitchFamily="2" charset="0"/>
              </a:rPr>
              <a:t>Player Profile and Market Value</a:t>
            </a:r>
            <a:endParaRPr lang="en-US" sz="2800" b="0" i="0" dirty="0">
              <a:effectLst/>
              <a:latin typeface="Roboto" panose="02000000000000000000" pitchFamily="2" charset="0"/>
            </a:endParaRPr>
          </a:p>
        </p:txBody>
      </p:sp>
      <p:sp>
        <p:nvSpPr>
          <p:cNvPr id="5" name="TextBox 4">
            <a:extLst>
              <a:ext uri="{FF2B5EF4-FFF2-40B4-BE49-F238E27FC236}">
                <a16:creationId xmlns:a16="http://schemas.microsoft.com/office/drawing/2014/main" id="{F2B6DB56-4C0E-6E28-AEA6-922C93CC5B8A}"/>
              </a:ext>
            </a:extLst>
          </p:cNvPr>
          <p:cNvSpPr txBox="1"/>
          <p:nvPr/>
        </p:nvSpPr>
        <p:spPr>
          <a:xfrm>
            <a:off x="68826" y="5948516"/>
            <a:ext cx="11847871" cy="707886"/>
          </a:xfrm>
          <a:prstGeom prst="rect">
            <a:avLst/>
          </a:prstGeom>
          <a:noFill/>
        </p:spPr>
        <p:txBody>
          <a:bodyPr wrap="square" rtlCol="0">
            <a:spAutoFit/>
          </a:bodyPr>
          <a:lstStyle/>
          <a:p>
            <a:r>
              <a:rPr lang="en-IN" sz="2000" dirty="0"/>
              <a:t>Interpretation:</a:t>
            </a:r>
            <a:r>
              <a:rPr lang="en-US" sz="2000" dirty="0"/>
              <a:t>This dashboard explores the factors influencing player market value, revealing insights into the impact of position, performance metrics, physical attributes, and market trends on player valuation in football.</a:t>
            </a:r>
            <a:endParaRPr lang="en-IN" sz="2000" dirty="0"/>
          </a:p>
        </p:txBody>
      </p:sp>
    </p:spTree>
    <p:extLst>
      <p:ext uri="{BB962C8B-B14F-4D97-AF65-F5344CB8AC3E}">
        <p14:creationId xmlns:p14="http://schemas.microsoft.com/office/powerpoint/2010/main" val="2739521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A0EA27-E5A7-2E07-0F12-3DD815C44484}"/>
              </a:ext>
            </a:extLst>
          </p:cNvPr>
          <p:cNvPicPr>
            <a:picLocks noChangeAspect="1"/>
          </p:cNvPicPr>
          <p:nvPr/>
        </p:nvPicPr>
        <p:blipFill>
          <a:blip r:embed="rId2"/>
          <a:stretch>
            <a:fillRect/>
          </a:stretch>
        </p:blipFill>
        <p:spPr>
          <a:xfrm>
            <a:off x="8524568" y="648929"/>
            <a:ext cx="3647768" cy="4090219"/>
          </a:xfrm>
          <a:prstGeom prst="rect">
            <a:avLst/>
          </a:prstGeom>
        </p:spPr>
      </p:pic>
      <p:pic>
        <p:nvPicPr>
          <p:cNvPr id="5" name="Picture 4">
            <a:extLst>
              <a:ext uri="{FF2B5EF4-FFF2-40B4-BE49-F238E27FC236}">
                <a16:creationId xmlns:a16="http://schemas.microsoft.com/office/drawing/2014/main" id="{A3780082-2E9F-DF1B-BD1D-D79021653BEC}"/>
              </a:ext>
            </a:extLst>
          </p:cNvPr>
          <p:cNvPicPr>
            <a:picLocks noChangeAspect="1"/>
          </p:cNvPicPr>
          <p:nvPr/>
        </p:nvPicPr>
        <p:blipFill>
          <a:blip r:embed="rId3"/>
          <a:stretch>
            <a:fillRect/>
          </a:stretch>
        </p:blipFill>
        <p:spPr>
          <a:xfrm>
            <a:off x="0" y="648929"/>
            <a:ext cx="3991897" cy="4090219"/>
          </a:xfrm>
          <a:prstGeom prst="rect">
            <a:avLst/>
          </a:prstGeom>
        </p:spPr>
      </p:pic>
      <p:pic>
        <p:nvPicPr>
          <p:cNvPr id="7" name="Picture 6">
            <a:extLst>
              <a:ext uri="{FF2B5EF4-FFF2-40B4-BE49-F238E27FC236}">
                <a16:creationId xmlns:a16="http://schemas.microsoft.com/office/drawing/2014/main" id="{4F636D86-5C39-E0C8-E666-656FC322C59A}"/>
              </a:ext>
            </a:extLst>
          </p:cNvPr>
          <p:cNvPicPr>
            <a:picLocks noChangeAspect="1"/>
          </p:cNvPicPr>
          <p:nvPr/>
        </p:nvPicPr>
        <p:blipFill>
          <a:blip r:embed="rId4"/>
          <a:stretch>
            <a:fillRect/>
          </a:stretch>
        </p:blipFill>
        <p:spPr>
          <a:xfrm>
            <a:off x="3991897" y="648929"/>
            <a:ext cx="4552335" cy="4090219"/>
          </a:xfrm>
          <a:prstGeom prst="rect">
            <a:avLst/>
          </a:prstGeom>
        </p:spPr>
      </p:pic>
      <p:sp>
        <p:nvSpPr>
          <p:cNvPr id="9" name="TextBox 8">
            <a:extLst>
              <a:ext uri="{FF2B5EF4-FFF2-40B4-BE49-F238E27FC236}">
                <a16:creationId xmlns:a16="http://schemas.microsoft.com/office/drawing/2014/main" id="{A5D6000E-74C5-BC65-E760-C79E3D5E5377}"/>
              </a:ext>
            </a:extLst>
          </p:cNvPr>
          <p:cNvSpPr txBox="1"/>
          <p:nvPr/>
        </p:nvSpPr>
        <p:spPr>
          <a:xfrm>
            <a:off x="39329" y="0"/>
            <a:ext cx="12113342" cy="461665"/>
          </a:xfrm>
          <a:prstGeom prst="rect">
            <a:avLst/>
          </a:prstGeom>
          <a:noFill/>
        </p:spPr>
        <p:txBody>
          <a:bodyPr wrap="square" rtlCol="0">
            <a:spAutoFit/>
          </a:bodyPr>
          <a:lstStyle/>
          <a:p>
            <a:r>
              <a:rPr lang="en-IN" sz="2400" dirty="0"/>
              <a:t>Simple Linear Regression and Multiple Linear regression for Player Profile and Market Value</a:t>
            </a:r>
          </a:p>
        </p:txBody>
      </p:sp>
      <p:sp>
        <p:nvSpPr>
          <p:cNvPr id="10" name="TextBox 9">
            <a:extLst>
              <a:ext uri="{FF2B5EF4-FFF2-40B4-BE49-F238E27FC236}">
                <a16:creationId xmlns:a16="http://schemas.microsoft.com/office/drawing/2014/main" id="{D9FB444D-C1BB-F8E1-F3B7-DEEF5C0247E7}"/>
              </a:ext>
            </a:extLst>
          </p:cNvPr>
          <p:cNvSpPr txBox="1"/>
          <p:nvPr/>
        </p:nvSpPr>
        <p:spPr>
          <a:xfrm>
            <a:off x="0" y="4739148"/>
            <a:ext cx="12152671" cy="2031325"/>
          </a:xfrm>
          <a:prstGeom prst="rect">
            <a:avLst/>
          </a:prstGeom>
          <a:noFill/>
        </p:spPr>
        <p:txBody>
          <a:bodyPr wrap="square" rtlCol="0">
            <a:spAutoFit/>
          </a:bodyPr>
          <a:lstStyle/>
          <a:p>
            <a:r>
              <a:rPr lang="en-IN" dirty="0"/>
              <a:t>Interpretation:</a:t>
            </a:r>
            <a:r>
              <a:rPr lang="en-US" b="1" dirty="0"/>
              <a:t> </a:t>
            </a:r>
            <a:r>
              <a:rPr lang="en-US" dirty="0"/>
              <a:t>This first visual depicts a simple linear regression model. A straight line (regression line) is fitted to the data points, suggesting a relationship between "</a:t>
            </a:r>
            <a:r>
              <a:rPr lang="en-US" dirty="0" err="1"/>
              <a:t>highest_market_value_in_eur</a:t>
            </a:r>
            <a:r>
              <a:rPr lang="en-US" dirty="0"/>
              <a:t>" ( independent variable) and "</a:t>
            </a:r>
            <a:r>
              <a:rPr lang="en-US" dirty="0" err="1"/>
              <a:t>market_value_in_eur</a:t>
            </a:r>
            <a:r>
              <a:rPr lang="en-US" dirty="0"/>
              <a:t>" (</a:t>
            </a:r>
            <a:r>
              <a:rPr lang="en-US" dirty="0" err="1"/>
              <a:t>thedependent</a:t>
            </a:r>
            <a:r>
              <a:rPr lang="en-US" dirty="0"/>
              <a:t> variable). The scatter of points around the line indicates the model's accuracy…….</a:t>
            </a:r>
          </a:p>
          <a:p>
            <a:r>
              <a:rPr lang="en-US" b="1" dirty="0"/>
              <a:t>3D Scatter Plot:</a:t>
            </a:r>
            <a:r>
              <a:rPr lang="en-US" dirty="0"/>
              <a:t> The 3</a:t>
            </a:r>
            <a:r>
              <a:rPr lang="en-US" baseline="30000" dirty="0"/>
              <a:t>rd</a:t>
            </a:r>
            <a:r>
              <a:rPr lang="en-US" dirty="0"/>
              <a:t> visual represents a multiple linear regression model. The 3D space represents the relationship between multiple independent variables (possibly "</a:t>
            </a:r>
            <a:r>
              <a:rPr lang="en-US" dirty="0" err="1"/>
              <a:t>highest_market_value_in_eur</a:t>
            </a:r>
            <a:r>
              <a:rPr lang="en-US" dirty="0"/>
              <a:t>", "</a:t>
            </a:r>
            <a:r>
              <a:rPr lang="en-US" dirty="0" err="1"/>
              <a:t>minutes_played</a:t>
            </a:r>
            <a:r>
              <a:rPr lang="en-US" dirty="0"/>
              <a:t>", "goals") and the dependent variable ("</a:t>
            </a:r>
            <a:r>
              <a:rPr lang="en-US" dirty="0" err="1"/>
              <a:t>market_value_in_eur</a:t>
            </a:r>
            <a:r>
              <a:rPr lang="en-US" dirty="0"/>
              <a:t>"). The regression line in 3D space attempts to capture the best fit for the data points in this multi-dimensional space…….</a:t>
            </a:r>
            <a:endParaRPr lang="en-IN" dirty="0"/>
          </a:p>
        </p:txBody>
      </p:sp>
    </p:spTree>
    <p:extLst>
      <p:ext uri="{BB962C8B-B14F-4D97-AF65-F5344CB8AC3E}">
        <p14:creationId xmlns:p14="http://schemas.microsoft.com/office/powerpoint/2010/main" val="1089609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5E73EB-EF1E-B8BB-6C88-E8291CFA69F5}"/>
              </a:ext>
            </a:extLst>
          </p:cNvPr>
          <p:cNvPicPr>
            <a:picLocks noChangeAspect="1"/>
          </p:cNvPicPr>
          <p:nvPr/>
        </p:nvPicPr>
        <p:blipFill>
          <a:blip r:embed="rId2"/>
          <a:stretch>
            <a:fillRect/>
          </a:stretch>
        </p:blipFill>
        <p:spPr>
          <a:xfrm>
            <a:off x="0" y="738008"/>
            <a:ext cx="7000568" cy="4197786"/>
          </a:xfrm>
          <a:prstGeom prst="rect">
            <a:avLst/>
          </a:prstGeom>
        </p:spPr>
      </p:pic>
      <p:sp>
        <p:nvSpPr>
          <p:cNvPr id="4" name="TextBox 3">
            <a:extLst>
              <a:ext uri="{FF2B5EF4-FFF2-40B4-BE49-F238E27FC236}">
                <a16:creationId xmlns:a16="http://schemas.microsoft.com/office/drawing/2014/main" id="{FDEE8A28-033A-4BE2-BFCB-E87FF04FAE05}"/>
              </a:ext>
            </a:extLst>
          </p:cNvPr>
          <p:cNvSpPr txBox="1"/>
          <p:nvPr/>
        </p:nvSpPr>
        <p:spPr>
          <a:xfrm>
            <a:off x="1061884" y="0"/>
            <a:ext cx="6430297" cy="461665"/>
          </a:xfrm>
          <a:prstGeom prst="rect">
            <a:avLst/>
          </a:prstGeom>
          <a:noFill/>
        </p:spPr>
        <p:txBody>
          <a:bodyPr wrap="square" rtlCol="0">
            <a:spAutoFit/>
          </a:bodyPr>
          <a:lstStyle/>
          <a:p>
            <a:r>
              <a:rPr lang="en-IN" sz="2400" dirty="0"/>
              <a:t>Team Comparision Analysis</a:t>
            </a:r>
          </a:p>
        </p:txBody>
      </p:sp>
      <p:pic>
        <p:nvPicPr>
          <p:cNvPr id="6" name="Picture 5">
            <a:extLst>
              <a:ext uri="{FF2B5EF4-FFF2-40B4-BE49-F238E27FC236}">
                <a16:creationId xmlns:a16="http://schemas.microsoft.com/office/drawing/2014/main" id="{A4114C8E-2D4F-2A40-71B0-F2F94E83AFB7}"/>
              </a:ext>
            </a:extLst>
          </p:cNvPr>
          <p:cNvPicPr>
            <a:picLocks noChangeAspect="1"/>
          </p:cNvPicPr>
          <p:nvPr/>
        </p:nvPicPr>
        <p:blipFill>
          <a:blip r:embed="rId3"/>
          <a:stretch>
            <a:fillRect/>
          </a:stretch>
        </p:blipFill>
        <p:spPr>
          <a:xfrm>
            <a:off x="7000568" y="738007"/>
            <a:ext cx="5191431" cy="4197785"/>
          </a:xfrm>
          <a:prstGeom prst="rect">
            <a:avLst/>
          </a:prstGeom>
        </p:spPr>
      </p:pic>
      <p:sp>
        <p:nvSpPr>
          <p:cNvPr id="7" name="TextBox 6">
            <a:extLst>
              <a:ext uri="{FF2B5EF4-FFF2-40B4-BE49-F238E27FC236}">
                <a16:creationId xmlns:a16="http://schemas.microsoft.com/office/drawing/2014/main" id="{82FE9A24-BA75-A8BD-EB51-A4729C91C9CE}"/>
              </a:ext>
            </a:extLst>
          </p:cNvPr>
          <p:cNvSpPr txBox="1"/>
          <p:nvPr/>
        </p:nvSpPr>
        <p:spPr>
          <a:xfrm>
            <a:off x="0" y="5014452"/>
            <a:ext cx="12192000" cy="1569660"/>
          </a:xfrm>
          <a:prstGeom prst="rect">
            <a:avLst/>
          </a:prstGeom>
          <a:noFill/>
        </p:spPr>
        <p:txBody>
          <a:bodyPr wrap="square" rtlCol="0">
            <a:spAutoFit/>
          </a:bodyPr>
          <a:lstStyle/>
          <a:p>
            <a:r>
              <a:rPr lang="en-IN" sz="2400" dirty="0"/>
              <a:t>Interpretation:</a:t>
            </a:r>
            <a:r>
              <a:rPr lang="en-US" sz="2400" b="0" i="0" dirty="0">
                <a:solidFill>
                  <a:srgbClr val="1F1F1F"/>
                </a:solidFill>
                <a:effectLst/>
                <a:latin typeface="Roboto" panose="02000000000000000000" pitchFamily="2" charset="0"/>
              </a:rPr>
              <a:t> </a:t>
            </a:r>
          </a:p>
          <a:p>
            <a:r>
              <a:rPr lang="en-US" i="1" dirty="0">
                <a:latin typeface="Roboto" panose="02000000000000000000" pitchFamily="2" charset="0"/>
              </a:rPr>
              <a:t>I</a:t>
            </a:r>
            <a:r>
              <a:rPr lang="en-US" b="0" i="0" dirty="0">
                <a:effectLst/>
                <a:latin typeface="Roboto" panose="02000000000000000000" pitchFamily="2" charset="0"/>
              </a:rPr>
              <a:t>n 2018 home clubs have high scored goals.. Home Advantage: In most seasons, the number of home goals is significantly higher than the number of away goals. This highlights the importance of home-field advantage in football.</a:t>
            </a:r>
          </a:p>
          <a:p>
            <a:r>
              <a:rPr lang="en-IN" b="0" i="0" dirty="0">
                <a:effectLst/>
                <a:latin typeface="Roboto" panose="02000000000000000000" pitchFamily="2" charset="0"/>
              </a:rPr>
              <a:t>Thomas Tuchel</a:t>
            </a:r>
            <a:r>
              <a:rPr lang="en-US" dirty="0">
                <a:latin typeface="Roboto" panose="02000000000000000000" pitchFamily="2" charset="0"/>
              </a:rPr>
              <a:t> </a:t>
            </a:r>
            <a:r>
              <a:rPr lang="en-US" b="0" i="0" dirty="0">
                <a:effectLst/>
                <a:latin typeface="Roboto" panose="02000000000000000000" pitchFamily="2" charset="0"/>
              </a:rPr>
              <a:t>have a significantly higher number of wins compared to the rest. This suggests a clear hierarchy in terms of managerial success.</a:t>
            </a:r>
            <a:endParaRPr lang="en-IN" dirty="0"/>
          </a:p>
        </p:txBody>
      </p:sp>
    </p:spTree>
    <p:extLst>
      <p:ext uri="{BB962C8B-B14F-4D97-AF65-F5344CB8AC3E}">
        <p14:creationId xmlns:p14="http://schemas.microsoft.com/office/powerpoint/2010/main" val="4203927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704</TotalTime>
  <Words>1997</Words>
  <Application>Microsoft Office PowerPoint</Application>
  <PresentationFormat>Widescreen</PresentationFormat>
  <Paragraphs>115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Benton Sans Book</vt:lpstr>
      <vt:lpstr>Courier New</vt:lpstr>
      <vt:lpstr>Raleway-Regular</vt:lpstr>
      <vt:lpstr>Roboto</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Sandhya s</dc:creator>
  <cp:lastModifiedBy>Sandhya s</cp:lastModifiedBy>
  <cp:revision>6</cp:revision>
  <dcterms:created xsi:type="dcterms:W3CDTF">2024-12-23T15:45:31Z</dcterms:created>
  <dcterms:modified xsi:type="dcterms:W3CDTF">2025-01-08T10:12:17Z</dcterms:modified>
</cp:coreProperties>
</file>