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4D17-22FE-4374-9CE4-BCBAB43C82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9B7E8A-9F65-8238-8908-B27EAC356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E83164-EFA0-89A1-D626-568F76F0E1A1}"/>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5" name="Footer Placeholder 4">
            <a:extLst>
              <a:ext uri="{FF2B5EF4-FFF2-40B4-BE49-F238E27FC236}">
                <a16:creationId xmlns:a16="http://schemas.microsoft.com/office/drawing/2014/main" id="{637A9830-43E6-6CD3-7B3F-D85A97D00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CD1AC-8403-A1B9-81BA-77215EB73AE1}"/>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2654721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E28E-4660-59FA-6A20-761A09B056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B706F-06B8-FEDA-36F0-526EC6275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80A012-4F90-0012-0886-F77AF04B677F}"/>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5" name="Footer Placeholder 4">
            <a:extLst>
              <a:ext uri="{FF2B5EF4-FFF2-40B4-BE49-F238E27FC236}">
                <a16:creationId xmlns:a16="http://schemas.microsoft.com/office/drawing/2014/main" id="{593FB784-7DB1-0E93-092E-9B9AE8223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DD24C-80DE-0A73-656D-4EE0FA68CC46}"/>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292643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3D3A3-DFAE-FEFC-3C36-14B8CB9917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DCA463-F5C6-82B5-8B3F-C668879F6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40FC1-7275-CBC4-45D3-B198960CCA35}"/>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5" name="Footer Placeholder 4">
            <a:extLst>
              <a:ext uri="{FF2B5EF4-FFF2-40B4-BE49-F238E27FC236}">
                <a16:creationId xmlns:a16="http://schemas.microsoft.com/office/drawing/2014/main" id="{9F10EC2D-8529-9EA2-0C27-3A1FA64EA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3601B-D99B-3661-7D7D-3812CF908C87}"/>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12964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379F-619B-56DD-05CC-FE66D73AA8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22FC8-F5FA-9B19-2ED6-5E1609B9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478F6-6E78-968A-B8CE-CC5009F15913}"/>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5" name="Footer Placeholder 4">
            <a:extLst>
              <a:ext uri="{FF2B5EF4-FFF2-40B4-BE49-F238E27FC236}">
                <a16:creationId xmlns:a16="http://schemas.microsoft.com/office/drawing/2014/main" id="{C58D7D06-53F8-DBF7-73F6-828F31F15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ECD6-B444-F056-E621-EF6425500573}"/>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38225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2E84-CFB5-9C6D-9314-53065E557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F787B9-7C14-6F82-68CA-3BDCE0F43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01F21-29D2-DE7A-A295-CC424AA5073C}"/>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5" name="Footer Placeholder 4">
            <a:extLst>
              <a:ext uri="{FF2B5EF4-FFF2-40B4-BE49-F238E27FC236}">
                <a16:creationId xmlns:a16="http://schemas.microsoft.com/office/drawing/2014/main" id="{7F8FAD44-B40C-3967-EABE-ED1DB7B58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860A8-474C-636D-DCE7-A55F71BBCDDD}"/>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154953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17D5-A59A-C4BF-62EB-95B7B7406F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0565B-03B0-CF23-84F4-D839FC908C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19EDA-26DD-DA2F-29FE-37EF2DB4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EE2D2D-CAFC-D314-AEB3-DF40162969F9}"/>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6" name="Footer Placeholder 5">
            <a:extLst>
              <a:ext uri="{FF2B5EF4-FFF2-40B4-BE49-F238E27FC236}">
                <a16:creationId xmlns:a16="http://schemas.microsoft.com/office/drawing/2014/main" id="{AF6D3F09-BEDC-4E4E-0D32-AF8BD7566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982F24-5756-7C32-D26E-618FD9F955B8}"/>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346600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32C0-5C2E-8785-9CFC-A244A8D3E7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F9F1C-43E6-0FEC-9D8D-C5C14B4E3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815FC-8A6C-CA47-A011-A328D24122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FC926D-DE70-D0EA-BB72-10D697B5D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F47E7-553D-188F-EC8B-92EECAE3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CF3081-F204-D9D3-3953-26505980486B}"/>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8" name="Footer Placeholder 7">
            <a:extLst>
              <a:ext uri="{FF2B5EF4-FFF2-40B4-BE49-F238E27FC236}">
                <a16:creationId xmlns:a16="http://schemas.microsoft.com/office/drawing/2014/main" id="{830F8488-7C80-501E-193F-16ACFDCBE5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31C6EE-0649-6C10-657F-24DA6B5A8CCB}"/>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57111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5D73-B231-31BC-913C-018EDA642C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3046F8-1D46-D9B6-666B-EF08B9875775}"/>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4" name="Footer Placeholder 3">
            <a:extLst>
              <a:ext uri="{FF2B5EF4-FFF2-40B4-BE49-F238E27FC236}">
                <a16:creationId xmlns:a16="http://schemas.microsoft.com/office/drawing/2014/main" id="{11EDD494-8F10-AAA3-6F43-CCC75ADAD9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BA1336-39D3-E72C-53F3-9DD874613958}"/>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11620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91833-CD4B-1D1E-BF12-F4D874155149}"/>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3" name="Footer Placeholder 2">
            <a:extLst>
              <a:ext uri="{FF2B5EF4-FFF2-40B4-BE49-F238E27FC236}">
                <a16:creationId xmlns:a16="http://schemas.microsoft.com/office/drawing/2014/main" id="{D33F2918-071F-0DE5-8A25-EA6B2FA26F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E7E54A-D943-0277-D433-004171A05460}"/>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168652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775A-3536-12D2-6BA7-507BC6490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D955E9-DFBF-8020-EA75-E0B321BDFC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FCD90E-7ECD-5AAB-8297-60020F2C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0371B-C19A-B515-54A7-2068BEB66D84}"/>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6" name="Footer Placeholder 5">
            <a:extLst>
              <a:ext uri="{FF2B5EF4-FFF2-40B4-BE49-F238E27FC236}">
                <a16:creationId xmlns:a16="http://schemas.microsoft.com/office/drawing/2014/main" id="{E9DA9AEB-4E61-6DBA-55C3-E37525C797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E9E05-2A09-C565-D821-CCC558CE15D5}"/>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135914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11B7-70BB-8DF2-9CED-434D6A3C4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B2254C-520F-A3CE-8EF1-80CB004626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9E8683-D881-2FC9-71C8-8A6FF4D60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8061C-8796-0382-62E1-D923B9D1AC3E}"/>
              </a:ext>
            </a:extLst>
          </p:cNvPr>
          <p:cNvSpPr>
            <a:spLocks noGrp="1"/>
          </p:cNvSpPr>
          <p:nvPr>
            <p:ph type="dt" sz="half" idx="10"/>
          </p:nvPr>
        </p:nvSpPr>
        <p:spPr/>
        <p:txBody>
          <a:bodyPr/>
          <a:lstStyle/>
          <a:p>
            <a:fld id="{F3DC9B09-01B8-4243-9313-95E18C50D29A}" type="datetimeFigureOut">
              <a:rPr lang="en-IN" smtClean="0"/>
              <a:t>15-11-2024</a:t>
            </a:fld>
            <a:endParaRPr lang="en-IN"/>
          </a:p>
        </p:txBody>
      </p:sp>
      <p:sp>
        <p:nvSpPr>
          <p:cNvPr id="6" name="Footer Placeholder 5">
            <a:extLst>
              <a:ext uri="{FF2B5EF4-FFF2-40B4-BE49-F238E27FC236}">
                <a16:creationId xmlns:a16="http://schemas.microsoft.com/office/drawing/2014/main" id="{6D89C9B7-B5CA-19FC-B986-6580EFF58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691C35-4DF5-B5AB-DC03-AB505A47850D}"/>
              </a:ext>
            </a:extLst>
          </p:cNvPr>
          <p:cNvSpPr>
            <a:spLocks noGrp="1"/>
          </p:cNvSpPr>
          <p:nvPr>
            <p:ph type="sldNum" sz="quarter" idx="12"/>
          </p:nvPr>
        </p:nvSpPr>
        <p:spPr/>
        <p:txBody>
          <a:bodyPr/>
          <a:lstStyle/>
          <a:p>
            <a:fld id="{F5FD5721-9F8D-488C-8C23-E5E62A7EC921}" type="slidenum">
              <a:rPr lang="en-IN" smtClean="0"/>
              <a:t>‹#›</a:t>
            </a:fld>
            <a:endParaRPr lang="en-IN"/>
          </a:p>
        </p:txBody>
      </p:sp>
    </p:spTree>
    <p:extLst>
      <p:ext uri="{BB962C8B-B14F-4D97-AF65-F5344CB8AC3E}">
        <p14:creationId xmlns:p14="http://schemas.microsoft.com/office/powerpoint/2010/main" val="203503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08352-5071-3668-DF16-F529BA21E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50206-A34F-E89F-EE13-507C037E9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F2E53-B5FF-A44F-EFBC-AB9D00C87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C9B09-01B8-4243-9313-95E18C50D29A}" type="datetimeFigureOut">
              <a:rPr lang="en-IN" smtClean="0"/>
              <a:t>15-11-2024</a:t>
            </a:fld>
            <a:endParaRPr lang="en-IN"/>
          </a:p>
        </p:txBody>
      </p:sp>
      <p:sp>
        <p:nvSpPr>
          <p:cNvPr id="5" name="Footer Placeholder 4">
            <a:extLst>
              <a:ext uri="{FF2B5EF4-FFF2-40B4-BE49-F238E27FC236}">
                <a16:creationId xmlns:a16="http://schemas.microsoft.com/office/drawing/2014/main" id="{C4EEB8FC-577A-037E-C408-03BB5DED0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459D97-2746-CC95-FE49-24B7F86B5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D5721-9F8D-488C-8C23-E5E62A7EC921}" type="slidenum">
              <a:rPr lang="en-IN" smtClean="0"/>
              <a:t>‹#›</a:t>
            </a:fld>
            <a:endParaRPr lang="en-IN"/>
          </a:p>
        </p:txBody>
      </p:sp>
    </p:spTree>
    <p:extLst>
      <p:ext uri="{BB962C8B-B14F-4D97-AF65-F5344CB8AC3E}">
        <p14:creationId xmlns:p14="http://schemas.microsoft.com/office/powerpoint/2010/main" val="520033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E284-58F4-C452-FE47-3257602AAB91}"/>
              </a:ext>
            </a:extLst>
          </p:cNvPr>
          <p:cNvSpPr>
            <a:spLocks noGrp="1"/>
          </p:cNvSpPr>
          <p:nvPr>
            <p:ph type="title"/>
          </p:nvPr>
        </p:nvSpPr>
        <p:spPr/>
        <p:txBody>
          <a:bodyPr>
            <a:normAutofit/>
          </a:bodyPr>
          <a:lstStyle/>
          <a:p>
            <a:r>
              <a:rPr lang="en-US" sz="4000" b="1" dirty="0"/>
              <a:t>Project </a:t>
            </a:r>
            <a:r>
              <a:rPr lang="en-US" sz="4000" b="1" dirty="0" err="1"/>
              <a:t>Name:Unveiling</a:t>
            </a:r>
            <a:r>
              <a:rPr lang="en-US" sz="4000" b="1" dirty="0"/>
              <a:t> Automobile Sales Trends</a:t>
            </a:r>
            <a:endParaRPr lang="en-IN" sz="4000" b="1" dirty="0"/>
          </a:p>
        </p:txBody>
      </p:sp>
      <p:sp>
        <p:nvSpPr>
          <p:cNvPr id="3" name="Content Placeholder 2">
            <a:extLst>
              <a:ext uri="{FF2B5EF4-FFF2-40B4-BE49-F238E27FC236}">
                <a16:creationId xmlns:a16="http://schemas.microsoft.com/office/drawing/2014/main" id="{D513C175-EFB3-53FF-B993-4D93C9F25518}"/>
              </a:ext>
            </a:extLst>
          </p:cNvPr>
          <p:cNvSpPr>
            <a:spLocks noGrp="1"/>
          </p:cNvSpPr>
          <p:nvPr>
            <p:ph idx="1"/>
          </p:nvPr>
        </p:nvSpPr>
        <p:spPr/>
        <p:txBody>
          <a:bodyPr numCol="1"/>
          <a:lstStyle/>
          <a:p>
            <a:pPr algn="ctr"/>
            <a:r>
              <a:rPr lang="en-US" sz="3600" dirty="0"/>
              <a:t>Student </a:t>
            </a:r>
            <a:r>
              <a:rPr lang="en-US" sz="3600" dirty="0" err="1"/>
              <a:t>Name:Saini.Sandhyarani</a:t>
            </a:r>
            <a:endParaRPr lang="en-US" sz="3600" dirty="0"/>
          </a:p>
          <a:p>
            <a:pPr algn="ctr"/>
            <a:r>
              <a:rPr lang="en-US" sz="3600" dirty="0"/>
              <a:t>Mentor Name: </a:t>
            </a:r>
            <a:r>
              <a:rPr lang="en-US" sz="3600" dirty="0" err="1"/>
              <a:t>Sharayoo</a:t>
            </a:r>
            <a:r>
              <a:rPr lang="en-US" sz="3600" dirty="0"/>
              <a:t> Dixit</a:t>
            </a:r>
            <a:endParaRPr lang="en-IN" sz="3600" dirty="0"/>
          </a:p>
          <a:p>
            <a:pPr marL="0" indent="0" algn="ctr">
              <a:buNone/>
            </a:pPr>
            <a:endParaRPr lang="en-US" dirty="0"/>
          </a:p>
        </p:txBody>
      </p:sp>
    </p:spTree>
    <p:extLst>
      <p:ext uri="{BB962C8B-B14F-4D97-AF65-F5344CB8AC3E}">
        <p14:creationId xmlns:p14="http://schemas.microsoft.com/office/powerpoint/2010/main" val="377258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05D5-7518-5872-450F-B73C55E16840}"/>
              </a:ext>
            </a:extLst>
          </p:cNvPr>
          <p:cNvSpPr>
            <a:spLocks noGrp="1"/>
          </p:cNvSpPr>
          <p:nvPr>
            <p:ph type="title"/>
          </p:nvPr>
        </p:nvSpPr>
        <p:spPr/>
        <p:txBody>
          <a:bodyPr/>
          <a:lstStyle/>
          <a:p>
            <a:r>
              <a:rPr lang="en-IN" dirty="0"/>
              <a:t>Order Fulfilment Analysis</a:t>
            </a:r>
          </a:p>
        </p:txBody>
      </p:sp>
      <p:pic>
        <p:nvPicPr>
          <p:cNvPr id="13" name="Content Placeholder 12">
            <a:extLst>
              <a:ext uri="{FF2B5EF4-FFF2-40B4-BE49-F238E27FC236}">
                <a16:creationId xmlns:a16="http://schemas.microsoft.com/office/drawing/2014/main" id="{B6D89570-AD47-694E-A551-7711ABB8CC7E}"/>
              </a:ext>
            </a:extLst>
          </p:cNvPr>
          <p:cNvPicPr>
            <a:picLocks noGrp="1" noChangeAspect="1"/>
          </p:cNvPicPr>
          <p:nvPr>
            <p:ph idx="1"/>
          </p:nvPr>
        </p:nvPicPr>
        <p:blipFill>
          <a:blip r:embed="rId2"/>
          <a:stretch>
            <a:fillRect/>
          </a:stretch>
        </p:blipFill>
        <p:spPr>
          <a:xfrm>
            <a:off x="6096001" y="1440755"/>
            <a:ext cx="6096000" cy="4193129"/>
          </a:xfrm>
        </p:spPr>
      </p:pic>
      <p:pic>
        <p:nvPicPr>
          <p:cNvPr id="11" name="Picture 10">
            <a:extLst>
              <a:ext uri="{FF2B5EF4-FFF2-40B4-BE49-F238E27FC236}">
                <a16:creationId xmlns:a16="http://schemas.microsoft.com/office/drawing/2014/main" id="{B6CF92F2-A689-79A5-70C4-A0CAB9964EB1}"/>
              </a:ext>
            </a:extLst>
          </p:cNvPr>
          <p:cNvPicPr>
            <a:picLocks noChangeAspect="1"/>
          </p:cNvPicPr>
          <p:nvPr/>
        </p:nvPicPr>
        <p:blipFill>
          <a:blip r:embed="rId3"/>
          <a:stretch>
            <a:fillRect/>
          </a:stretch>
        </p:blipFill>
        <p:spPr>
          <a:xfrm>
            <a:off x="246834" y="1563493"/>
            <a:ext cx="5849166" cy="4070391"/>
          </a:xfrm>
          <a:prstGeom prst="rect">
            <a:avLst/>
          </a:prstGeom>
        </p:spPr>
      </p:pic>
      <p:sp>
        <p:nvSpPr>
          <p:cNvPr id="14" name="TextBox 13">
            <a:extLst>
              <a:ext uri="{FF2B5EF4-FFF2-40B4-BE49-F238E27FC236}">
                <a16:creationId xmlns:a16="http://schemas.microsoft.com/office/drawing/2014/main" id="{B50D4B89-02B3-CE71-AFAB-1B414EDBE773}"/>
              </a:ext>
            </a:extLst>
          </p:cNvPr>
          <p:cNvSpPr txBox="1"/>
          <p:nvPr/>
        </p:nvSpPr>
        <p:spPr>
          <a:xfrm>
            <a:off x="349559" y="5761252"/>
            <a:ext cx="11685125" cy="923330"/>
          </a:xfrm>
          <a:prstGeom prst="rect">
            <a:avLst/>
          </a:prstGeom>
          <a:noFill/>
        </p:spPr>
        <p:txBody>
          <a:bodyPr wrap="square" rtlCol="0">
            <a:spAutoFit/>
          </a:bodyPr>
          <a:lstStyle/>
          <a:p>
            <a:r>
              <a:rPr lang="en-US" sz="1800" b="1" dirty="0">
                <a:solidFill>
                  <a:srgbClr val="666666"/>
                </a:solidFill>
                <a:effectLst/>
                <a:latin typeface="Tableau Book"/>
              </a:rPr>
              <a:t>92.7% of Orders are Shipped.</a:t>
            </a:r>
          </a:p>
          <a:p>
            <a:r>
              <a:rPr lang="en-US" sz="1800" dirty="0">
                <a:solidFill>
                  <a:srgbClr val="000000"/>
                </a:solidFill>
                <a:effectLst/>
                <a:latin typeface="Benton Sans Book"/>
              </a:rPr>
              <a:t>The number of shipped orders shows a general upward trend over the years, with a significant increase from the first quarter of 2003 to the fourth quarter of 2004.</a:t>
            </a:r>
            <a:endParaRPr lang="en-IN" dirty="0"/>
          </a:p>
        </p:txBody>
      </p:sp>
    </p:spTree>
    <p:extLst>
      <p:ext uri="{BB962C8B-B14F-4D97-AF65-F5344CB8AC3E}">
        <p14:creationId xmlns:p14="http://schemas.microsoft.com/office/powerpoint/2010/main" val="306859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EC89-64FF-FA7C-352D-E2985F85A643}"/>
              </a:ext>
            </a:extLst>
          </p:cNvPr>
          <p:cNvSpPr>
            <a:spLocks noGrp="1"/>
          </p:cNvSpPr>
          <p:nvPr>
            <p:ph type="title"/>
          </p:nvPr>
        </p:nvSpPr>
        <p:spPr/>
        <p:txBody>
          <a:bodyPr/>
          <a:lstStyle/>
          <a:p>
            <a:r>
              <a:rPr lang="en-IN" dirty="0"/>
              <a:t>Pricing Strategy</a:t>
            </a:r>
          </a:p>
        </p:txBody>
      </p:sp>
      <p:pic>
        <p:nvPicPr>
          <p:cNvPr id="5" name="Content Placeholder 4">
            <a:extLst>
              <a:ext uri="{FF2B5EF4-FFF2-40B4-BE49-F238E27FC236}">
                <a16:creationId xmlns:a16="http://schemas.microsoft.com/office/drawing/2014/main" id="{B049ECEF-FDF9-3C4E-5345-B95939C7C882}"/>
              </a:ext>
            </a:extLst>
          </p:cNvPr>
          <p:cNvPicPr>
            <a:picLocks noGrp="1" noChangeAspect="1"/>
          </p:cNvPicPr>
          <p:nvPr>
            <p:ph idx="1"/>
          </p:nvPr>
        </p:nvPicPr>
        <p:blipFill>
          <a:blip r:embed="rId2"/>
          <a:stretch>
            <a:fillRect/>
          </a:stretch>
        </p:blipFill>
        <p:spPr>
          <a:xfrm>
            <a:off x="373625" y="1334012"/>
            <a:ext cx="6299688" cy="3837756"/>
          </a:xfrm>
        </p:spPr>
      </p:pic>
      <p:pic>
        <p:nvPicPr>
          <p:cNvPr id="7" name="Picture 6">
            <a:extLst>
              <a:ext uri="{FF2B5EF4-FFF2-40B4-BE49-F238E27FC236}">
                <a16:creationId xmlns:a16="http://schemas.microsoft.com/office/drawing/2014/main" id="{06E34EF8-89E5-D9E7-FCCE-B6082000629C}"/>
              </a:ext>
            </a:extLst>
          </p:cNvPr>
          <p:cNvPicPr>
            <a:picLocks noChangeAspect="1"/>
          </p:cNvPicPr>
          <p:nvPr/>
        </p:nvPicPr>
        <p:blipFill>
          <a:blip r:embed="rId3"/>
          <a:stretch>
            <a:fillRect/>
          </a:stretch>
        </p:blipFill>
        <p:spPr>
          <a:xfrm>
            <a:off x="6597444" y="1334012"/>
            <a:ext cx="5594555" cy="3837756"/>
          </a:xfrm>
          <a:prstGeom prst="rect">
            <a:avLst/>
          </a:prstGeom>
        </p:spPr>
      </p:pic>
      <p:sp>
        <p:nvSpPr>
          <p:cNvPr id="8" name="TextBox 7">
            <a:extLst>
              <a:ext uri="{FF2B5EF4-FFF2-40B4-BE49-F238E27FC236}">
                <a16:creationId xmlns:a16="http://schemas.microsoft.com/office/drawing/2014/main" id="{026AD459-7592-538F-38EA-1F655472374E}"/>
              </a:ext>
            </a:extLst>
          </p:cNvPr>
          <p:cNvSpPr txBox="1"/>
          <p:nvPr/>
        </p:nvSpPr>
        <p:spPr>
          <a:xfrm>
            <a:off x="373625" y="5299587"/>
            <a:ext cx="11818375" cy="1477328"/>
          </a:xfrm>
          <a:prstGeom prst="rect">
            <a:avLst/>
          </a:prstGeom>
          <a:noFill/>
        </p:spPr>
        <p:txBody>
          <a:bodyPr wrap="square" rtlCol="0">
            <a:spAutoFit/>
          </a:bodyPr>
          <a:lstStyle/>
          <a:p>
            <a:r>
              <a:rPr lang="en-US" sz="1800" b="1" dirty="0">
                <a:solidFill>
                  <a:srgbClr val="000000"/>
                </a:solidFill>
                <a:effectLst/>
                <a:latin typeface="Benton Sans Book"/>
              </a:rPr>
              <a:t>Classic Cars, Trucks and Buses, Motorcycles:</a:t>
            </a:r>
            <a:r>
              <a:rPr lang="en-US" sz="1800" dirty="0">
                <a:solidFill>
                  <a:srgbClr val="000000"/>
                </a:solidFill>
                <a:effectLst/>
                <a:latin typeface="Benton Sans Book"/>
              </a:rPr>
              <a:t> For these product lines, the average MSRP is significantly higher than the average price each. This suggests that there might be a significant difference between the suggested retail price and the actual selling price.</a:t>
            </a:r>
          </a:p>
          <a:p>
            <a:r>
              <a:rPr lang="en-US" sz="1800" dirty="0">
                <a:solidFill>
                  <a:srgbClr val="000000"/>
                </a:solidFill>
                <a:effectLst/>
                <a:latin typeface="Benton Sans Book"/>
              </a:rPr>
              <a:t>There is a general trend where the average MSRP is higher than the average price each for most product codes. This suggests that there might be a significant difference between the suggested retail price and the actual selling price.</a:t>
            </a:r>
            <a:endParaRPr lang="en-IN" dirty="0"/>
          </a:p>
        </p:txBody>
      </p:sp>
    </p:spTree>
    <p:extLst>
      <p:ext uri="{BB962C8B-B14F-4D97-AF65-F5344CB8AC3E}">
        <p14:creationId xmlns:p14="http://schemas.microsoft.com/office/powerpoint/2010/main" val="276311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E937-95DF-EE67-B1AF-2548F9E9F7CA}"/>
              </a:ext>
            </a:extLst>
          </p:cNvPr>
          <p:cNvSpPr>
            <a:spLocks noGrp="1"/>
          </p:cNvSpPr>
          <p:nvPr>
            <p:ph type="title"/>
          </p:nvPr>
        </p:nvSpPr>
        <p:spPr/>
        <p:txBody>
          <a:bodyPr/>
          <a:lstStyle/>
          <a:p>
            <a:r>
              <a:rPr lang="en-IN" dirty="0"/>
              <a:t>Pricing Strategy(continuation)</a:t>
            </a:r>
          </a:p>
        </p:txBody>
      </p:sp>
      <p:pic>
        <p:nvPicPr>
          <p:cNvPr id="5" name="Content Placeholder 4">
            <a:extLst>
              <a:ext uri="{FF2B5EF4-FFF2-40B4-BE49-F238E27FC236}">
                <a16:creationId xmlns:a16="http://schemas.microsoft.com/office/drawing/2014/main" id="{A1E7B7F9-46DA-30D0-D556-4CF8F38E121D}"/>
              </a:ext>
            </a:extLst>
          </p:cNvPr>
          <p:cNvPicPr>
            <a:picLocks noGrp="1" noChangeAspect="1"/>
          </p:cNvPicPr>
          <p:nvPr>
            <p:ph idx="1"/>
          </p:nvPr>
        </p:nvPicPr>
        <p:blipFill>
          <a:blip r:embed="rId2"/>
          <a:stretch>
            <a:fillRect/>
          </a:stretch>
        </p:blipFill>
        <p:spPr>
          <a:xfrm>
            <a:off x="119356" y="1451999"/>
            <a:ext cx="5976644" cy="3336311"/>
          </a:xfrm>
        </p:spPr>
      </p:pic>
      <p:pic>
        <p:nvPicPr>
          <p:cNvPr id="7" name="Picture 6">
            <a:extLst>
              <a:ext uri="{FF2B5EF4-FFF2-40B4-BE49-F238E27FC236}">
                <a16:creationId xmlns:a16="http://schemas.microsoft.com/office/drawing/2014/main" id="{8F3E484E-27B9-49B7-E1E5-3EE8F23B4083}"/>
              </a:ext>
            </a:extLst>
          </p:cNvPr>
          <p:cNvPicPr>
            <a:picLocks noChangeAspect="1"/>
          </p:cNvPicPr>
          <p:nvPr/>
        </p:nvPicPr>
        <p:blipFill>
          <a:blip r:embed="rId3"/>
          <a:stretch>
            <a:fillRect/>
          </a:stretch>
        </p:blipFill>
        <p:spPr>
          <a:xfrm>
            <a:off x="6096000" y="1451998"/>
            <a:ext cx="6096000" cy="3336311"/>
          </a:xfrm>
          <a:prstGeom prst="rect">
            <a:avLst/>
          </a:prstGeom>
        </p:spPr>
      </p:pic>
      <p:sp>
        <p:nvSpPr>
          <p:cNvPr id="8" name="TextBox 7">
            <a:extLst>
              <a:ext uri="{FF2B5EF4-FFF2-40B4-BE49-F238E27FC236}">
                <a16:creationId xmlns:a16="http://schemas.microsoft.com/office/drawing/2014/main" id="{4246FC02-FD7A-C09F-4D94-E629282059A7}"/>
              </a:ext>
            </a:extLst>
          </p:cNvPr>
          <p:cNvSpPr txBox="1"/>
          <p:nvPr/>
        </p:nvSpPr>
        <p:spPr>
          <a:xfrm>
            <a:off x="103923" y="4932012"/>
            <a:ext cx="11984154" cy="1661993"/>
          </a:xfrm>
          <a:prstGeom prst="rect">
            <a:avLst/>
          </a:prstGeom>
          <a:noFill/>
        </p:spPr>
        <p:txBody>
          <a:bodyPr wrap="square" rtlCol="0">
            <a:spAutoFit/>
          </a:bodyPr>
          <a:lstStyle/>
          <a:p>
            <a:r>
              <a:rPr lang="en-US" sz="1400" b="1" dirty="0">
                <a:solidFill>
                  <a:srgbClr val="000000"/>
                </a:solidFill>
                <a:effectLst/>
                <a:latin typeface="Benton Sans Book"/>
              </a:rPr>
              <a:t>Classic Cars:</a:t>
            </a:r>
            <a:r>
              <a:rPr lang="en-US" sz="1400" dirty="0">
                <a:solidFill>
                  <a:srgbClr val="000000"/>
                </a:solidFill>
                <a:effectLst/>
                <a:latin typeface="Benton Sans Book"/>
              </a:rPr>
              <a:t> The average price difference for Classic Cars shows a significant increase in June, followed by a gradual decrease towards the end of the year.</a:t>
            </a:r>
            <a:endParaRPr lang="en-US" sz="1400" dirty="0">
              <a:effectLst/>
            </a:endParaRPr>
          </a:p>
          <a:p>
            <a:r>
              <a:rPr lang="en-US" sz="1400" b="1" dirty="0">
                <a:solidFill>
                  <a:srgbClr val="000000"/>
                </a:solidFill>
                <a:effectLst/>
                <a:latin typeface="Benton Sans Book"/>
              </a:rPr>
              <a:t>Trains:</a:t>
            </a:r>
            <a:r>
              <a:rPr lang="en-US" sz="1400" dirty="0">
                <a:solidFill>
                  <a:srgbClr val="000000"/>
                </a:solidFill>
                <a:effectLst/>
                <a:latin typeface="Benton Sans Book"/>
              </a:rPr>
              <a:t> The average price difference for Trains remains relatively low throughout the year, with a noticeable dip in December.</a:t>
            </a:r>
            <a:endParaRPr lang="en-US" sz="1400" dirty="0">
              <a:effectLst/>
            </a:endParaRPr>
          </a:p>
          <a:p>
            <a:r>
              <a:rPr lang="en-US" sz="1400" b="1" dirty="0">
                <a:solidFill>
                  <a:srgbClr val="000000"/>
                </a:solidFill>
                <a:effectLst/>
                <a:latin typeface="Benton Sans Book"/>
              </a:rPr>
              <a:t>Other Product Lines:</a:t>
            </a:r>
            <a:r>
              <a:rPr lang="en-US" sz="1400" dirty="0">
                <a:solidFill>
                  <a:srgbClr val="000000"/>
                </a:solidFill>
                <a:effectLst/>
                <a:latin typeface="Benton Sans Book"/>
              </a:rPr>
              <a:t> The remaining product lines (Trucks and Buses, Ships, Motorcycles, Planes, Vintage Cars) show varying trends in price differences throughout the year. Some product lines exhibit slight increases or decreases, while others remain relatively stable.</a:t>
            </a:r>
          </a:p>
          <a:p>
            <a:r>
              <a:rPr lang="en-US" sz="1400" dirty="0">
                <a:solidFill>
                  <a:srgbClr val="000000"/>
                </a:solidFill>
                <a:effectLst/>
                <a:latin typeface="Benton Sans Book"/>
              </a:rPr>
              <a:t>The chart reveals that pricing strategies vary significantly across different product lines.</a:t>
            </a:r>
            <a:endParaRPr lang="en-US" sz="1400" dirty="0">
              <a:effectLst/>
            </a:endParaRPr>
          </a:p>
          <a:p>
            <a:r>
              <a:rPr lang="en-US" sz="1400" dirty="0">
                <a:solidFill>
                  <a:srgbClr val="000000"/>
                </a:solidFill>
                <a:effectLst/>
                <a:latin typeface="Benton Sans Book"/>
              </a:rPr>
              <a:t>Classic Cars, Trucks and Buses, and Motorcycles have higher average price differences, indicating a potential for higher margins.</a:t>
            </a:r>
            <a:endParaRPr lang="en-US" sz="1400" dirty="0">
              <a:effectLst/>
            </a:endParaRPr>
          </a:p>
          <a:p>
            <a:r>
              <a:rPr lang="en-US" sz="1400" dirty="0">
                <a:solidFill>
                  <a:srgbClr val="000000"/>
                </a:solidFill>
                <a:effectLst/>
                <a:latin typeface="Benton Sans Book"/>
              </a:rPr>
              <a:t>Vintage Cars, Planes, Ships, and Trains have lower average price differences, suggesting that they might be sold at more competitive prices or with discounts</a:t>
            </a:r>
            <a:r>
              <a:rPr lang="en-US" sz="1800" dirty="0">
                <a:solidFill>
                  <a:srgbClr val="000000"/>
                </a:solidFill>
                <a:effectLst/>
                <a:latin typeface="Benton Sans Book"/>
              </a:rPr>
              <a:t>.</a:t>
            </a:r>
            <a:endParaRPr lang="en-IN" dirty="0"/>
          </a:p>
        </p:txBody>
      </p:sp>
    </p:spTree>
    <p:extLst>
      <p:ext uri="{BB962C8B-B14F-4D97-AF65-F5344CB8AC3E}">
        <p14:creationId xmlns:p14="http://schemas.microsoft.com/office/powerpoint/2010/main" val="257736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CBB6-06B8-B3A5-AB8F-091AA7B15ACB}"/>
              </a:ext>
            </a:extLst>
          </p:cNvPr>
          <p:cNvSpPr>
            <a:spLocks noGrp="1"/>
          </p:cNvSpPr>
          <p:nvPr>
            <p:ph type="title"/>
          </p:nvPr>
        </p:nvSpPr>
        <p:spPr/>
        <p:txBody>
          <a:bodyPr/>
          <a:lstStyle/>
          <a:p>
            <a:r>
              <a:rPr lang="en-IN" dirty="0"/>
              <a:t>Pricing Strategy(continuation)</a:t>
            </a:r>
          </a:p>
        </p:txBody>
      </p:sp>
      <p:pic>
        <p:nvPicPr>
          <p:cNvPr id="5" name="Content Placeholder 4">
            <a:extLst>
              <a:ext uri="{FF2B5EF4-FFF2-40B4-BE49-F238E27FC236}">
                <a16:creationId xmlns:a16="http://schemas.microsoft.com/office/drawing/2014/main" id="{13F11DA3-D8C5-2E02-7AAF-F58B5B4A1D76}"/>
              </a:ext>
            </a:extLst>
          </p:cNvPr>
          <p:cNvPicPr>
            <a:picLocks noGrp="1" noChangeAspect="1"/>
          </p:cNvPicPr>
          <p:nvPr>
            <p:ph idx="1"/>
          </p:nvPr>
        </p:nvPicPr>
        <p:blipFill>
          <a:blip r:embed="rId2"/>
          <a:stretch>
            <a:fillRect/>
          </a:stretch>
        </p:blipFill>
        <p:spPr>
          <a:xfrm>
            <a:off x="1" y="1451998"/>
            <a:ext cx="6164826" cy="3552621"/>
          </a:xfrm>
        </p:spPr>
      </p:pic>
      <p:pic>
        <p:nvPicPr>
          <p:cNvPr id="7" name="Picture 6">
            <a:extLst>
              <a:ext uri="{FF2B5EF4-FFF2-40B4-BE49-F238E27FC236}">
                <a16:creationId xmlns:a16="http://schemas.microsoft.com/office/drawing/2014/main" id="{C36E3BCF-3DAD-2172-4FEB-065DF1B5E848}"/>
              </a:ext>
            </a:extLst>
          </p:cNvPr>
          <p:cNvPicPr>
            <a:picLocks noChangeAspect="1"/>
          </p:cNvPicPr>
          <p:nvPr/>
        </p:nvPicPr>
        <p:blipFill>
          <a:blip r:embed="rId3"/>
          <a:stretch>
            <a:fillRect/>
          </a:stretch>
        </p:blipFill>
        <p:spPr>
          <a:xfrm>
            <a:off x="6164828" y="1451998"/>
            <a:ext cx="6027172" cy="3552621"/>
          </a:xfrm>
          <a:prstGeom prst="rect">
            <a:avLst/>
          </a:prstGeom>
        </p:spPr>
      </p:pic>
      <p:sp>
        <p:nvSpPr>
          <p:cNvPr id="8" name="TextBox 7">
            <a:extLst>
              <a:ext uri="{FF2B5EF4-FFF2-40B4-BE49-F238E27FC236}">
                <a16:creationId xmlns:a16="http://schemas.microsoft.com/office/drawing/2014/main" id="{6B494B33-C21A-D891-ED93-6D1CAAE35442}"/>
              </a:ext>
            </a:extLst>
          </p:cNvPr>
          <p:cNvSpPr txBox="1"/>
          <p:nvPr/>
        </p:nvSpPr>
        <p:spPr>
          <a:xfrm>
            <a:off x="0" y="5112774"/>
            <a:ext cx="12093677" cy="1754326"/>
          </a:xfrm>
          <a:prstGeom prst="rect">
            <a:avLst/>
          </a:prstGeom>
          <a:noFill/>
        </p:spPr>
        <p:txBody>
          <a:bodyPr wrap="square" rtlCol="0">
            <a:spAutoFit/>
          </a:bodyPr>
          <a:lstStyle/>
          <a:p>
            <a:r>
              <a:rPr lang="en-US" sz="1800" dirty="0">
                <a:solidFill>
                  <a:srgbClr val="000000"/>
                </a:solidFill>
                <a:effectLst/>
                <a:latin typeface="Benton Sans Book"/>
              </a:rPr>
              <a:t>There appears to be a general positive correlation between average sales and average price difference. This suggests that products with higher average sales tend to have higher average price differences, indicating a potential markup.</a:t>
            </a:r>
          </a:p>
          <a:p>
            <a:r>
              <a:rPr lang="en-US" sz="1800" b="1" dirty="0">
                <a:solidFill>
                  <a:srgbClr val="000000"/>
                </a:solidFill>
                <a:effectLst/>
                <a:latin typeface="Benton Sans Book"/>
              </a:rPr>
              <a:t>Large Deals:</a:t>
            </a:r>
            <a:r>
              <a:rPr lang="en-US" sz="1800" dirty="0">
                <a:solidFill>
                  <a:srgbClr val="000000"/>
                </a:solidFill>
                <a:effectLst/>
                <a:latin typeface="Benton Sans Book"/>
              </a:rPr>
              <a:t> Large deals have the highest average price difference, at 58.39. This suggests that larger deals might have a more significant markup between the suggested retail price and the actual selling price.</a:t>
            </a:r>
            <a:endParaRPr lang="en-US" dirty="0">
              <a:effectLst/>
            </a:endParaRPr>
          </a:p>
          <a:p>
            <a:r>
              <a:rPr lang="en-US" sz="1800" b="1" dirty="0">
                <a:solidFill>
                  <a:srgbClr val="000000"/>
                </a:solidFill>
                <a:effectLst/>
                <a:latin typeface="Benton Sans Book"/>
              </a:rPr>
              <a:t>Medium Deals:</a:t>
            </a:r>
            <a:r>
              <a:rPr lang="en-US" sz="1800" dirty="0">
                <a:solidFill>
                  <a:srgbClr val="000000"/>
                </a:solidFill>
                <a:effectLst/>
                <a:latin typeface="Benton Sans Book"/>
              </a:rPr>
              <a:t> Medium deals have a lower average price difference of 22.49.</a:t>
            </a:r>
            <a:endParaRPr lang="en-US" dirty="0">
              <a:effectLst/>
            </a:endParaRPr>
          </a:p>
          <a:p>
            <a:r>
              <a:rPr lang="en-US" sz="1800" b="1" dirty="0">
                <a:solidFill>
                  <a:srgbClr val="000000"/>
                </a:solidFill>
                <a:effectLst/>
                <a:latin typeface="Benton Sans Book"/>
              </a:rPr>
              <a:t>Small Deals:</a:t>
            </a:r>
            <a:r>
              <a:rPr lang="en-US" sz="1800" dirty="0">
                <a:solidFill>
                  <a:srgbClr val="000000"/>
                </a:solidFill>
                <a:effectLst/>
                <a:latin typeface="Benton Sans Book"/>
              </a:rPr>
              <a:t> Small deals have the lowest average price difference, at 8.29</a:t>
            </a:r>
            <a:endParaRPr lang="en-IN" dirty="0"/>
          </a:p>
        </p:txBody>
      </p:sp>
    </p:spTree>
    <p:extLst>
      <p:ext uri="{BB962C8B-B14F-4D97-AF65-F5344CB8AC3E}">
        <p14:creationId xmlns:p14="http://schemas.microsoft.com/office/powerpoint/2010/main" val="109662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4BBE-8056-E2E9-234E-307785ED0D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6CC55E-2D3B-EF68-D61C-7FD42A6D1FB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7E392FF-81D2-E72A-D38F-0CDD9127FA22}"/>
              </a:ext>
            </a:extLst>
          </p:cNvPr>
          <p:cNvPicPr>
            <a:picLocks noChangeAspect="1"/>
          </p:cNvPicPr>
          <p:nvPr/>
        </p:nvPicPr>
        <p:blipFill>
          <a:blip r:embed="rId2"/>
          <a:stretch>
            <a:fillRect/>
          </a:stretch>
        </p:blipFill>
        <p:spPr>
          <a:xfrm>
            <a:off x="403122" y="379140"/>
            <a:ext cx="11788877" cy="6395286"/>
          </a:xfrm>
          <a:prstGeom prst="rect">
            <a:avLst/>
          </a:prstGeom>
        </p:spPr>
      </p:pic>
    </p:spTree>
    <p:extLst>
      <p:ext uri="{BB962C8B-B14F-4D97-AF65-F5344CB8AC3E}">
        <p14:creationId xmlns:p14="http://schemas.microsoft.com/office/powerpoint/2010/main" val="819396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1903-D071-DB5C-284B-1DCF0A0CE2FA}"/>
              </a:ext>
            </a:extLst>
          </p:cNvPr>
          <p:cNvSpPr>
            <a:spLocks noGrp="1"/>
          </p:cNvSpPr>
          <p:nvPr>
            <p:ph type="title"/>
          </p:nvPr>
        </p:nvSpPr>
        <p:spPr/>
        <p:txBody>
          <a:bodyPr/>
          <a:lstStyle/>
          <a:p>
            <a:r>
              <a:rPr lang="en-IN" dirty="0"/>
              <a:t>Final conclusion</a:t>
            </a:r>
          </a:p>
        </p:txBody>
      </p:sp>
      <p:sp>
        <p:nvSpPr>
          <p:cNvPr id="4" name="Rectangle 1">
            <a:extLst>
              <a:ext uri="{FF2B5EF4-FFF2-40B4-BE49-F238E27FC236}">
                <a16:creationId xmlns:a16="http://schemas.microsoft.com/office/drawing/2014/main" id="{F2D082D2-FD8B-BE48-8B6F-04F640DD6B2E}"/>
              </a:ext>
            </a:extLst>
          </p:cNvPr>
          <p:cNvSpPr>
            <a:spLocks noGrp="1" noChangeArrowheads="1"/>
          </p:cNvSpPr>
          <p:nvPr>
            <p:ph idx="1"/>
          </p:nvPr>
        </p:nvSpPr>
        <p:spPr bwMode="auto">
          <a:xfrm>
            <a:off x="14492748" y="6235364"/>
            <a:ext cx="589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FB9EEF6-C1EA-1430-5A55-5FEA14D0ED36}"/>
              </a:ext>
            </a:extLst>
          </p:cNvPr>
          <p:cNvSpPr txBox="1"/>
          <p:nvPr/>
        </p:nvSpPr>
        <p:spPr>
          <a:xfrm>
            <a:off x="700549" y="1690688"/>
            <a:ext cx="11216148" cy="415498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this project we find sales </a:t>
            </a:r>
            <a:r>
              <a:rPr kumimoji="0" lang="en-US" altLang="en-US" sz="2400" b="0" i="0" u="none" strike="noStrike" cap="none" normalizeH="0" baseline="0" dirty="0" err="1">
                <a:ln>
                  <a:noFill/>
                </a:ln>
                <a:solidFill>
                  <a:schemeClr val="tx1"/>
                </a:solidFill>
                <a:effectLst/>
                <a:latin typeface="Arial" panose="020B0604020202020204" pitchFamily="34" charset="0"/>
              </a:rPr>
              <a:t>analysis,Inventory</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management,pricing</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strategy,order</a:t>
            </a:r>
            <a:r>
              <a:rPr kumimoji="0" lang="en-US" altLang="en-US" sz="2400" b="0" i="0" u="none" strike="noStrike" cap="none" normalizeH="0" baseline="0" dirty="0">
                <a:ln>
                  <a:noFill/>
                </a:ln>
                <a:solidFill>
                  <a:schemeClr val="tx1"/>
                </a:solidFill>
                <a:effectLst/>
                <a:latin typeface="Arial" panose="020B0604020202020204" pitchFamily="34" charset="0"/>
              </a:rPr>
              <a:t> fulfilment analysis, product performance, sales forecasting like this…create some visuals in </a:t>
            </a:r>
            <a:r>
              <a:rPr kumimoji="0" lang="en-US" altLang="en-US" sz="2400" b="0" i="0" u="none" strike="noStrike" cap="none" normalizeH="0" baseline="0" dirty="0" err="1">
                <a:ln>
                  <a:noFill/>
                </a:ln>
                <a:solidFill>
                  <a:schemeClr val="tx1"/>
                </a:solidFill>
                <a:effectLst/>
                <a:latin typeface="Arial" panose="020B0604020202020204" pitchFamily="34" charset="0"/>
              </a:rPr>
              <a:t>tableau..and</a:t>
            </a:r>
            <a:r>
              <a:rPr kumimoji="0" lang="en-US" altLang="en-US" sz="2400" b="0" i="0" u="none" strike="noStrike" cap="none" normalizeH="0" baseline="0" dirty="0">
                <a:ln>
                  <a:noFill/>
                </a:ln>
                <a:solidFill>
                  <a:schemeClr val="tx1"/>
                </a:solidFill>
                <a:effectLst/>
                <a:latin typeface="Arial" panose="020B0604020202020204" pitchFamily="34" charset="0"/>
              </a:rPr>
              <a:t> create good  Dashboards for good understanding the data… In conclusion, this project has shown that there is a strong correlation between automobile sales and the economy.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When the economy is doing well, people are more likely to buy cars.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is because they have more disposable income and they are more confident about their financial future.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Conversely, when the economy is struggling, people are less likely to buy cars.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This is because they have less disposable income and they are more worried about their financial future.</a:t>
            </a:r>
          </a:p>
        </p:txBody>
      </p:sp>
    </p:spTree>
    <p:extLst>
      <p:ext uri="{BB962C8B-B14F-4D97-AF65-F5344CB8AC3E}">
        <p14:creationId xmlns:p14="http://schemas.microsoft.com/office/powerpoint/2010/main" val="241150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5B7F-8FD9-7798-69BE-150F324B4AE8}"/>
              </a:ext>
            </a:extLst>
          </p:cNvPr>
          <p:cNvSpPr>
            <a:spLocks noGrp="1"/>
          </p:cNvSpPr>
          <p:nvPr>
            <p:ph type="title"/>
          </p:nvPr>
        </p:nvSpPr>
        <p:spPr/>
        <p:txBody>
          <a:bodyPr/>
          <a:lstStyle/>
          <a:p>
            <a:r>
              <a:rPr lang="en-US" sz="4400" b="1" dirty="0"/>
              <a:t>Introduction of the Project</a:t>
            </a:r>
            <a:endParaRPr lang="en-IN" dirty="0"/>
          </a:p>
        </p:txBody>
      </p:sp>
      <p:sp>
        <p:nvSpPr>
          <p:cNvPr id="3" name="Content Placeholder 2">
            <a:extLst>
              <a:ext uri="{FF2B5EF4-FFF2-40B4-BE49-F238E27FC236}">
                <a16:creationId xmlns:a16="http://schemas.microsoft.com/office/drawing/2014/main" id="{D2D4A994-1388-93A0-F850-AB5A80383AE0}"/>
              </a:ext>
            </a:extLst>
          </p:cNvPr>
          <p:cNvSpPr>
            <a:spLocks noGrp="1"/>
          </p:cNvSpPr>
          <p:nvPr>
            <p:ph idx="1"/>
          </p:nvPr>
        </p:nvSpPr>
        <p:spPr/>
        <p:txBody>
          <a:bodyPr>
            <a:normAutofit fontScale="92500" lnSpcReduction="10000"/>
          </a:bodyPr>
          <a:lstStyle/>
          <a:p>
            <a:r>
              <a:rPr lang="en-US" dirty="0"/>
              <a:t>The "Unveiling Automobile Sales Trends" project aims to provide an in-depth analysis of current and emerging trends in the automobile sales sector. Through a comprehensive study of historical data, market dynamics, and consumer behaviors, this project seeks to identify key patterns, predict future developments, and uncover the driving forces behind the changing landscape of automobile sales.to identify temporal trends and understand the impact of variables like </a:t>
            </a:r>
            <a:r>
              <a:rPr lang="en-US" dirty="0" err="1"/>
              <a:t>productline,deal</a:t>
            </a:r>
            <a:r>
              <a:rPr lang="en-US" dirty="0"/>
              <a:t> size, and customer demographics on </a:t>
            </a:r>
            <a:r>
              <a:rPr lang="en-US" dirty="0" err="1"/>
              <a:t>sales,analyze</a:t>
            </a:r>
            <a:r>
              <a:rPr lang="en-US" dirty="0"/>
              <a:t>  customer purchasing behavior patterns , segment customers  accordingly and devise tailored marketing  strategies. Ultimately, this project will serve as a strategic resource for stakeholders in the automobile industry, enabling them to make data-driven decisions, forecast market movements, and align their business strategies with the evolving demands of consumers and regulatory environments.</a:t>
            </a:r>
            <a:endParaRPr lang="en-IN" dirty="0"/>
          </a:p>
        </p:txBody>
      </p:sp>
    </p:spTree>
    <p:extLst>
      <p:ext uri="{BB962C8B-B14F-4D97-AF65-F5344CB8AC3E}">
        <p14:creationId xmlns:p14="http://schemas.microsoft.com/office/powerpoint/2010/main" val="32395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477C-E7F8-3B9F-E326-A323BEDBF59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30B642B4-5E3F-1049-B472-A0C388AEEF69}"/>
              </a:ext>
            </a:extLst>
          </p:cNvPr>
          <p:cNvSpPr>
            <a:spLocks noGrp="1"/>
          </p:cNvSpPr>
          <p:nvPr>
            <p:ph idx="1"/>
          </p:nvPr>
        </p:nvSpPr>
        <p:spPr/>
        <p:txBody>
          <a:bodyPr/>
          <a:lstStyle/>
          <a:p>
            <a:pPr>
              <a:buFont typeface="Wingdings" panose="05000000000000000000" pitchFamily="2" charset="2"/>
              <a:buChar char="Ø"/>
            </a:pPr>
            <a:r>
              <a:rPr lang="en-US" dirty="0"/>
              <a:t>Conduct an exploratory data analysis utilizing Tableau’s visualization capabilities and dashboards to </a:t>
            </a:r>
            <a:r>
              <a:rPr lang="en-US" dirty="0" err="1"/>
              <a:t>delive</a:t>
            </a:r>
            <a:r>
              <a:rPr lang="en-US" dirty="0"/>
              <a:t> into the sales data of miniature automobiles that are sought after by hobbyists and collectors all over the world.</a:t>
            </a:r>
          </a:p>
          <a:p>
            <a:pPr>
              <a:buFont typeface="Wingdings" panose="05000000000000000000" pitchFamily="2" charset="2"/>
              <a:buChar char="Ø"/>
            </a:pPr>
            <a:r>
              <a:rPr lang="en-US" dirty="0" err="1"/>
              <a:t>Extrcat</a:t>
            </a:r>
            <a:r>
              <a:rPr lang="en-US" dirty="0"/>
              <a:t> actionable insights from the provided </a:t>
            </a:r>
            <a:r>
              <a:rPr lang="en-US" dirty="0" err="1"/>
              <a:t>data,focusing</a:t>
            </a:r>
            <a:r>
              <a:rPr lang="en-US" dirty="0"/>
              <a:t> on key areas such as sales </a:t>
            </a:r>
            <a:r>
              <a:rPr lang="en-US" dirty="0" err="1"/>
              <a:t>analusis,customer</a:t>
            </a:r>
            <a:r>
              <a:rPr lang="en-US" dirty="0"/>
              <a:t> </a:t>
            </a:r>
            <a:r>
              <a:rPr lang="en-US" dirty="0" err="1"/>
              <a:t>segmentation,product</a:t>
            </a:r>
            <a:r>
              <a:rPr lang="en-US" dirty="0"/>
              <a:t> performance, </a:t>
            </a:r>
            <a:r>
              <a:rPr lang="en-US" dirty="0" err="1"/>
              <a:t>etc</a:t>
            </a:r>
            <a:r>
              <a:rPr lang="en-US" dirty="0"/>
              <a:t>….</a:t>
            </a:r>
          </a:p>
          <a:p>
            <a:pPr>
              <a:buFont typeface="Wingdings" panose="05000000000000000000" pitchFamily="2" charset="2"/>
              <a:buChar char="Ø"/>
            </a:pPr>
            <a:r>
              <a:rPr lang="en-US" dirty="0"/>
              <a:t>To analyze sales </a:t>
            </a:r>
            <a:r>
              <a:rPr lang="en-US" dirty="0" err="1"/>
              <a:t>performance,customer</a:t>
            </a:r>
            <a:r>
              <a:rPr lang="en-US" dirty="0"/>
              <a:t> segmentation, sales </a:t>
            </a:r>
            <a:r>
              <a:rPr lang="en-US" dirty="0" err="1"/>
              <a:t>forecast,and</a:t>
            </a:r>
            <a:r>
              <a:rPr lang="en-US" dirty="0"/>
              <a:t> product performance over the specified </a:t>
            </a:r>
            <a:r>
              <a:rPr lang="en-US" dirty="0" err="1"/>
              <a:t>period,followed</a:t>
            </a:r>
            <a:r>
              <a:rPr lang="en-US" dirty="0"/>
              <a:t> by summarizing the key findings.</a:t>
            </a:r>
            <a:endParaRPr lang="en-IN" dirty="0"/>
          </a:p>
        </p:txBody>
      </p:sp>
    </p:spTree>
    <p:extLst>
      <p:ext uri="{BB962C8B-B14F-4D97-AF65-F5344CB8AC3E}">
        <p14:creationId xmlns:p14="http://schemas.microsoft.com/office/powerpoint/2010/main" val="5176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9391-9A90-0DA9-166E-3F5FA7BD6AF1}"/>
              </a:ext>
            </a:extLst>
          </p:cNvPr>
          <p:cNvSpPr>
            <a:spLocks noGrp="1"/>
          </p:cNvSpPr>
          <p:nvPr>
            <p:ph type="title"/>
          </p:nvPr>
        </p:nvSpPr>
        <p:spPr/>
        <p:txBody>
          <a:bodyPr/>
          <a:lstStyle/>
          <a:p>
            <a:r>
              <a:rPr lang="en-US" dirty="0">
                <a:highlight>
                  <a:srgbClr val="FFFF00"/>
                </a:highlight>
              </a:rPr>
              <a:t>O</a:t>
            </a:r>
            <a:r>
              <a:rPr lang="en-US" sz="4400" dirty="0">
                <a:highlight>
                  <a:srgbClr val="FFFF00"/>
                </a:highlight>
              </a:rPr>
              <a:t>ver all Business Conclusion</a:t>
            </a:r>
            <a:endParaRPr lang="en-IN" dirty="0"/>
          </a:p>
        </p:txBody>
      </p:sp>
      <p:sp>
        <p:nvSpPr>
          <p:cNvPr id="3" name="Content Placeholder 2">
            <a:extLst>
              <a:ext uri="{FF2B5EF4-FFF2-40B4-BE49-F238E27FC236}">
                <a16:creationId xmlns:a16="http://schemas.microsoft.com/office/drawing/2014/main" id="{02768038-A599-4B1A-FF5D-085C3CFA2CD9}"/>
              </a:ext>
            </a:extLst>
          </p:cNvPr>
          <p:cNvSpPr>
            <a:spLocks noGrp="1"/>
          </p:cNvSpPr>
          <p:nvPr>
            <p:ph idx="1"/>
          </p:nvPr>
        </p:nvSpPr>
        <p:spPr/>
        <p:txBody>
          <a:bodyPr/>
          <a:lstStyle/>
          <a:p>
            <a:r>
              <a:rPr lang="en-US" sz="2800" b="1" dirty="0"/>
              <a:t>Unveiling Automobile Sales Trends:</a:t>
            </a:r>
          </a:p>
          <a:p>
            <a:r>
              <a:rPr lang="en-US" b="1" dirty="0"/>
              <a:t>Project Part1:</a:t>
            </a:r>
            <a:r>
              <a:rPr lang="en-US" dirty="0"/>
              <a:t>In part1,we conducted an analysis of sales data for miniature </a:t>
            </a:r>
            <a:r>
              <a:rPr lang="en-US" dirty="0" err="1"/>
              <a:t>automobiles,concentrating</a:t>
            </a:r>
            <a:r>
              <a:rPr lang="en-US" dirty="0"/>
              <a:t> on sales performance over </a:t>
            </a:r>
            <a:r>
              <a:rPr lang="en-US" dirty="0" err="1"/>
              <a:t>time,customer</a:t>
            </a:r>
            <a:r>
              <a:rPr lang="en-US" dirty="0"/>
              <a:t> segmentation ,sales </a:t>
            </a:r>
            <a:r>
              <a:rPr lang="en-US" dirty="0" err="1"/>
              <a:t>forecast,and</a:t>
            </a:r>
            <a:r>
              <a:rPr lang="en-US" dirty="0"/>
              <a:t> product performance…..</a:t>
            </a:r>
          </a:p>
          <a:p>
            <a:r>
              <a:rPr lang="en-US" b="1" dirty="0"/>
              <a:t>Project Part2:</a:t>
            </a:r>
            <a:r>
              <a:rPr lang="en-US" dirty="0"/>
              <a:t>In this part2,our objective is to take additional business inquiries related to inventory management ,order fulfillment analysis, and pricing strategy…..</a:t>
            </a:r>
            <a:endParaRPr lang="en-IN" dirty="0"/>
          </a:p>
        </p:txBody>
      </p:sp>
    </p:spTree>
    <p:extLst>
      <p:ext uri="{BB962C8B-B14F-4D97-AF65-F5344CB8AC3E}">
        <p14:creationId xmlns:p14="http://schemas.microsoft.com/office/powerpoint/2010/main" val="133026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39B7-9912-6992-FF44-AC4CC86D2563}"/>
              </a:ext>
            </a:extLst>
          </p:cNvPr>
          <p:cNvSpPr>
            <a:spLocks noGrp="1"/>
          </p:cNvSpPr>
          <p:nvPr>
            <p:ph type="title"/>
          </p:nvPr>
        </p:nvSpPr>
        <p:spPr/>
        <p:txBody>
          <a:bodyPr/>
          <a:lstStyle/>
          <a:p>
            <a:r>
              <a:rPr lang="en-US" dirty="0"/>
              <a:t>Sales Analysis:</a:t>
            </a:r>
            <a:endParaRPr lang="en-IN" dirty="0"/>
          </a:p>
        </p:txBody>
      </p:sp>
      <p:pic>
        <p:nvPicPr>
          <p:cNvPr id="5" name="Content Placeholder 4">
            <a:extLst>
              <a:ext uri="{FF2B5EF4-FFF2-40B4-BE49-F238E27FC236}">
                <a16:creationId xmlns:a16="http://schemas.microsoft.com/office/drawing/2014/main" id="{D5AD7F09-46DE-91CD-2722-278CECEA0BA8}"/>
              </a:ext>
            </a:extLst>
          </p:cNvPr>
          <p:cNvPicPr>
            <a:picLocks noGrp="1" noChangeAspect="1"/>
          </p:cNvPicPr>
          <p:nvPr>
            <p:ph idx="1"/>
          </p:nvPr>
        </p:nvPicPr>
        <p:blipFill>
          <a:blip r:embed="rId2"/>
          <a:stretch>
            <a:fillRect/>
          </a:stretch>
        </p:blipFill>
        <p:spPr>
          <a:xfrm>
            <a:off x="363794" y="1334012"/>
            <a:ext cx="3019164" cy="2628388"/>
          </a:xfrm>
        </p:spPr>
      </p:pic>
      <p:pic>
        <p:nvPicPr>
          <p:cNvPr id="7" name="Picture 6">
            <a:extLst>
              <a:ext uri="{FF2B5EF4-FFF2-40B4-BE49-F238E27FC236}">
                <a16:creationId xmlns:a16="http://schemas.microsoft.com/office/drawing/2014/main" id="{805909F5-C9E8-8603-EEB4-8933B2B4A4F7}"/>
              </a:ext>
            </a:extLst>
          </p:cNvPr>
          <p:cNvPicPr>
            <a:picLocks noChangeAspect="1"/>
          </p:cNvPicPr>
          <p:nvPr/>
        </p:nvPicPr>
        <p:blipFill>
          <a:blip r:embed="rId3"/>
          <a:stretch>
            <a:fillRect/>
          </a:stretch>
        </p:blipFill>
        <p:spPr>
          <a:xfrm>
            <a:off x="3382958" y="1334012"/>
            <a:ext cx="3019164" cy="2628388"/>
          </a:xfrm>
          <a:prstGeom prst="rect">
            <a:avLst/>
          </a:prstGeom>
        </p:spPr>
      </p:pic>
      <p:pic>
        <p:nvPicPr>
          <p:cNvPr id="9" name="Picture 8">
            <a:extLst>
              <a:ext uri="{FF2B5EF4-FFF2-40B4-BE49-F238E27FC236}">
                <a16:creationId xmlns:a16="http://schemas.microsoft.com/office/drawing/2014/main" id="{ED6AE15D-01CA-1F4B-8CDC-FA12EECBDD2B}"/>
              </a:ext>
            </a:extLst>
          </p:cNvPr>
          <p:cNvPicPr>
            <a:picLocks noChangeAspect="1"/>
          </p:cNvPicPr>
          <p:nvPr/>
        </p:nvPicPr>
        <p:blipFill>
          <a:blip r:embed="rId4"/>
          <a:stretch>
            <a:fillRect/>
          </a:stretch>
        </p:blipFill>
        <p:spPr>
          <a:xfrm>
            <a:off x="6402122" y="1334012"/>
            <a:ext cx="3019164" cy="2628388"/>
          </a:xfrm>
          <a:prstGeom prst="rect">
            <a:avLst/>
          </a:prstGeom>
        </p:spPr>
      </p:pic>
      <p:pic>
        <p:nvPicPr>
          <p:cNvPr id="11" name="Picture 10">
            <a:extLst>
              <a:ext uri="{FF2B5EF4-FFF2-40B4-BE49-F238E27FC236}">
                <a16:creationId xmlns:a16="http://schemas.microsoft.com/office/drawing/2014/main" id="{A86F6BB2-A5E9-D4E0-C1C8-6D77E4A94D6C}"/>
              </a:ext>
            </a:extLst>
          </p:cNvPr>
          <p:cNvPicPr>
            <a:picLocks noChangeAspect="1"/>
          </p:cNvPicPr>
          <p:nvPr/>
        </p:nvPicPr>
        <p:blipFill>
          <a:blip r:embed="rId5"/>
          <a:stretch>
            <a:fillRect/>
          </a:stretch>
        </p:blipFill>
        <p:spPr>
          <a:xfrm>
            <a:off x="9421286" y="1334010"/>
            <a:ext cx="2770714" cy="2628389"/>
          </a:xfrm>
          <a:prstGeom prst="rect">
            <a:avLst/>
          </a:prstGeom>
        </p:spPr>
      </p:pic>
      <p:sp>
        <p:nvSpPr>
          <p:cNvPr id="12" name="TextBox 11">
            <a:extLst>
              <a:ext uri="{FF2B5EF4-FFF2-40B4-BE49-F238E27FC236}">
                <a16:creationId xmlns:a16="http://schemas.microsoft.com/office/drawing/2014/main" id="{836AB1C7-14E4-C8D4-62C9-C95324E456E6}"/>
              </a:ext>
            </a:extLst>
          </p:cNvPr>
          <p:cNvSpPr txBox="1"/>
          <p:nvPr/>
        </p:nvSpPr>
        <p:spPr>
          <a:xfrm>
            <a:off x="363794" y="4237703"/>
            <a:ext cx="11739716" cy="2585323"/>
          </a:xfrm>
          <a:prstGeom prst="rect">
            <a:avLst/>
          </a:prstGeom>
          <a:noFill/>
        </p:spPr>
        <p:txBody>
          <a:bodyPr wrap="square" rtlCol="0">
            <a:spAutoFit/>
          </a:bodyPr>
          <a:lstStyle/>
          <a:p>
            <a:r>
              <a:rPr lang="en-US" sz="1800" dirty="0">
                <a:solidFill>
                  <a:srgbClr val="000000"/>
                </a:solidFill>
                <a:effectLst/>
                <a:latin typeface="Benton Sans Book"/>
              </a:rPr>
              <a:t>There is a general upward trend in total sales over the years and quarters. This indicates that the business has experienced growth in sales over time.</a:t>
            </a:r>
          </a:p>
          <a:p>
            <a:r>
              <a:rPr lang="en-US" sz="1800" dirty="0">
                <a:solidFill>
                  <a:srgbClr val="000000"/>
                </a:solidFill>
                <a:effectLst/>
                <a:latin typeface="Benton Sans Book"/>
              </a:rPr>
              <a:t>The "Classic Cars" product line has the highest market share, accounting for 39.07% of the total sales. This indicates that classic cars are the most popular and profitable product line for the compan</a:t>
            </a:r>
            <a:r>
              <a:rPr lang="en-US" dirty="0">
                <a:solidFill>
                  <a:srgbClr val="000000"/>
                </a:solidFill>
                <a:latin typeface="Benton Sans Book"/>
              </a:rPr>
              <a:t>y.</a:t>
            </a:r>
          </a:p>
          <a:p>
            <a:r>
              <a:rPr lang="en-US" sz="1800" dirty="0">
                <a:solidFill>
                  <a:srgbClr val="000000"/>
                </a:solidFill>
                <a:effectLst/>
                <a:latin typeface="Benton Sans Book"/>
              </a:rPr>
              <a:t>There is a general upward trend in total sales over the months, with a significant increase from October to November.</a:t>
            </a:r>
            <a:endParaRPr lang="en-US" dirty="0">
              <a:effectLst/>
            </a:endParaRPr>
          </a:p>
          <a:p>
            <a:r>
              <a:rPr lang="en-US" sz="1800" dirty="0">
                <a:solidFill>
                  <a:srgbClr val="000000"/>
                </a:solidFill>
                <a:effectLst/>
                <a:latin typeface="Benton Sans Book"/>
              </a:rPr>
              <a:t>However, there are fluctuations throughout the year, with some months showing higher sales than others.</a:t>
            </a:r>
          </a:p>
          <a:p>
            <a:r>
              <a:rPr lang="en-US" sz="1800" dirty="0">
                <a:solidFill>
                  <a:srgbClr val="000000"/>
                </a:solidFill>
                <a:effectLst/>
                <a:latin typeface="Benton Sans Book"/>
              </a:rPr>
              <a:t>this </a:t>
            </a:r>
            <a:r>
              <a:rPr lang="en-US" sz="1800" dirty="0" err="1">
                <a:solidFill>
                  <a:srgbClr val="000000"/>
                </a:solidFill>
                <a:effectLst/>
                <a:latin typeface="Benton Sans Book"/>
              </a:rPr>
              <a:t>Stcaked</a:t>
            </a:r>
            <a:r>
              <a:rPr lang="en-US" sz="1800" dirty="0">
                <a:solidFill>
                  <a:srgbClr val="000000"/>
                </a:solidFill>
                <a:effectLst/>
                <a:latin typeface="Benton Sans Book"/>
              </a:rPr>
              <a:t> chart shows that "Medium" deals are the most dominant category in terms of total sales across all years. There have been slight shifts in the distribution of sales across deal sizes over time, with a slight increase in the proportion of "Small" deals and a corresponding decrease in the proportion of "Large" deals.</a:t>
            </a:r>
            <a:endParaRPr lang="en-IN" dirty="0"/>
          </a:p>
        </p:txBody>
      </p:sp>
    </p:spTree>
    <p:extLst>
      <p:ext uri="{BB962C8B-B14F-4D97-AF65-F5344CB8AC3E}">
        <p14:creationId xmlns:p14="http://schemas.microsoft.com/office/powerpoint/2010/main" val="271435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169C-5004-58F7-E2F5-F81688E8BE08}"/>
              </a:ext>
            </a:extLst>
          </p:cNvPr>
          <p:cNvSpPr>
            <a:spLocks noGrp="1"/>
          </p:cNvSpPr>
          <p:nvPr>
            <p:ph type="title"/>
          </p:nvPr>
        </p:nvSpPr>
        <p:spPr/>
        <p:txBody>
          <a:bodyPr/>
          <a:lstStyle/>
          <a:p>
            <a:r>
              <a:rPr lang="en-US" dirty="0"/>
              <a:t>Customer Segmentation:</a:t>
            </a:r>
            <a:endParaRPr lang="en-IN" dirty="0"/>
          </a:p>
        </p:txBody>
      </p:sp>
      <p:pic>
        <p:nvPicPr>
          <p:cNvPr id="5" name="Content Placeholder 4">
            <a:extLst>
              <a:ext uri="{FF2B5EF4-FFF2-40B4-BE49-F238E27FC236}">
                <a16:creationId xmlns:a16="http://schemas.microsoft.com/office/drawing/2014/main" id="{3B2846FE-731D-7B2D-F2DC-C0A3F0772A27}"/>
              </a:ext>
            </a:extLst>
          </p:cNvPr>
          <p:cNvPicPr>
            <a:picLocks noGrp="1" noChangeAspect="1"/>
          </p:cNvPicPr>
          <p:nvPr>
            <p:ph idx="1"/>
          </p:nvPr>
        </p:nvPicPr>
        <p:blipFill>
          <a:blip r:embed="rId2"/>
          <a:stretch>
            <a:fillRect/>
          </a:stretch>
        </p:blipFill>
        <p:spPr>
          <a:xfrm>
            <a:off x="373626" y="1376056"/>
            <a:ext cx="3844413" cy="2517518"/>
          </a:xfrm>
        </p:spPr>
      </p:pic>
      <p:pic>
        <p:nvPicPr>
          <p:cNvPr id="7" name="Picture 6">
            <a:extLst>
              <a:ext uri="{FF2B5EF4-FFF2-40B4-BE49-F238E27FC236}">
                <a16:creationId xmlns:a16="http://schemas.microsoft.com/office/drawing/2014/main" id="{2A19282D-53A2-9E88-EFCC-D2DA5D9853B9}"/>
              </a:ext>
            </a:extLst>
          </p:cNvPr>
          <p:cNvPicPr>
            <a:picLocks noChangeAspect="1"/>
          </p:cNvPicPr>
          <p:nvPr/>
        </p:nvPicPr>
        <p:blipFill>
          <a:blip r:embed="rId3"/>
          <a:stretch>
            <a:fillRect/>
          </a:stretch>
        </p:blipFill>
        <p:spPr>
          <a:xfrm>
            <a:off x="4218039" y="1297398"/>
            <a:ext cx="3519948" cy="2930473"/>
          </a:xfrm>
          <a:prstGeom prst="rect">
            <a:avLst/>
          </a:prstGeom>
        </p:spPr>
      </p:pic>
      <p:pic>
        <p:nvPicPr>
          <p:cNvPr id="9" name="Picture 8">
            <a:extLst>
              <a:ext uri="{FF2B5EF4-FFF2-40B4-BE49-F238E27FC236}">
                <a16:creationId xmlns:a16="http://schemas.microsoft.com/office/drawing/2014/main" id="{0F8D0917-C0C4-8A89-FB44-3E31524BA726}"/>
              </a:ext>
            </a:extLst>
          </p:cNvPr>
          <p:cNvPicPr>
            <a:picLocks noChangeAspect="1"/>
          </p:cNvPicPr>
          <p:nvPr/>
        </p:nvPicPr>
        <p:blipFill>
          <a:blip r:embed="rId4"/>
          <a:stretch>
            <a:fillRect/>
          </a:stretch>
        </p:blipFill>
        <p:spPr>
          <a:xfrm>
            <a:off x="206477" y="4227871"/>
            <a:ext cx="4011562" cy="2630129"/>
          </a:xfrm>
          <a:prstGeom prst="rect">
            <a:avLst/>
          </a:prstGeom>
        </p:spPr>
      </p:pic>
      <p:pic>
        <p:nvPicPr>
          <p:cNvPr id="13" name="Picture 12">
            <a:extLst>
              <a:ext uri="{FF2B5EF4-FFF2-40B4-BE49-F238E27FC236}">
                <a16:creationId xmlns:a16="http://schemas.microsoft.com/office/drawing/2014/main" id="{24415AFF-52BF-0D80-CEBE-972A36D38348}"/>
              </a:ext>
            </a:extLst>
          </p:cNvPr>
          <p:cNvPicPr>
            <a:picLocks noChangeAspect="1"/>
          </p:cNvPicPr>
          <p:nvPr/>
        </p:nvPicPr>
        <p:blipFill>
          <a:blip r:embed="rId5"/>
          <a:stretch>
            <a:fillRect/>
          </a:stretch>
        </p:blipFill>
        <p:spPr>
          <a:xfrm>
            <a:off x="4218039" y="4306528"/>
            <a:ext cx="3637935" cy="2551471"/>
          </a:xfrm>
          <a:prstGeom prst="rect">
            <a:avLst/>
          </a:prstGeom>
        </p:spPr>
      </p:pic>
      <p:sp>
        <p:nvSpPr>
          <p:cNvPr id="14" name="TextBox 13">
            <a:extLst>
              <a:ext uri="{FF2B5EF4-FFF2-40B4-BE49-F238E27FC236}">
                <a16:creationId xmlns:a16="http://schemas.microsoft.com/office/drawing/2014/main" id="{46196394-230A-B371-C96F-384BC529B947}"/>
              </a:ext>
            </a:extLst>
          </p:cNvPr>
          <p:cNvSpPr txBox="1"/>
          <p:nvPr/>
        </p:nvSpPr>
        <p:spPr>
          <a:xfrm>
            <a:off x="8131277" y="1297398"/>
            <a:ext cx="3736259" cy="5632311"/>
          </a:xfrm>
          <a:prstGeom prst="rect">
            <a:avLst/>
          </a:prstGeom>
          <a:noFill/>
        </p:spPr>
        <p:txBody>
          <a:bodyPr wrap="square" rtlCol="0">
            <a:spAutoFit/>
          </a:bodyPr>
          <a:lstStyle/>
          <a:p>
            <a:r>
              <a:rPr lang="en-US" sz="1800" b="1" dirty="0">
                <a:solidFill>
                  <a:srgbClr val="666666"/>
                </a:solidFill>
                <a:effectLst/>
                <a:latin typeface="Tableau Book"/>
              </a:rPr>
              <a:t>USA has the highest Total Sales followed by Spain which are in different regions.</a:t>
            </a:r>
          </a:p>
          <a:p>
            <a:pPr marL="285750" indent="-285750">
              <a:buFontTx/>
              <a:buChar char="-"/>
            </a:pPr>
            <a:r>
              <a:rPr lang="en-US" sz="1800" b="1" dirty="0">
                <a:solidFill>
                  <a:srgbClr val="666666"/>
                </a:solidFill>
                <a:effectLst/>
                <a:latin typeface="Tableau Book"/>
              </a:rPr>
              <a:t>The states of California and New York have the highest sales in the region, while San Rafael city has the highest sales of all.</a:t>
            </a:r>
            <a:endParaRPr lang="en-US" b="1" dirty="0">
              <a:solidFill>
                <a:srgbClr val="666666"/>
              </a:solidFill>
              <a:latin typeface="Tableau Book"/>
            </a:endParaRPr>
          </a:p>
          <a:p>
            <a:r>
              <a:rPr lang="en-US" sz="1800" b="1" dirty="0">
                <a:solidFill>
                  <a:srgbClr val="000000"/>
                </a:solidFill>
                <a:effectLst/>
                <a:latin typeface="Benton Sans Book"/>
              </a:rPr>
              <a:t>the 3rd map shows that the customer base is primarily concentrated in North America, with a smaller presence in Europe and Canada.</a:t>
            </a:r>
            <a:endParaRPr lang="en-US" dirty="0">
              <a:effectLst/>
            </a:endParaRPr>
          </a:p>
          <a:p>
            <a:r>
              <a:rPr lang="en-US" sz="1800" dirty="0">
                <a:solidFill>
                  <a:srgbClr val="000000"/>
                </a:solidFill>
                <a:effectLst/>
                <a:latin typeface="Benton Sans Book"/>
              </a:rPr>
              <a:t>the bar chart reveals that Territory 1 has the largest deal size, followed by Territory 2. Territory 3 and Territory 4 have significantly smaller deal sizes, indicating a concentration of larger deals in specific territories.</a:t>
            </a:r>
            <a:endParaRPr lang="en-US" sz="1800" dirty="0">
              <a:solidFill>
                <a:srgbClr val="666666"/>
              </a:solidFill>
              <a:effectLst/>
              <a:latin typeface="Tableau Book"/>
            </a:endParaRPr>
          </a:p>
          <a:p>
            <a:br>
              <a:rPr lang="en-US" sz="1800" dirty="0">
                <a:solidFill>
                  <a:srgbClr val="666666"/>
                </a:solidFill>
                <a:effectLst/>
                <a:latin typeface="Tableau Book"/>
              </a:rPr>
            </a:br>
            <a:endParaRPr lang="en-IN" dirty="0"/>
          </a:p>
        </p:txBody>
      </p:sp>
    </p:spTree>
    <p:extLst>
      <p:ext uri="{BB962C8B-B14F-4D97-AF65-F5344CB8AC3E}">
        <p14:creationId xmlns:p14="http://schemas.microsoft.com/office/powerpoint/2010/main" val="261417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5BC0-554A-8FFC-D1DB-B3CBC46ED9FD}"/>
              </a:ext>
            </a:extLst>
          </p:cNvPr>
          <p:cNvSpPr>
            <a:spLocks noGrp="1"/>
          </p:cNvSpPr>
          <p:nvPr>
            <p:ph type="title"/>
          </p:nvPr>
        </p:nvSpPr>
        <p:spPr/>
        <p:txBody>
          <a:bodyPr/>
          <a:lstStyle/>
          <a:p>
            <a:r>
              <a:rPr lang="en-US" dirty="0"/>
              <a:t>Sales forecasting</a:t>
            </a:r>
            <a:endParaRPr lang="en-IN" dirty="0"/>
          </a:p>
        </p:txBody>
      </p:sp>
      <p:pic>
        <p:nvPicPr>
          <p:cNvPr id="5" name="Content Placeholder 4">
            <a:extLst>
              <a:ext uri="{FF2B5EF4-FFF2-40B4-BE49-F238E27FC236}">
                <a16:creationId xmlns:a16="http://schemas.microsoft.com/office/drawing/2014/main" id="{283F9F15-FEC0-DA55-3D71-1E51AD90D18C}"/>
              </a:ext>
            </a:extLst>
          </p:cNvPr>
          <p:cNvPicPr>
            <a:picLocks noGrp="1" noChangeAspect="1"/>
          </p:cNvPicPr>
          <p:nvPr>
            <p:ph idx="1"/>
          </p:nvPr>
        </p:nvPicPr>
        <p:blipFill>
          <a:blip r:embed="rId2"/>
          <a:stretch>
            <a:fillRect/>
          </a:stretch>
        </p:blipFill>
        <p:spPr>
          <a:xfrm>
            <a:off x="639096" y="1451998"/>
            <a:ext cx="5633885" cy="3208492"/>
          </a:xfrm>
        </p:spPr>
      </p:pic>
      <p:pic>
        <p:nvPicPr>
          <p:cNvPr id="7" name="Picture 6">
            <a:extLst>
              <a:ext uri="{FF2B5EF4-FFF2-40B4-BE49-F238E27FC236}">
                <a16:creationId xmlns:a16="http://schemas.microsoft.com/office/drawing/2014/main" id="{331A81BD-8630-4B8E-ECEC-0ADFF17CAF6C}"/>
              </a:ext>
            </a:extLst>
          </p:cNvPr>
          <p:cNvPicPr>
            <a:picLocks noChangeAspect="1"/>
          </p:cNvPicPr>
          <p:nvPr/>
        </p:nvPicPr>
        <p:blipFill>
          <a:blip r:embed="rId3"/>
          <a:stretch>
            <a:fillRect/>
          </a:stretch>
        </p:blipFill>
        <p:spPr>
          <a:xfrm>
            <a:off x="6558118" y="1451998"/>
            <a:ext cx="5417574" cy="3208492"/>
          </a:xfrm>
          <a:prstGeom prst="rect">
            <a:avLst/>
          </a:prstGeom>
        </p:spPr>
      </p:pic>
      <p:sp>
        <p:nvSpPr>
          <p:cNvPr id="8" name="TextBox 7">
            <a:extLst>
              <a:ext uri="{FF2B5EF4-FFF2-40B4-BE49-F238E27FC236}">
                <a16:creationId xmlns:a16="http://schemas.microsoft.com/office/drawing/2014/main" id="{A5721B34-D196-4064-305F-90DEBBD39DA0}"/>
              </a:ext>
            </a:extLst>
          </p:cNvPr>
          <p:cNvSpPr txBox="1"/>
          <p:nvPr/>
        </p:nvSpPr>
        <p:spPr>
          <a:xfrm>
            <a:off x="530942" y="4925961"/>
            <a:ext cx="11444748" cy="1200329"/>
          </a:xfrm>
          <a:prstGeom prst="rect">
            <a:avLst/>
          </a:prstGeom>
          <a:noFill/>
        </p:spPr>
        <p:txBody>
          <a:bodyPr wrap="square" rtlCol="0">
            <a:spAutoFit/>
          </a:bodyPr>
          <a:lstStyle/>
          <a:p>
            <a:r>
              <a:rPr lang="en-US" sz="1800" dirty="0">
                <a:solidFill>
                  <a:srgbClr val="000000"/>
                </a:solidFill>
                <a:effectLst/>
                <a:latin typeface="Benton Sans Book"/>
              </a:rPr>
              <a:t>* </a:t>
            </a:r>
            <a:r>
              <a:rPr lang="en-US" sz="1800" dirty="0" err="1">
                <a:solidFill>
                  <a:srgbClr val="000000"/>
                </a:solidFill>
                <a:effectLst/>
                <a:latin typeface="Benton Sans Book"/>
              </a:rPr>
              <a:t>Month_wiseyearly</a:t>
            </a:r>
            <a:r>
              <a:rPr lang="en-US" sz="1800" dirty="0">
                <a:solidFill>
                  <a:srgbClr val="000000"/>
                </a:solidFill>
                <a:effectLst/>
                <a:latin typeface="Benton Sans Book"/>
              </a:rPr>
              <a:t> </a:t>
            </a:r>
            <a:r>
              <a:rPr lang="en-US" sz="1800" dirty="0" err="1">
                <a:solidFill>
                  <a:srgbClr val="000000"/>
                </a:solidFill>
                <a:effectLst/>
                <a:latin typeface="Benton Sans Book"/>
              </a:rPr>
              <a:t>sales:There</a:t>
            </a:r>
            <a:r>
              <a:rPr lang="en-US" sz="1800" dirty="0">
                <a:solidFill>
                  <a:srgbClr val="000000"/>
                </a:solidFill>
                <a:effectLst/>
                <a:latin typeface="Benton Sans Book"/>
              </a:rPr>
              <a:t> is a general upward trend in total sales over the years, with some fluctuations within each </a:t>
            </a:r>
            <a:r>
              <a:rPr lang="en-US" sz="1800" dirty="0" err="1">
                <a:solidFill>
                  <a:srgbClr val="000000"/>
                </a:solidFill>
                <a:effectLst/>
                <a:latin typeface="Benton Sans Book"/>
              </a:rPr>
              <a:t>year.The</a:t>
            </a:r>
            <a:r>
              <a:rPr lang="en-US" sz="1800" dirty="0">
                <a:solidFill>
                  <a:srgbClr val="000000"/>
                </a:solidFill>
                <a:effectLst/>
                <a:latin typeface="Benton Sans Book"/>
              </a:rPr>
              <a:t> year 2004 shows the highest overall sales, followed by 2005 and then 2003.</a:t>
            </a:r>
          </a:p>
          <a:p>
            <a:r>
              <a:rPr lang="en-US" sz="1800" dirty="0">
                <a:solidFill>
                  <a:srgbClr val="000000"/>
                </a:solidFill>
                <a:effectLst/>
                <a:latin typeface="Benton Sans Book"/>
              </a:rPr>
              <a:t>*</a:t>
            </a:r>
            <a:r>
              <a:rPr lang="en-US" sz="1800" dirty="0" err="1">
                <a:solidFill>
                  <a:srgbClr val="000000"/>
                </a:solidFill>
                <a:effectLst/>
                <a:latin typeface="Benton Sans Book"/>
              </a:rPr>
              <a:t>Quareter</a:t>
            </a:r>
            <a:r>
              <a:rPr lang="en-US" sz="1800" dirty="0">
                <a:solidFill>
                  <a:srgbClr val="000000"/>
                </a:solidFill>
                <a:effectLst/>
                <a:latin typeface="Benton Sans Book"/>
              </a:rPr>
              <a:t>-wise yearly </a:t>
            </a:r>
            <a:r>
              <a:rPr lang="en-US" sz="1800" dirty="0" err="1">
                <a:solidFill>
                  <a:srgbClr val="000000"/>
                </a:solidFill>
                <a:effectLst/>
                <a:latin typeface="Benton Sans Book"/>
              </a:rPr>
              <a:t>sales:There</a:t>
            </a:r>
            <a:r>
              <a:rPr lang="en-US" sz="1800" dirty="0">
                <a:solidFill>
                  <a:srgbClr val="000000"/>
                </a:solidFill>
                <a:effectLst/>
                <a:latin typeface="Benton Sans Book"/>
              </a:rPr>
              <a:t> is a general upward trend in total sales over the years and quarters, with an increase in sales from the first quarter of 2003 to the fourth quarter of 2005.</a:t>
            </a:r>
            <a:endParaRPr lang="en-IN" dirty="0"/>
          </a:p>
        </p:txBody>
      </p:sp>
    </p:spTree>
    <p:extLst>
      <p:ext uri="{BB962C8B-B14F-4D97-AF65-F5344CB8AC3E}">
        <p14:creationId xmlns:p14="http://schemas.microsoft.com/office/powerpoint/2010/main" val="60331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8937-084B-50F6-7A9B-039D7587A496}"/>
              </a:ext>
            </a:extLst>
          </p:cNvPr>
          <p:cNvSpPr>
            <a:spLocks noGrp="1"/>
          </p:cNvSpPr>
          <p:nvPr>
            <p:ph type="title"/>
          </p:nvPr>
        </p:nvSpPr>
        <p:spPr/>
        <p:txBody>
          <a:bodyPr/>
          <a:lstStyle/>
          <a:p>
            <a:r>
              <a:rPr lang="en-IN" dirty="0"/>
              <a:t>Product Performance</a:t>
            </a:r>
          </a:p>
        </p:txBody>
      </p:sp>
      <p:sp>
        <p:nvSpPr>
          <p:cNvPr id="3" name="Content Placeholder 2">
            <a:extLst>
              <a:ext uri="{FF2B5EF4-FFF2-40B4-BE49-F238E27FC236}">
                <a16:creationId xmlns:a16="http://schemas.microsoft.com/office/drawing/2014/main" id="{6FBC0262-45DF-50C1-26F3-5DF1EF38CFB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82358B2-79E2-2855-E4F7-03CF48366153}"/>
              </a:ext>
            </a:extLst>
          </p:cNvPr>
          <p:cNvPicPr>
            <a:picLocks noChangeAspect="1"/>
          </p:cNvPicPr>
          <p:nvPr/>
        </p:nvPicPr>
        <p:blipFill>
          <a:blip r:embed="rId2"/>
          <a:stretch>
            <a:fillRect/>
          </a:stretch>
        </p:blipFill>
        <p:spPr>
          <a:xfrm>
            <a:off x="838198" y="1481983"/>
            <a:ext cx="4736691" cy="3080186"/>
          </a:xfrm>
          <a:prstGeom prst="rect">
            <a:avLst/>
          </a:prstGeom>
        </p:spPr>
      </p:pic>
      <p:pic>
        <p:nvPicPr>
          <p:cNvPr id="7" name="Picture 6">
            <a:extLst>
              <a:ext uri="{FF2B5EF4-FFF2-40B4-BE49-F238E27FC236}">
                <a16:creationId xmlns:a16="http://schemas.microsoft.com/office/drawing/2014/main" id="{365BB03E-522D-DE75-33CB-F8280190B6B0}"/>
              </a:ext>
            </a:extLst>
          </p:cNvPr>
          <p:cNvPicPr>
            <a:picLocks noChangeAspect="1"/>
          </p:cNvPicPr>
          <p:nvPr/>
        </p:nvPicPr>
        <p:blipFill>
          <a:blip r:embed="rId3"/>
          <a:stretch>
            <a:fillRect/>
          </a:stretch>
        </p:blipFill>
        <p:spPr>
          <a:xfrm>
            <a:off x="5593326" y="1482446"/>
            <a:ext cx="5760473" cy="3079724"/>
          </a:xfrm>
          <a:prstGeom prst="rect">
            <a:avLst/>
          </a:prstGeom>
        </p:spPr>
      </p:pic>
      <p:sp>
        <p:nvSpPr>
          <p:cNvPr id="13" name="TextBox 12">
            <a:extLst>
              <a:ext uri="{FF2B5EF4-FFF2-40B4-BE49-F238E27FC236}">
                <a16:creationId xmlns:a16="http://schemas.microsoft.com/office/drawing/2014/main" id="{D33768A0-7599-84C8-7493-47E2197C3C39}"/>
              </a:ext>
            </a:extLst>
          </p:cNvPr>
          <p:cNvSpPr txBox="1"/>
          <p:nvPr/>
        </p:nvSpPr>
        <p:spPr>
          <a:xfrm>
            <a:off x="838198" y="4640826"/>
            <a:ext cx="10515600" cy="1754326"/>
          </a:xfrm>
          <a:prstGeom prst="rect">
            <a:avLst/>
          </a:prstGeom>
          <a:noFill/>
        </p:spPr>
        <p:txBody>
          <a:bodyPr wrap="square" rtlCol="0">
            <a:spAutoFit/>
          </a:bodyPr>
          <a:lstStyle/>
          <a:p>
            <a:r>
              <a:rPr lang="en-US" sz="1200" b="1" dirty="0">
                <a:solidFill>
                  <a:srgbClr val="000000"/>
                </a:solidFill>
                <a:effectLst/>
                <a:latin typeface="Benton Sans Book"/>
              </a:rPr>
              <a:t>Classic Cars:</a:t>
            </a:r>
            <a:r>
              <a:rPr lang="en-US" sz="1200" dirty="0">
                <a:solidFill>
                  <a:srgbClr val="000000"/>
                </a:solidFill>
                <a:effectLst/>
                <a:latin typeface="Benton Sans Book"/>
              </a:rPr>
              <a:t> The "Classic Cars" product line has the highest quantity ordered, with a value of 34,000 units.</a:t>
            </a:r>
            <a:endParaRPr lang="en-US" sz="1200" dirty="0">
              <a:effectLst/>
            </a:endParaRPr>
          </a:p>
          <a:p>
            <a:r>
              <a:rPr lang="en-US" sz="1200" b="1" dirty="0">
                <a:solidFill>
                  <a:srgbClr val="000000"/>
                </a:solidFill>
                <a:effectLst/>
                <a:latin typeface="Benton Sans Book"/>
              </a:rPr>
              <a:t>Vintage Cars:</a:t>
            </a:r>
            <a:r>
              <a:rPr lang="en-US" sz="1200" dirty="0">
                <a:solidFill>
                  <a:srgbClr val="000000"/>
                </a:solidFill>
                <a:effectLst/>
                <a:latin typeface="Benton Sans Book"/>
              </a:rPr>
              <a:t> The "Vintage Cars" product line comes in second with a quantity ordered of 21,000 units.</a:t>
            </a:r>
            <a:endParaRPr lang="en-US" sz="1200" dirty="0">
              <a:effectLst/>
            </a:endParaRPr>
          </a:p>
          <a:p>
            <a:r>
              <a:rPr lang="en-US" sz="1200" b="1" dirty="0">
                <a:solidFill>
                  <a:srgbClr val="000000"/>
                </a:solidFill>
                <a:effectLst/>
                <a:latin typeface="Benton Sans Book"/>
              </a:rPr>
              <a:t>Motorcycles, Trucks and Buses, Planes:</a:t>
            </a:r>
            <a:r>
              <a:rPr lang="en-US" sz="1200" dirty="0">
                <a:solidFill>
                  <a:srgbClr val="000000"/>
                </a:solidFill>
                <a:effectLst/>
                <a:latin typeface="Benton Sans Book"/>
              </a:rPr>
              <a:t> These product lines have similar quantities ordered, ranging from 11,000 to 12,000 units.</a:t>
            </a:r>
            <a:endParaRPr lang="en-US" sz="1200" dirty="0">
              <a:effectLst/>
            </a:endParaRPr>
          </a:p>
          <a:p>
            <a:r>
              <a:rPr lang="en-US" sz="1200" b="1" dirty="0">
                <a:solidFill>
                  <a:srgbClr val="000000"/>
                </a:solidFill>
                <a:effectLst/>
                <a:latin typeface="Benton Sans Book"/>
              </a:rPr>
              <a:t>Ships and Trains:</a:t>
            </a:r>
            <a:r>
              <a:rPr lang="en-US" sz="1200" dirty="0">
                <a:solidFill>
                  <a:srgbClr val="000000"/>
                </a:solidFill>
                <a:effectLst/>
                <a:latin typeface="Benton Sans Book"/>
              </a:rPr>
              <a:t> The "Ships" and "Trains" product lines have the lowest quantities ordered, with 8,000 and 3,000 units, respectively.</a:t>
            </a:r>
          </a:p>
          <a:p>
            <a:r>
              <a:rPr lang="en-US" sz="1200" b="1" dirty="0">
                <a:solidFill>
                  <a:srgbClr val="000000"/>
                </a:solidFill>
                <a:effectLst/>
                <a:latin typeface="Benton Sans Book"/>
              </a:rPr>
              <a:t>Product Code 18_3232:</a:t>
            </a:r>
            <a:r>
              <a:rPr lang="en-US" sz="1200" dirty="0">
                <a:solidFill>
                  <a:srgbClr val="000000"/>
                </a:solidFill>
                <a:effectLst/>
                <a:latin typeface="Benton Sans Book"/>
              </a:rPr>
              <a:t> This product code has the highest total sales among all products.</a:t>
            </a:r>
            <a:endParaRPr lang="en-US" sz="1200" dirty="0">
              <a:effectLst/>
            </a:endParaRPr>
          </a:p>
          <a:p>
            <a:r>
              <a:rPr lang="en-US" sz="1200" b="1" dirty="0">
                <a:solidFill>
                  <a:srgbClr val="000000"/>
                </a:solidFill>
                <a:effectLst/>
                <a:latin typeface="Benton Sans Book"/>
              </a:rPr>
              <a:t>Product Code 512_3891:</a:t>
            </a:r>
            <a:r>
              <a:rPr lang="en-US" sz="1200" dirty="0">
                <a:solidFill>
                  <a:srgbClr val="000000"/>
                </a:solidFill>
                <a:effectLst/>
                <a:latin typeface="Benton Sans Book"/>
              </a:rPr>
              <a:t> This product code also has high total sales, ranking second overall.</a:t>
            </a:r>
            <a:endParaRPr lang="en-US" sz="1200" dirty="0">
              <a:effectLst/>
            </a:endParaRPr>
          </a:p>
          <a:p>
            <a:r>
              <a:rPr lang="en-US" sz="1200" b="1" dirty="0">
                <a:solidFill>
                  <a:srgbClr val="000000"/>
                </a:solidFill>
                <a:effectLst/>
                <a:latin typeface="Benton Sans Book"/>
              </a:rPr>
              <a:t>Other Products:</a:t>
            </a:r>
            <a:r>
              <a:rPr lang="en-US" sz="1200" dirty="0">
                <a:solidFill>
                  <a:srgbClr val="000000"/>
                </a:solidFill>
                <a:effectLst/>
                <a:latin typeface="Benton Sans Book"/>
              </a:rPr>
              <a:t> The remaining product codes have varying levels of total sales, with some performing significantly better than others.</a:t>
            </a:r>
            <a:endParaRPr lang="en-US" sz="1200" dirty="0">
              <a:effectLst/>
            </a:endParaRPr>
          </a:p>
          <a:p>
            <a:r>
              <a:rPr lang="en-US" sz="1200" b="1" dirty="0">
                <a:solidFill>
                  <a:srgbClr val="666666"/>
                </a:solidFill>
                <a:effectLst/>
                <a:latin typeface="Tableau Book"/>
              </a:rPr>
              <a:t>Task 4 c-</a:t>
            </a:r>
            <a:endParaRPr lang="en-US" sz="1200" dirty="0">
              <a:effectLst/>
            </a:endParaRPr>
          </a:p>
          <a:p>
            <a:r>
              <a:rPr lang="en-US" sz="1200" b="1" dirty="0" err="1">
                <a:solidFill>
                  <a:srgbClr val="666666"/>
                </a:solidFill>
                <a:effectLst/>
                <a:latin typeface="Tableau Book"/>
              </a:rPr>
              <a:t>Productcode</a:t>
            </a:r>
            <a:r>
              <a:rPr lang="en-US" sz="1200" b="1" dirty="0">
                <a:solidFill>
                  <a:srgbClr val="666666"/>
                </a:solidFill>
                <a:effectLst/>
                <a:latin typeface="Tableau Book"/>
              </a:rPr>
              <a:t> S18-3232 is an over performing product while </a:t>
            </a:r>
            <a:r>
              <a:rPr lang="en-US" sz="1200" b="1" dirty="0" err="1">
                <a:solidFill>
                  <a:srgbClr val="666666"/>
                </a:solidFill>
                <a:effectLst/>
                <a:latin typeface="Tableau Book"/>
              </a:rPr>
              <a:t>Productcode</a:t>
            </a:r>
            <a:r>
              <a:rPr lang="en-US" sz="1200" b="1" dirty="0">
                <a:solidFill>
                  <a:srgbClr val="666666"/>
                </a:solidFill>
                <a:effectLst/>
                <a:latin typeface="Tableau Book"/>
              </a:rPr>
              <a:t> S24_3969 is an underperforming product.</a:t>
            </a:r>
            <a:endParaRPr lang="en-IN" sz="1200" dirty="0"/>
          </a:p>
        </p:txBody>
      </p:sp>
    </p:spTree>
    <p:extLst>
      <p:ext uri="{BB962C8B-B14F-4D97-AF65-F5344CB8AC3E}">
        <p14:creationId xmlns:p14="http://schemas.microsoft.com/office/powerpoint/2010/main" val="1881769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2A07-4EAA-4077-B922-A21DD8FA5A20}"/>
              </a:ext>
            </a:extLst>
          </p:cNvPr>
          <p:cNvSpPr>
            <a:spLocks noGrp="1"/>
          </p:cNvSpPr>
          <p:nvPr>
            <p:ph type="title"/>
          </p:nvPr>
        </p:nvSpPr>
        <p:spPr/>
        <p:txBody>
          <a:bodyPr/>
          <a:lstStyle/>
          <a:p>
            <a:r>
              <a:rPr lang="en-IN" dirty="0"/>
              <a:t>Inventory Management</a:t>
            </a:r>
          </a:p>
        </p:txBody>
      </p:sp>
      <p:pic>
        <p:nvPicPr>
          <p:cNvPr id="5" name="Content Placeholder 4">
            <a:extLst>
              <a:ext uri="{FF2B5EF4-FFF2-40B4-BE49-F238E27FC236}">
                <a16:creationId xmlns:a16="http://schemas.microsoft.com/office/drawing/2014/main" id="{AE496EE5-1789-D76C-91A6-290570D35237}"/>
              </a:ext>
            </a:extLst>
          </p:cNvPr>
          <p:cNvPicPr>
            <a:picLocks noGrp="1" noChangeAspect="1"/>
          </p:cNvPicPr>
          <p:nvPr>
            <p:ph idx="1"/>
          </p:nvPr>
        </p:nvPicPr>
        <p:blipFill>
          <a:blip r:embed="rId2"/>
          <a:stretch>
            <a:fillRect/>
          </a:stretch>
        </p:blipFill>
        <p:spPr>
          <a:xfrm>
            <a:off x="440886" y="1324180"/>
            <a:ext cx="4208206" cy="3444465"/>
          </a:xfrm>
        </p:spPr>
      </p:pic>
      <p:pic>
        <p:nvPicPr>
          <p:cNvPr id="7" name="Picture 6">
            <a:extLst>
              <a:ext uri="{FF2B5EF4-FFF2-40B4-BE49-F238E27FC236}">
                <a16:creationId xmlns:a16="http://schemas.microsoft.com/office/drawing/2014/main" id="{1D619FFA-139E-4CE7-755D-861BB303C751}"/>
              </a:ext>
            </a:extLst>
          </p:cNvPr>
          <p:cNvPicPr>
            <a:picLocks noChangeAspect="1"/>
          </p:cNvPicPr>
          <p:nvPr/>
        </p:nvPicPr>
        <p:blipFill>
          <a:blip r:embed="rId3"/>
          <a:stretch>
            <a:fillRect/>
          </a:stretch>
        </p:blipFill>
        <p:spPr>
          <a:xfrm>
            <a:off x="4668313" y="1324180"/>
            <a:ext cx="4208206" cy="3444465"/>
          </a:xfrm>
          <a:prstGeom prst="rect">
            <a:avLst/>
          </a:prstGeom>
        </p:spPr>
      </p:pic>
      <p:pic>
        <p:nvPicPr>
          <p:cNvPr id="9" name="Picture 8">
            <a:extLst>
              <a:ext uri="{FF2B5EF4-FFF2-40B4-BE49-F238E27FC236}">
                <a16:creationId xmlns:a16="http://schemas.microsoft.com/office/drawing/2014/main" id="{433A366A-D9A6-24DD-1827-14AF0404DC90}"/>
              </a:ext>
            </a:extLst>
          </p:cNvPr>
          <p:cNvPicPr>
            <a:picLocks noChangeAspect="1"/>
          </p:cNvPicPr>
          <p:nvPr/>
        </p:nvPicPr>
        <p:blipFill>
          <a:blip r:embed="rId4"/>
          <a:stretch>
            <a:fillRect/>
          </a:stretch>
        </p:blipFill>
        <p:spPr>
          <a:xfrm>
            <a:off x="8876518" y="1324180"/>
            <a:ext cx="3315481" cy="3444465"/>
          </a:xfrm>
          <a:prstGeom prst="rect">
            <a:avLst/>
          </a:prstGeom>
        </p:spPr>
      </p:pic>
      <p:sp>
        <p:nvSpPr>
          <p:cNvPr id="10" name="TextBox 9">
            <a:extLst>
              <a:ext uri="{FF2B5EF4-FFF2-40B4-BE49-F238E27FC236}">
                <a16:creationId xmlns:a16="http://schemas.microsoft.com/office/drawing/2014/main" id="{ECA7F302-2DD3-4AA2-7FEA-5D72A68661C4}"/>
              </a:ext>
            </a:extLst>
          </p:cNvPr>
          <p:cNvSpPr txBox="1"/>
          <p:nvPr/>
        </p:nvSpPr>
        <p:spPr>
          <a:xfrm>
            <a:off x="421665" y="4935794"/>
            <a:ext cx="11652348" cy="2031325"/>
          </a:xfrm>
          <a:prstGeom prst="rect">
            <a:avLst/>
          </a:prstGeom>
          <a:noFill/>
        </p:spPr>
        <p:txBody>
          <a:bodyPr wrap="square" rtlCol="0">
            <a:spAutoFit/>
          </a:bodyPr>
          <a:lstStyle/>
          <a:p>
            <a:r>
              <a:rPr lang="en-US" sz="1800" dirty="0">
                <a:solidFill>
                  <a:srgbClr val="000000"/>
                </a:solidFill>
                <a:effectLst/>
                <a:latin typeface="Benton Sans Book"/>
              </a:rPr>
              <a:t>the 1</a:t>
            </a:r>
            <a:r>
              <a:rPr lang="en-US" sz="1800" baseline="30000" dirty="0">
                <a:solidFill>
                  <a:srgbClr val="000000"/>
                </a:solidFill>
                <a:effectLst/>
                <a:latin typeface="Benton Sans Book"/>
              </a:rPr>
              <a:t>st</a:t>
            </a:r>
            <a:r>
              <a:rPr lang="en-US" sz="1800" dirty="0">
                <a:solidFill>
                  <a:srgbClr val="000000"/>
                </a:solidFill>
                <a:effectLst/>
                <a:latin typeface="Benton Sans Book"/>
              </a:rPr>
              <a:t> chart reveals that the quantity ordered varies significantly among different product codes within each product line. While "Classic Cars" and "Vintage Cars" have a higher overall demand, there are specific product codes within each product line that show exceptional performance in terms of quantity ordered.</a:t>
            </a:r>
            <a:r>
              <a:rPr lang="en-US" sz="1800" b="1" dirty="0">
                <a:solidFill>
                  <a:srgbClr val="666666"/>
                </a:solidFill>
                <a:effectLst/>
                <a:latin typeface="Tableau Book"/>
              </a:rPr>
              <a:t>.</a:t>
            </a:r>
          </a:p>
          <a:p>
            <a:r>
              <a:rPr lang="en-US" sz="1800" dirty="0">
                <a:solidFill>
                  <a:srgbClr val="000000"/>
                </a:solidFill>
                <a:effectLst/>
                <a:latin typeface="Benton Sans Book"/>
              </a:rPr>
              <a:t>There is a general upward trend in quantities ordered over the years, with some fluctuations within each year.</a:t>
            </a:r>
            <a:endParaRPr lang="en-US" dirty="0">
              <a:effectLst/>
            </a:endParaRPr>
          </a:p>
          <a:p>
            <a:r>
              <a:rPr lang="en-US" sz="1800" dirty="0">
                <a:solidFill>
                  <a:srgbClr val="000000"/>
                </a:solidFill>
                <a:effectLst/>
                <a:latin typeface="Benton Sans Book"/>
              </a:rPr>
              <a:t>The year 2004 shows the highest overall quantities ordered, followed by 2005 and then 2003.</a:t>
            </a:r>
            <a:endParaRPr lang="en-US" b="1" dirty="0">
              <a:solidFill>
                <a:srgbClr val="666666"/>
              </a:solidFill>
              <a:latin typeface="Tableau Book"/>
            </a:endParaRPr>
          </a:p>
          <a:p>
            <a:r>
              <a:rPr lang="en-US" sz="1800" b="1" dirty="0">
                <a:solidFill>
                  <a:srgbClr val="666666"/>
                </a:solidFill>
                <a:effectLst/>
                <a:latin typeface="Tableau Book"/>
              </a:rPr>
              <a:t>-</a:t>
            </a:r>
            <a:r>
              <a:rPr lang="en-US" sz="1800" dirty="0">
                <a:solidFill>
                  <a:srgbClr val="000000"/>
                </a:solidFill>
                <a:effectLst/>
                <a:latin typeface="Benton Sans Book"/>
              </a:rPr>
              <a:t>There appears to be a general positive correlation between quantity ordered and sales. This suggests that as the quantity ordered for a product line increases, the total sales for that product line also tend to increase.</a:t>
            </a:r>
            <a:endParaRPr lang="en-IN" dirty="0"/>
          </a:p>
        </p:txBody>
      </p:sp>
    </p:spTree>
    <p:extLst>
      <p:ext uri="{BB962C8B-B14F-4D97-AF65-F5344CB8AC3E}">
        <p14:creationId xmlns:p14="http://schemas.microsoft.com/office/powerpoint/2010/main" val="32420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1526</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Benton Sans Book</vt:lpstr>
      <vt:lpstr>Calibri</vt:lpstr>
      <vt:lpstr>Calibri Light</vt:lpstr>
      <vt:lpstr>Tableau Book</vt:lpstr>
      <vt:lpstr>Wingdings</vt:lpstr>
      <vt:lpstr>Office Theme</vt:lpstr>
      <vt:lpstr>Project Name:Unveiling Automobile Sales Trends</vt:lpstr>
      <vt:lpstr>Introduction of the Project</vt:lpstr>
      <vt:lpstr>OBJECTIVES</vt:lpstr>
      <vt:lpstr>Over all Business Conclusion</vt:lpstr>
      <vt:lpstr>Sales Analysis:</vt:lpstr>
      <vt:lpstr>Customer Segmentation:</vt:lpstr>
      <vt:lpstr>Sales forecasting</vt:lpstr>
      <vt:lpstr>Product Performance</vt:lpstr>
      <vt:lpstr>Inventory Management</vt:lpstr>
      <vt:lpstr>Order Fulfilment Analysis</vt:lpstr>
      <vt:lpstr>Pricing Strategy</vt:lpstr>
      <vt:lpstr>Pricing Strategy(continuation)</vt:lpstr>
      <vt:lpstr>Pricing Strategy(continuation)</vt:lpstr>
      <vt:lpstr>PowerPoint Presentation</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sandhyaranisaini511@gmail.com</dc:creator>
  <cp:lastModifiedBy>sandhyaranisaini511@gmail.com</cp:lastModifiedBy>
  <cp:revision>2</cp:revision>
  <dcterms:created xsi:type="dcterms:W3CDTF">2024-11-12T05:36:16Z</dcterms:created>
  <dcterms:modified xsi:type="dcterms:W3CDTF">2024-11-15T07:07:52Z</dcterms:modified>
</cp:coreProperties>
</file>