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8" r:id="rId5"/>
    <p:sldId id="259" r:id="rId6"/>
    <p:sldId id="260" r:id="rId7"/>
    <p:sldId id="262" r:id="rId8"/>
    <p:sldId id="263"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139B-4085-4A9B-B62A-7218958C5250}" type="datetimeFigureOut">
              <a:rPr lang="en-IN" smtClean="0"/>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2AD7D-63FE-4A20-AF36-E280D6A6064C}" type="slidenum">
              <a:rPr lang="en-IN" smtClean="0"/>
              <a:t>‹#›</a:t>
            </a:fld>
            <a:endParaRPr lang="en-IN"/>
          </a:p>
        </p:txBody>
      </p:sp>
    </p:spTree>
    <p:extLst>
      <p:ext uri="{BB962C8B-B14F-4D97-AF65-F5344CB8AC3E}">
        <p14:creationId xmlns:p14="http://schemas.microsoft.com/office/powerpoint/2010/main" val="127450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32AD7D-63FE-4A20-AF36-E280D6A6064C}" type="slidenum">
              <a:rPr lang="en-IN" smtClean="0"/>
              <a:t>8</a:t>
            </a:fld>
            <a:endParaRPr lang="en-IN"/>
          </a:p>
        </p:txBody>
      </p:sp>
    </p:spTree>
    <p:extLst>
      <p:ext uri="{BB962C8B-B14F-4D97-AF65-F5344CB8AC3E}">
        <p14:creationId xmlns:p14="http://schemas.microsoft.com/office/powerpoint/2010/main" val="2406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9256-09E5-8EE5-D108-E2AD4C2FD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8D7EAA-EEFF-CE15-5362-E6EB56AAE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3230AF-F2A6-729E-FC27-D7591800B84E}"/>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9F05C05A-D3F0-EF7E-6558-B6A783E54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56B31-E184-C101-7878-E1A13786B9C2}"/>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21968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4C34-F1EE-9F2A-30EA-2D7AD6B260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09C4AA-0ACC-C9C0-2D8A-9FEBA06DCF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B5547-78F0-EDBC-992D-AB697909E886}"/>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1437CF7D-DAB9-F7C8-B126-BFA4E4B2B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3E96B-5D39-DFED-89E8-13BC216BA20B}"/>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57943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DAAD3-991C-3551-3BE1-89D0E1D41C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AEB87-3D92-D1BC-B6BF-E3ED397BF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2517C-AC6B-743A-5C45-D3429A8B4D87}"/>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CAC39599-0353-80E1-1B13-E0A58512E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7EFE9-4C98-2F74-3411-FFE3EFB6E31B}"/>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6847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F36-AB6E-FFB6-9053-CEE083184A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63439-B8AF-F17E-BAED-04C6A42D3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629F5-1BBF-FE03-CCAE-A4AFACAFAB87}"/>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AC99B28F-4836-94EA-2070-70A1B51D2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D0AA0-8B88-D7E6-FF98-407B85835765}"/>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392825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5215-3A96-9BA0-725A-0C8B59C00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263B82-F3CD-4276-61AC-33381AFF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83F02-CE0F-0ADC-695B-9F57E5840FEB}"/>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AC8A8B31-3360-7EB8-15E2-E873F183D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3A386-09FC-B716-F619-6E53E4CD7940}"/>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14401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00C4-B113-FC73-7E17-CA4E8C234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023A36-0C01-1D2A-F167-49D6B53B2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1566B1-3B1C-78E2-DDA5-2931C166F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4B6D67-328C-F9C0-8740-564D1EC17637}"/>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6" name="Footer Placeholder 5">
            <a:extLst>
              <a:ext uri="{FF2B5EF4-FFF2-40B4-BE49-F238E27FC236}">
                <a16:creationId xmlns:a16="http://schemas.microsoft.com/office/drawing/2014/main" id="{A2C65E66-05F1-BD6B-1183-AA291242B3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A0DDDF-5841-2F80-B4C4-FE88612573FF}"/>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73337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72EF-4BD5-0FAE-3934-58E6DD64F1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6ADF9-38C1-97FF-DC99-37854A8C4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7308D-0A4D-852B-C8D8-B656B3D6A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23B7EC-FEFC-BF43-A5AF-61277B781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7F657-1E41-9897-E6D7-D6A16A635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E7AB94-4331-1E1A-A8D6-BD1A559CF9DC}"/>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8" name="Footer Placeholder 7">
            <a:extLst>
              <a:ext uri="{FF2B5EF4-FFF2-40B4-BE49-F238E27FC236}">
                <a16:creationId xmlns:a16="http://schemas.microsoft.com/office/drawing/2014/main" id="{643BDB4C-0361-71AE-DCD9-F69EDB236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AEFF2D-EB42-6F39-2D55-517C48E8CFC6}"/>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276678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EB8A-F88B-ECFE-0E8E-3E701E3696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6E6F6B-456F-EE0C-5A7C-1061F0D5D850}"/>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4" name="Footer Placeholder 3">
            <a:extLst>
              <a:ext uri="{FF2B5EF4-FFF2-40B4-BE49-F238E27FC236}">
                <a16:creationId xmlns:a16="http://schemas.microsoft.com/office/drawing/2014/main" id="{9F34889B-BE9C-E4B8-BE0C-1544C79AB8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41828-FC8B-411A-73DC-9B48A513A329}"/>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2128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F9930-BC5E-30DC-12D8-FDF68936755A}"/>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3" name="Footer Placeholder 2">
            <a:extLst>
              <a:ext uri="{FF2B5EF4-FFF2-40B4-BE49-F238E27FC236}">
                <a16:creationId xmlns:a16="http://schemas.microsoft.com/office/drawing/2014/main" id="{3E46CD91-E03D-C1E1-D517-E5F7822895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E771F4-193D-788E-8742-047DD3524961}"/>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346921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0C96-42F7-205F-1BB4-E65F1AD08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730CE8-8BF5-7EC1-91E3-9359E2254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F05D74-521D-E8CF-C9EE-AF3AFD503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C4480-9A99-95EC-15CB-52518FEB43F6}"/>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6" name="Footer Placeholder 5">
            <a:extLst>
              <a:ext uri="{FF2B5EF4-FFF2-40B4-BE49-F238E27FC236}">
                <a16:creationId xmlns:a16="http://schemas.microsoft.com/office/drawing/2014/main" id="{E4DE7F26-F143-D39B-3995-5D3AB5FC8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2DF7B0-49EA-8C93-6D37-453A407D351D}"/>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176410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3730-0D7A-4199-0A51-DEC12D11D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CB88EB-DE6B-3F0D-C3BE-E2AC84BB1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959F20-1CB7-7392-2A84-DBD7426A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2EC9F-0C30-640A-4391-2F524685873B}"/>
              </a:ext>
            </a:extLst>
          </p:cNvPr>
          <p:cNvSpPr>
            <a:spLocks noGrp="1"/>
          </p:cNvSpPr>
          <p:nvPr>
            <p:ph type="dt" sz="half" idx="10"/>
          </p:nvPr>
        </p:nvSpPr>
        <p:spPr/>
        <p:txBody>
          <a:bodyPr/>
          <a:lstStyle/>
          <a:p>
            <a:fld id="{3B3316E0-5FFA-4566-AF59-301755048EA2}" type="datetimeFigureOut">
              <a:rPr lang="en-IN" smtClean="0"/>
              <a:t>29-09-2024</a:t>
            </a:fld>
            <a:endParaRPr lang="en-IN"/>
          </a:p>
        </p:txBody>
      </p:sp>
      <p:sp>
        <p:nvSpPr>
          <p:cNvPr id="6" name="Footer Placeholder 5">
            <a:extLst>
              <a:ext uri="{FF2B5EF4-FFF2-40B4-BE49-F238E27FC236}">
                <a16:creationId xmlns:a16="http://schemas.microsoft.com/office/drawing/2014/main" id="{12AF9A80-3660-EA95-E17A-09D03567B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8F198-BF68-302B-4F79-09C96DD1EF3C}"/>
              </a:ext>
            </a:extLst>
          </p:cNvPr>
          <p:cNvSpPr>
            <a:spLocks noGrp="1"/>
          </p:cNvSpPr>
          <p:nvPr>
            <p:ph type="sldNum" sz="quarter" idx="12"/>
          </p:nvPr>
        </p:nvSpPr>
        <p:spPr/>
        <p:txBody>
          <a:bodyPr/>
          <a:lstStyle/>
          <a:p>
            <a:fld id="{61A84B35-D380-4F7F-B6B7-87F422E749E2}" type="slidenum">
              <a:rPr lang="en-IN" smtClean="0"/>
              <a:t>‹#›</a:t>
            </a:fld>
            <a:endParaRPr lang="en-IN"/>
          </a:p>
        </p:txBody>
      </p:sp>
    </p:spTree>
    <p:extLst>
      <p:ext uri="{BB962C8B-B14F-4D97-AF65-F5344CB8AC3E}">
        <p14:creationId xmlns:p14="http://schemas.microsoft.com/office/powerpoint/2010/main" val="197527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CDBAC-0DB9-0B37-F071-033A55A9C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F363C-A81B-5D90-6912-A4B1BFE51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B394C-7022-95A0-DE68-5815BB119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316E0-5FFA-4566-AF59-301755048EA2}" type="datetimeFigureOut">
              <a:rPr lang="en-IN" smtClean="0"/>
              <a:t>29-09-2024</a:t>
            </a:fld>
            <a:endParaRPr lang="en-IN"/>
          </a:p>
        </p:txBody>
      </p:sp>
      <p:sp>
        <p:nvSpPr>
          <p:cNvPr id="5" name="Footer Placeholder 4">
            <a:extLst>
              <a:ext uri="{FF2B5EF4-FFF2-40B4-BE49-F238E27FC236}">
                <a16:creationId xmlns:a16="http://schemas.microsoft.com/office/drawing/2014/main" id="{89212037-81B5-D662-ABB8-B493EBE06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0D39B8-D0AE-82DD-9332-588171FB8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84B35-D380-4F7F-B6B7-87F422E749E2}" type="slidenum">
              <a:rPr lang="en-IN" smtClean="0"/>
              <a:t>‹#›</a:t>
            </a:fld>
            <a:endParaRPr lang="en-IN"/>
          </a:p>
        </p:txBody>
      </p:sp>
    </p:spTree>
    <p:extLst>
      <p:ext uri="{BB962C8B-B14F-4D97-AF65-F5344CB8AC3E}">
        <p14:creationId xmlns:p14="http://schemas.microsoft.com/office/powerpoint/2010/main" val="195025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7AF4-45DF-27AA-5C99-E365BA261286}"/>
              </a:ext>
            </a:extLst>
          </p:cNvPr>
          <p:cNvSpPr>
            <a:spLocks noGrp="1"/>
          </p:cNvSpPr>
          <p:nvPr>
            <p:ph type="ctrTitle"/>
          </p:nvPr>
        </p:nvSpPr>
        <p:spPr>
          <a:xfrm>
            <a:off x="1140541" y="1197820"/>
            <a:ext cx="9144000" cy="804760"/>
          </a:xfrm>
        </p:spPr>
        <p:txBody>
          <a:bodyPr>
            <a:normAutofit/>
          </a:bodyPr>
          <a:lstStyle/>
          <a:p>
            <a:r>
              <a:rPr lang="en-US" sz="3600" b="1" dirty="0" err="1"/>
              <a:t>ProjectName:Hotel</a:t>
            </a:r>
            <a:r>
              <a:rPr lang="en-US" sz="3600" b="1" dirty="0"/>
              <a:t> Booking Data Analysis</a:t>
            </a:r>
            <a:endParaRPr lang="en-IN" sz="3600" b="1" dirty="0"/>
          </a:p>
        </p:txBody>
      </p:sp>
      <p:sp>
        <p:nvSpPr>
          <p:cNvPr id="3" name="Subtitle 2">
            <a:extLst>
              <a:ext uri="{FF2B5EF4-FFF2-40B4-BE49-F238E27FC236}">
                <a16:creationId xmlns:a16="http://schemas.microsoft.com/office/drawing/2014/main" id="{A99C467E-83AB-98DA-91A6-5D891B335BF2}"/>
              </a:ext>
            </a:extLst>
          </p:cNvPr>
          <p:cNvSpPr>
            <a:spLocks noGrp="1"/>
          </p:cNvSpPr>
          <p:nvPr>
            <p:ph type="subTitle" idx="1"/>
          </p:nvPr>
        </p:nvSpPr>
        <p:spPr>
          <a:xfrm>
            <a:off x="1524000" y="2172929"/>
            <a:ext cx="9144000" cy="3084871"/>
          </a:xfrm>
        </p:spPr>
        <p:txBody>
          <a:bodyPr>
            <a:normAutofit/>
          </a:bodyPr>
          <a:lstStyle/>
          <a:p>
            <a:r>
              <a:rPr lang="en-US" sz="3200" dirty="0"/>
              <a:t>Student </a:t>
            </a:r>
            <a:r>
              <a:rPr lang="en-US" sz="3200" dirty="0" err="1"/>
              <a:t>Name:Saini.Sandhyarani</a:t>
            </a:r>
            <a:endParaRPr lang="en-US" sz="3200" dirty="0"/>
          </a:p>
          <a:p>
            <a:r>
              <a:rPr lang="en-US" sz="3200" dirty="0"/>
              <a:t>Mentor Name: </a:t>
            </a:r>
            <a:r>
              <a:rPr lang="en-US" sz="3200" dirty="0" err="1"/>
              <a:t>Sharayoo</a:t>
            </a:r>
            <a:r>
              <a:rPr lang="en-US" sz="3200" dirty="0"/>
              <a:t> Dixit</a:t>
            </a:r>
            <a:endParaRPr lang="en-IN" sz="3200" dirty="0"/>
          </a:p>
        </p:txBody>
      </p:sp>
    </p:spTree>
    <p:extLst>
      <p:ext uri="{BB962C8B-B14F-4D97-AF65-F5344CB8AC3E}">
        <p14:creationId xmlns:p14="http://schemas.microsoft.com/office/powerpoint/2010/main" val="373056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6CF8-682A-9BAF-343C-A9965803777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4604E4-7B00-552D-8981-B2064CCB47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675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EA2-BD9F-BB82-22CB-7EB62014DC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D165E2-E103-4CBC-5CEE-19FE75C758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983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B1F4-2F5C-035A-2E40-7258904BF24C}"/>
              </a:ext>
            </a:extLst>
          </p:cNvPr>
          <p:cNvSpPr>
            <a:spLocks noGrp="1"/>
          </p:cNvSpPr>
          <p:nvPr>
            <p:ph type="title"/>
          </p:nvPr>
        </p:nvSpPr>
        <p:spPr/>
        <p:txBody>
          <a:bodyPr>
            <a:normAutofit/>
          </a:bodyPr>
          <a:lstStyle/>
          <a:p>
            <a:r>
              <a:rPr lang="en-US" sz="3200" b="1" dirty="0"/>
              <a:t>Introduction of the Project</a:t>
            </a:r>
            <a:endParaRPr lang="en-IN" sz="3200" b="1" dirty="0"/>
          </a:p>
        </p:txBody>
      </p:sp>
      <p:sp>
        <p:nvSpPr>
          <p:cNvPr id="3" name="Content Placeholder 2">
            <a:extLst>
              <a:ext uri="{FF2B5EF4-FFF2-40B4-BE49-F238E27FC236}">
                <a16:creationId xmlns:a16="http://schemas.microsoft.com/office/drawing/2014/main" id="{A8777F3F-B297-A4F4-BBC4-C1C3ED256997}"/>
              </a:ext>
            </a:extLst>
          </p:cNvPr>
          <p:cNvSpPr>
            <a:spLocks noGrp="1"/>
          </p:cNvSpPr>
          <p:nvPr>
            <p:ph idx="1"/>
          </p:nvPr>
        </p:nvSpPr>
        <p:spPr/>
        <p:txBody>
          <a:bodyPr>
            <a:normAutofit/>
          </a:bodyPr>
          <a:lstStyle/>
          <a:p>
            <a:r>
              <a:rPr lang="en-US" sz="2400" dirty="0"/>
              <a:t>The hospitality industry is a dynamic and data-driven </a:t>
            </a:r>
            <a:r>
              <a:rPr lang="en-US" sz="2400" dirty="0" err="1"/>
              <a:t>sector,where</a:t>
            </a:r>
            <a:r>
              <a:rPr lang="en-US" sz="2400" dirty="0"/>
              <a:t> hotel data analysis plays a crucial role in understanding guest </a:t>
            </a:r>
            <a:r>
              <a:rPr lang="en-US" sz="2400" dirty="0" err="1"/>
              <a:t>behaviour</a:t>
            </a:r>
            <a:r>
              <a:rPr lang="en-US" sz="2400" dirty="0"/>
              <a:t>, optimizing </a:t>
            </a:r>
            <a:r>
              <a:rPr lang="en-US" sz="2400" dirty="0" err="1"/>
              <a:t>operations,and</a:t>
            </a:r>
            <a:r>
              <a:rPr lang="en-US" sz="2400" dirty="0"/>
              <a:t> boosting </a:t>
            </a:r>
            <a:r>
              <a:rPr lang="en-US" sz="2400" dirty="0" err="1"/>
              <a:t>revenue.Hotels</a:t>
            </a:r>
            <a:r>
              <a:rPr lang="en-US" sz="2400" dirty="0"/>
              <a:t> can gain valuable insights into booking </a:t>
            </a:r>
            <a:r>
              <a:rPr lang="en-US" sz="2400" dirty="0" err="1"/>
              <a:t>patterns,booking</a:t>
            </a:r>
            <a:r>
              <a:rPr lang="en-US" sz="2400" dirty="0"/>
              <a:t> cancellation analysis, customer behavioral </a:t>
            </a:r>
            <a:r>
              <a:rPr lang="en-US" sz="2400" dirty="0" err="1"/>
              <a:t>segmentation,revenue</a:t>
            </a:r>
            <a:r>
              <a:rPr lang="en-US" sz="2400" dirty="0"/>
              <a:t> </a:t>
            </a:r>
            <a:r>
              <a:rPr lang="en-US" sz="2400" dirty="0" err="1"/>
              <a:t>management,operational</a:t>
            </a:r>
            <a:r>
              <a:rPr lang="en-US" sz="2400" dirty="0"/>
              <a:t> </a:t>
            </a:r>
            <a:r>
              <a:rPr lang="en-US" sz="2400" dirty="0" err="1"/>
              <a:t>efficiency,loyalty</a:t>
            </a:r>
            <a:r>
              <a:rPr lang="en-US" sz="2400" dirty="0"/>
              <a:t> programs and repeat business, customer satisfaction, marketing and sales optimization by analyzing vast amounts of given data.</a:t>
            </a:r>
          </a:p>
          <a:p>
            <a:r>
              <a:rPr lang="en-US" sz="2400" dirty="0"/>
              <a:t> Adam, a skilled data analyst at the leading data analytics company ABC. Inc.., has been tasked by the company’s manager to analyze a massive dataset of hotel booking to identify trends and patterns.  However, the large volume of data and the complexity of user behavior pose challenges in extracting meaningful insights manually..</a:t>
            </a:r>
            <a:endParaRPr lang="en-IN" sz="2400" dirty="0"/>
          </a:p>
        </p:txBody>
      </p:sp>
    </p:spTree>
    <p:extLst>
      <p:ext uri="{BB962C8B-B14F-4D97-AF65-F5344CB8AC3E}">
        <p14:creationId xmlns:p14="http://schemas.microsoft.com/office/powerpoint/2010/main" val="250206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A1C1-C254-0664-519A-63D32C99732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728E44A8-B334-CF72-021D-2D4D805D89E5}"/>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The objective of the project to analyze a hotel dataset to optimize various aspects of </a:t>
            </a:r>
            <a:r>
              <a:rPr lang="en-US" dirty="0" err="1"/>
              <a:t>operations,boost</a:t>
            </a:r>
            <a:r>
              <a:rPr lang="en-US" dirty="0"/>
              <a:t> revenue streams, and create a more efficient and satisfying experience for guests.</a:t>
            </a:r>
          </a:p>
          <a:p>
            <a:pPr>
              <a:buFont typeface="Wingdings" panose="05000000000000000000" pitchFamily="2" charset="2"/>
              <a:buChar char="Ø"/>
            </a:pPr>
            <a:r>
              <a:rPr lang="en-US" dirty="0"/>
              <a:t>Extract actionable insights from the provided </a:t>
            </a:r>
            <a:r>
              <a:rPr lang="en-US" dirty="0" err="1"/>
              <a:t>data,focusing</a:t>
            </a:r>
            <a:r>
              <a:rPr lang="en-US" dirty="0"/>
              <a:t> on key area such as booking </a:t>
            </a:r>
            <a:r>
              <a:rPr lang="en-US" dirty="0" err="1"/>
              <a:t>patterns,customer</a:t>
            </a:r>
            <a:r>
              <a:rPr lang="en-US" dirty="0"/>
              <a:t> behavioral </a:t>
            </a:r>
            <a:r>
              <a:rPr lang="en-US" dirty="0" err="1"/>
              <a:t>segmentation,operational</a:t>
            </a:r>
            <a:r>
              <a:rPr lang="en-US" dirty="0"/>
              <a:t> efficiency and more.</a:t>
            </a:r>
          </a:p>
          <a:p>
            <a:pPr>
              <a:buFont typeface="Wingdings" panose="05000000000000000000" pitchFamily="2" charset="2"/>
              <a:buChar char="Ø"/>
            </a:pPr>
            <a:r>
              <a:rPr lang="en-US" dirty="0"/>
              <a:t>The objective of this sprint is to clean the </a:t>
            </a:r>
            <a:r>
              <a:rPr lang="en-US" dirty="0" err="1"/>
              <a:t>dataset,analyze</a:t>
            </a:r>
            <a:r>
              <a:rPr lang="en-US" dirty="0"/>
              <a:t> data regarding booking </a:t>
            </a:r>
            <a:r>
              <a:rPr lang="en-US" dirty="0" err="1"/>
              <a:t>patterns,cancellations,customer</a:t>
            </a:r>
            <a:r>
              <a:rPr lang="en-US" dirty="0"/>
              <a:t> behavioral </a:t>
            </a:r>
            <a:r>
              <a:rPr lang="en-US" dirty="0" err="1"/>
              <a:t>segmentation,the</a:t>
            </a:r>
            <a:r>
              <a:rPr lang="en-US" dirty="0"/>
              <a:t> perspective of revenue </a:t>
            </a:r>
            <a:r>
              <a:rPr lang="en-US" dirty="0" err="1"/>
              <a:t>management,operational</a:t>
            </a:r>
            <a:r>
              <a:rPr lang="en-US" dirty="0"/>
              <a:t> </a:t>
            </a:r>
            <a:r>
              <a:rPr lang="en-US" dirty="0" err="1"/>
              <a:t>efficiency,loyalty</a:t>
            </a:r>
            <a:r>
              <a:rPr lang="en-US" dirty="0"/>
              <a:t> programs, and repeat </a:t>
            </a:r>
            <a:r>
              <a:rPr lang="en-US" dirty="0" err="1"/>
              <a:t>business.then</a:t>
            </a:r>
            <a:r>
              <a:rPr lang="en-US" dirty="0"/>
              <a:t> summarize the key findings.</a:t>
            </a:r>
            <a:endParaRPr lang="en-IN" dirty="0"/>
          </a:p>
        </p:txBody>
      </p:sp>
    </p:spTree>
    <p:extLst>
      <p:ext uri="{BB962C8B-B14F-4D97-AF65-F5344CB8AC3E}">
        <p14:creationId xmlns:p14="http://schemas.microsoft.com/office/powerpoint/2010/main" val="318680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102F-AC5D-2F9F-3CF1-C2800F477477}"/>
              </a:ext>
            </a:extLst>
          </p:cNvPr>
          <p:cNvSpPr>
            <a:spLocks noGrp="1"/>
          </p:cNvSpPr>
          <p:nvPr>
            <p:ph type="title"/>
          </p:nvPr>
        </p:nvSpPr>
        <p:spPr/>
        <p:txBody>
          <a:bodyPr/>
          <a:lstStyle/>
          <a:p>
            <a:r>
              <a:rPr lang="en-US" dirty="0">
                <a:highlight>
                  <a:srgbClr val="FFFF00"/>
                </a:highlight>
              </a:rPr>
              <a:t>O</a:t>
            </a:r>
            <a:r>
              <a:rPr lang="en-US" sz="4400" dirty="0">
                <a:highlight>
                  <a:srgbClr val="FFFF00"/>
                </a:highlight>
              </a:rPr>
              <a:t>ver all Business Conclusion</a:t>
            </a:r>
            <a:endParaRPr lang="en-IN" dirty="0"/>
          </a:p>
        </p:txBody>
      </p:sp>
      <p:sp>
        <p:nvSpPr>
          <p:cNvPr id="3" name="Content Placeholder 2">
            <a:extLst>
              <a:ext uri="{FF2B5EF4-FFF2-40B4-BE49-F238E27FC236}">
                <a16:creationId xmlns:a16="http://schemas.microsoft.com/office/drawing/2014/main" id="{2EF04DF7-0F24-F020-27EA-26406D4DEDAF}"/>
              </a:ext>
            </a:extLst>
          </p:cNvPr>
          <p:cNvSpPr>
            <a:spLocks noGrp="1"/>
          </p:cNvSpPr>
          <p:nvPr>
            <p:ph idx="1"/>
          </p:nvPr>
        </p:nvSpPr>
        <p:spPr/>
        <p:txBody>
          <a:bodyPr/>
          <a:lstStyle/>
          <a:p>
            <a:pPr marL="0" indent="0">
              <a:buNone/>
            </a:pPr>
            <a:r>
              <a:rPr lang="en-US" dirty="0">
                <a:solidFill>
                  <a:schemeClr val="accent1">
                    <a:lumMod val="75000"/>
                  </a:schemeClr>
                </a:solidFill>
              </a:rPr>
              <a:t>Hotel Booking Data Analysis</a:t>
            </a:r>
          </a:p>
          <a:p>
            <a:r>
              <a:rPr lang="en-US" dirty="0">
                <a:solidFill>
                  <a:schemeClr val="accent5">
                    <a:lumMod val="75000"/>
                  </a:schemeClr>
                </a:solidFill>
              </a:rPr>
              <a:t>Project 1:</a:t>
            </a:r>
            <a:r>
              <a:rPr lang="en-US" dirty="0"/>
              <a:t> to clean the </a:t>
            </a:r>
            <a:r>
              <a:rPr lang="en-US" dirty="0" err="1"/>
              <a:t>dataset,analyze</a:t>
            </a:r>
            <a:r>
              <a:rPr lang="en-US" dirty="0"/>
              <a:t> data regarding booking </a:t>
            </a:r>
            <a:r>
              <a:rPr lang="en-US" dirty="0" err="1"/>
              <a:t>patterns,cancellations,customer</a:t>
            </a:r>
            <a:r>
              <a:rPr lang="en-US" dirty="0"/>
              <a:t> behavioral </a:t>
            </a:r>
            <a:r>
              <a:rPr lang="en-US" dirty="0" err="1"/>
              <a:t>segmentation,the</a:t>
            </a:r>
            <a:r>
              <a:rPr lang="en-US" dirty="0"/>
              <a:t> perspective of revenue </a:t>
            </a:r>
            <a:r>
              <a:rPr lang="en-US" dirty="0" err="1"/>
              <a:t>management,operational</a:t>
            </a:r>
            <a:r>
              <a:rPr lang="en-US" dirty="0"/>
              <a:t> </a:t>
            </a:r>
            <a:r>
              <a:rPr lang="en-US" dirty="0" err="1"/>
              <a:t>efficienc,loyalty</a:t>
            </a:r>
            <a:r>
              <a:rPr lang="en-US" dirty="0"/>
              <a:t> programs, and repeat business.</a:t>
            </a:r>
          </a:p>
          <a:p>
            <a:endParaRPr lang="en-US" dirty="0"/>
          </a:p>
          <a:p>
            <a:r>
              <a:rPr lang="en-US" dirty="0">
                <a:solidFill>
                  <a:schemeClr val="accent5">
                    <a:lumMod val="75000"/>
                  </a:schemeClr>
                </a:solidFill>
              </a:rPr>
              <a:t>Project2</a:t>
            </a:r>
            <a:r>
              <a:rPr lang="en-US" dirty="0"/>
              <a:t>:In this project we continuing with the analysis of hotel data encompassing is to delve into customer </a:t>
            </a:r>
            <a:r>
              <a:rPr lang="en-US" dirty="0" err="1"/>
              <a:t>satisfaction,marketing</a:t>
            </a:r>
            <a:r>
              <a:rPr lang="en-US" dirty="0"/>
              <a:t> strategies, and sales optimization.</a:t>
            </a:r>
            <a:endParaRPr lang="en-IN" dirty="0"/>
          </a:p>
        </p:txBody>
      </p:sp>
    </p:spTree>
    <p:extLst>
      <p:ext uri="{BB962C8B-B14F-4D97-AF65-F5344CB8AC3E}">
        <p14:creationId xmlns:p14="http://schemas.microsoft.com/office/powerpoint/2010/main" val="36749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3DE2-5D36-8959-661A-011794B3DBC4}"/>
              </a:ext>
            </a:extLst>
          </p:cNvPr>
          <p:cNvSpPr>
            <a:spLocks noGrp="1"/>
          </p:cNvSpPr>
          <p:nvPr>
            <p:ph type="title"/>
          </p:nvPr>
        </p:nvSpPr>
        <p:spPr/>
        <p:txBody>
          <a:bodyPr/>
          <a:lstStyle/>
          <a:p>
            <a:r>
              <a:rPr lang="en-US" dirty="0"/>
              <a:t>Project part1</a:t>
            </a:r>
            <a:endParaRPr lang="en-IN" dirty="0"/>
          </a:p>
        </p:txBody>
      </p:sp>
      <p:sp>
        <p:nvSpPr>
          <p:cNvPr id="3" name="Content Placeholder 2">
            <a:extLst>
              <a:ext uri="{FF2B5EF4-FFF2-40B4-BE49-F238E27FC236}">
                <a16:creationId xmlns:a16="http://schemas.microsoft.com/office/drawing/2014/main" id="{A9E912C2-9EE6-CC59-17AB-BD3C6C3A0F17}"/>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sz="4100" dirty="0"/>
              <a:t>Data </a:t>
            </a:r>
            <a:r>
              <a:rPr lang="en-US" sz="4100" dirty="0" err="1"/>
              <a:t>Cleaning</a:t>
            </a:r>
            <a:r>
              <a:rPr lang="en-US" dirty="0" err="1"/>
              <a:t>:we</a:t>
            </a:r>
            <a:r>
              <a:rPr lang="en-US" dirty="0"/>
              <a:t> have 2097 rows in this hotel booking data.</a:t>
            </a:r>
            <a:r>
              <a:rPr lang="en-US" b="1" dirty="0"/>
              <a:t> Columns:</a:t>
            </a:r>
            <a:r>
              <a:rPr lang="en-US" dirty="0"/>
              <a:t> There are 32 columns in the </a:t>
            </a:r>
            <a:r>
              <a:rPr lang="en-US" dirty="0" err="1"/>
              <a:t>DataFrame</a:t>
            </a:r>
            <a:r>
              <a:rPr lang="en-US" dirty="0"/>
              <a:t>, including information about the reservation, guests, and booking details.</a:t>
            </a:r>
          </a:p>
          <a:p>
            <a:pPr>
              <a:buFont typeface="Arial" panose="020B0604020202020204" pitchFamily="34" charset="0"/>
              <a:buChar char="•"/>
            </a:pPr>
            <a:r>
              <a:rPr lang="en-US" b="1" dirty="0"/>
              <a:t>Data Types:</a:t>
            </a:r>
            <a:r>
              <a:rPr lang="en-US" dirty="0"/>
              <a:t> Some columns contain numerical data (e.g., </a:t>
            </a:r>
            <a:r>
              <a:rPr lang="en-US" dirty="0" err="1"/>
              <a:t>lead_time</a:t>
            </a:r>
            <a:r>
              <a:rPr lang="en-US" dirty="0"/>
              <a:t>, adults, </a:t>
            </a:r>
            <a:r>
              <a:rPr lang="en-US" dirty="0" err="1"/>
              <a:t>adr</a:t>
            </a:r>
            <a:r>
              <a:rPr lang="en-US" dirty="0"/>
              <a:t>), while others contain categorical data (e.g., hotel, </a:t>
            </a:r>
            <a:r>
              <a:rPr lang="en-US" dirty="0" err="1"/>
              <a:t>arrival_date_month</a:t>
            </a:r>
            <a:r>
              <a:rPr lang="en-US" dirty="0"/>
              <a:t>, </a:t>
            </a:r>
            <a:r>
              <a:rPr lang="en-US" dirty="0" err="1"/>
              <a:t>reservation_status</a:t>
            </a:r>
            <a:r>
              <a:rPr lang="en-US" dirty="0"/>
              <a:t>).</a:t>
            </a:r>
          </a:p>
          <a:p>
            <a:pPr>
              <a:buFont typeface="Arial" panose="020B0604020202020204" pitchFamily="34" charset="0"/>
              <a:buChar char="•"/>
            </a:pPr>
            <a:r>
              <a:rPr lang="en-US" b="1" dirty="0"/>
              <a:t>Missing Values:</a:t>
            </a:r>
            <a:r>
              <a:rPr lang="en-US" dirty="0"/>
              <a:t> There are missing values in some columns, such as "</a:t>
            </a:r>
            <a:r>
              <a:rPr lang="en-US" dirty="0" err="1"/>
              <a:t>reservation_status_date</a:t>
            </a:r>
            <a:r>
              <a:rPr lang="en-US" dirty="0"/>
              <a:t>" and potentially "agent" and "company".</a:t>
            </a:r>
          </a:p>
          <a:p>
            <a:r>
              <a:rPr lang="en-US" dirty="0"/>
              <a:t>Here are some initial observations you can make from the data without any further analysis:</a:t>
            </a:r>
          </a:p>
          <a:p>
            <a:pPr>
              <a:buFont typeface="Arial" panose="020B0604020202020204" pitchFamily="34" charset="0"/>
              <a:buChar char="•"/>
            </a:pPr>
            <a:r>
              <a:rPr lang="en-US" dirty="0"/>
              <a:t>The dataset covers bookings from at least 2015 to 2017 (based on </a:t>
            </a:r>
            <a:r>
              <a:rPr lang="en-US" dirty="0" err="1"/>
              <a:t>arrival_date_year</a:t>
            </a:r>
            <a:r>
              <a:rPr lang="en-US" dirty="0"/>
              <a:t>).</a:t>
            </a:r>
          </a:p>
          <a:p>
            <a:pPr>
              <a:buFont typeface="Arial" panose="020B0604020202020204" pitchFamily="34" charset="0"/>
              <a:buChar char="•"/>
            </a:pPr>
            <a:r>
              <a:rPr lang="en-US" dirty="0"/>
              <a:t>The average stay duration is slightly longer than 2 nights (1.92 nights on weekdays + 0.86 nights on weekends).</a:t>
            </a:r>
          </a:p>
          <a:p>
            <a:pPr>
              <a:buFont typeface="Arial" panose="020B0604020202020204" pitchFamily="34" charset="0"/>
              <a:buChar char="•"/>
            </a:pPr>
            <a:r>
              <a:rPr lang="en-US" dirty="0"/>
              <a:t>Most reservations involve one or two adults with no children or babies.</a:t>
            </a:r>
          </a:p>
          <a:p>
            <a:pPr>
              <a:buFont typeface="Arial" panose="020B0604020202020204" pitchFamily="34" charset="0"/>
              <a:buChar char="•"/>
            </a:pPr>
            <a:r>
              <a:rPr lang="en-US" dirty="0"/>
              <a:t>There are more bookings with "No Deposit" than any other deposit type.</a:t>
            </a:r>
          </a:p>
          <a:p>
            <a:endParaRPr lang="en-IN" dirty="0"/>
          </a:p>
        </p:txBody>
      </p:sp>
    </p:spTree>
    <p:extLst>
      <p:ext uri="{BB962C8B-B14F-4D97-AF65-F5344CB8AC3E}">
        <p14:creationId xmlns:p14="http://schemas.microsoft.com/office/powerpoint/2010/main" val="7700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0B32-1751-C334-5094-099815B7A0D2}"/>
              </a:ext>
            </a:extLst>
          </p:cNvPr>
          <p:cNvSpPr>
            <a:spLocks noGrp="1"/>
          </p:cNvSpPr>
          <p:nvPr>
            <p:ph type="title"/>
          </p:nvPr>
        </p:nvSpPr>
        <p:spPr/>
        <p:txBody>
          <a:bodyPr/>
          <a:lstStyle/>
          <a:p>
            <a:r>
              <a:rPr lang="en-US" dirty="0"/>
              <a:t>Booking Pattern Analysis</a:t>
            </a:r>
            <a:endParaRPr lang="en-IN" dirty="0"/>
          </a:p>
        </p:txBody>
      </p:sp>
      <p:pic>
        <p:nvPicPr>
          <p:cNvPr id="5" name="Content Placeholder 4">
            <a:extLst>
              <a:ext uri="{FF2B5EF4-FFF2-40B4-BE49-F238E27FC236}">
                <a16:creationId xmlns:a16="http://schemas.microsoft.com/office/drawing/2014/main" id="{845C58D8-4CC4-8D67-0D6D-9A2FACC26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83" y="1567964"/>
            <a:ext cx="4027594" cy="2256784"/>
          </a:xfrm>
        </p:spPr>
      </p:pic>
      <p:pic>
        <p:nvPicPr>
          <p:cNvPr id="1026" name="Picture 2">
            <a:extLst>
              <a:ext uri="{FF2B5EF4-FFF2-40B4-BE49-F238E27FC236}">
                <a16:creationId xmlns:a16="http://schemas.microsoft.com/office/drawing/2014/main" id="{A04FA3A9-59D5-1B49-17D8-4E13CB8C7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602" y="1363931"/>
            <a:ext cx="4552796" cy="2664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B475EC1-9DA4-6F1E-2D4C-A42EE84A3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4902" y="1363931"/>
            <a:ext cx="3451123" cy="29032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72DC59-64A1-87C9-07DA-1452A67BC39D}"/>
              </a:ext>
            </a:extLst>
          </p:cNvPr>
          <p:cNvSpPr txBox="1"/>
          <p:nvPr/>
        </p:nvSpPr>
        <p:spPr>
          <a:xfrm>
            <a:off x="412955" y="4427421"/>
            <a:ext cx="11791335" cy="1200329"/>
          </a:xfrm>
          <a:prstGeom prst="rect">
            <a:avLst/>
          </a:prstGeom>
          <a:noFill/>
        </p:spPr>
        <p:txBody>
          <a:bodyPr wrap="square">
            <a:spAutoFit/>
          </a:bodyPr>
          <a:lstStyle/>
          <a:p>
            <a:r>
              <a:rPr lang="en-US" dirty="0"/>
              <a:t>Based on these charts, we can conclude that the hotel experiences peak bookings during the summer months (June to August) and on weekends (Friday and Saturday). The off-peak seasons are January and February, with weekdays having lower booking volumes compared to weekends. This information can be valuable for the hotel management to optimize resource allocation and pricing strategies throughout the year.</a:t>
            </a:r>
            <a:endParaRPr lang="en-IN" dirty="0"/>
          </a:p>
        </p:txBody>
      </p:sp>
    </p:spTree>
    <p:extLst>
      <p:ext uri="{BB962C8B-B14F-4D97-AF65-F5344CB8AC3E}">
        <p14:creationId xmlns:p14="http://schemas.microsoft.com/office/powerpoint/2010/main" val="390175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E96A-53C4-4432-9710-7C78C919C63B}"/>
              </a:ext>
            </a:extLst>
          </p:cNvPr>
          <p:cNvSpPr>
            <a:spLocks noGrp="1"/>
          </p:cNvSpPr>
          <p:nvPr>
            <p:ph type="title"/>
          </p:nvPr>
        </p:nvSpPr>
        <p:spPr>
          <a:xfrm>
            <a:off x="838200" y="0"/>
            <a:ext cx="10515600" cy="1325563"/>
          </a:xfrm>
        </p:spPr>
        <p:txBody>
          <a:bodyPr/>
          <a:lstStyle/>
          <a:p>
            <a:r>
              <a:rPr lang="en-US" dirty="0"/>
              <a:t>Booking Cancellation Analysis</a:t>
            </a:r>
            <a:endParaRPr lang="en-IN" dirty="0"/>
          </a:p>
        </p:txBody>
      </p:sp>
      <p:pic>
        <p:nvPicPr>
          <p:cNvPr id="5" name="Content Placeholder 4">
            <a:extLst>
              <a:ext uri="{FF2B5EF4-FFF2-40B4-BE49-F238E27FC236}">
                <a16:creationId xmlns:a16="http://schemas.microsoft.com/office/drawing/2014/main" id="{CAD0B5BC-F9D2-1061-8D46-6C4451186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755" y="1472278"/>
            <a:ext cx="2890684" cy="2077167"/>
          </a:xfrm>
        </p:spPr>
      </p:pic>
      <p:pic>
        <p:nvPicPr>
          <p:cNvPr id="2050" name="Picture 2">
            <a:extLst>
              <a:ext uri="{FF2B5EF4-FFF2-40B4-BE49-F238E27FC236}">
                <a16:creationId xmlns:a16="http://schemas.microsoft.com/office/drawing/2014/main" id="{92DF3005-4923-8B83-0006-C895ADDD8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439" y="1346789"/>
            <a:ext cx="4719484" cy="23302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273EF98-F1E9-DC45-6660-2DA4E61E8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8368" y="1219199"/>
            <a:ext cx="2357745" cy="23302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670182-AFAF-41C8-BE1E-19CC8EEDD8AA}"/>
              </a:ext>
            </a:extLst>
          </p:cNvPr>
          <p:cNvSpPr txBox="1"/>
          <p:nvPr/>
        </p:nvSpPr>
        <p:spPr>
          <a:xfrm>
            <a:off x="885365" y="3802523"/>
            <a:ext cx="9920748" cy="2862322"/>
          </a:xfrm>
          <a:prstGeom prst="rect">
            <a:avLst/>
          </a:prstGeom>
          <a:noFill/>
        </p:spPr>
        <p:txBody>
          <a:bodyPr wrap="square">
            <a:spAutoFit/>
          </a:bodyPr>
          <a:lstStyle/>
          <a:p>
            <a:r>
              <a:rPr lang="en-US" b="0" dirty="0">
                <a:solidFill>
                  <a:srgbClr val="008000"/>
                </a:solidFill>
                <a:effectLst/>
                <a:latin typeface="Courier New" panose="02070309020205020404" pitchFamily="49" charset="0"/>
              </a:rPr>
              <a:t>The cancellation rate for Undefined meal type is significantly higher than the others, indicating that bookings with unspecified meal preferences are more likely to be canceled.</a:t>
            </a:r>
            <a:endParaRPr lang="en-US" b="0" dirty="0">
              <a:solidFill>
                <a:srgbClr val="000000"/>
              </a:solidFill>
              <a:effectLst/>
              <a:latin typeface="Courier New" panose="02070309020205020404" pitchFamily="49" charset="0"/>
            </a:endParaRPr>
          </a:p>
          <a:p>
            <a:r>
              <a:rPr lang="en-US" b="0" dirty="0">
                <a:solidFill>
                  <a:srgbClr val="008000"/>
                </a:solidFill>
                <a:effectLst/>
                <a:latin typeface="Courier New" panose="02070309020205020404" pitchFamily="49" charset="0"/>
              </a:rPr>
              <a:t>#room type B has many cancellations compare with other room types... There is only one bar in the chart, indicating that there is only one category for required car parking space.. The bar is tall, reaching approximately 0.25 on the y-axis, indicating a relatively high cancellation rate for bookings that require car parking spaces.</a:t>
            </a:r>
            <a:endParaRPr lang="en-US" b="0" dirty="0">
              <a:solidFill>
                <a:srgbClr val="000000"/>
              </a:solidFill>
              <a:effectLst/>
              <a:latin typeface="Courier New" panose="02070309020205020404" pitchFamily="49" charset="0"/>
            </a:endParaRPr>
          </a:p>
          <a:p>
            <a:r>
              <a:rPr lang="en-US" b="0" dirty="0">
                <a:solidFill>
                  <a:srgbClr val="008000"/>
                </a:solidFill>
                <a:effectLst/>
                <a:latin typeface="Courier New" panose="02070309020205020404" pitchFamily="49" charset="0"/>
              </a:rPr>
              <a:t>#meal </a:t>
            </a:r>
            <a:r>
              <a:rPr lang="en-US" b="0" dirty="0" err="1">
                <a:solidFill>
                  <a:srgbClr val="008000"/>
                </a:solidFill>
                <a:effectLst/>
                <a:latin typeface="Courier New" panose="02070309020205020404" pitchFamily="49" charset="0"/>
              </a:rPr>
              <a:t>type,room</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type,car</a:t>
            </a:r>
            <a:r>
              <a:rPr lang="en-US" b="0" dirty="0">
                <a:solidFill>
                  <a:srgbClr val="008000"/>
                </a:solidFill>
                <a:effectLst/>
                <a:latin typeface="Courier New" panose="02070309020205020404" pitchFamily="49" charset="0"/>
              </a:rPr>
              <a:t> parking spaces these factors are influence by booking patterns</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80638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2B56-8FE3-B256-A38A-E09930C125F2}"/>
              </a:ext>
            </a:extLst>
          </p:cNvPr>
          <p:cNvSpPr>
            <a:spLocks noGrp="1"/>
          </p:cNvSpPr>
          <p:nvPr>
            <p:ph type="title"/>
          </p:nvPr>
        </p:nvSpPr>
        <p:spPr>
          <a:xfrm>
            <a:off x="668594" y="365125"/>
            <a:ext cx="10685205" cy="681915"/>
          </a:xfrm>
        </p:spPr>
        <p:txBody>
          <a:bodyPr>
            <a:normAutofit fontScale="90000"/>
          </a:bodyPr>
          <a:lstStyle/>
          <a:p>
            <a:r>
              <a:rPr lang="en-US" dirty="0"/>
              <a:t>Customer Behavioral Segmentation</a:t>
            </a:r>
            <a:endParaRPr lang="en-IN" dirty="0"/>
          </a:p>
        </p:txBody>
      </p:sp>
      <p:pic>
        <p:nvPicPr>
          <p:cNvPr id="8" name="Content Placeholder 7">
            <a:extLst>
              <a:ext uri="{FF2B5EF4-FFF2-40B4-BE49-F238E27FC236}">
                <a16:creationId xmlns:a16="http://schemas.microsoft.com/office/drawing/2014/main" id="{A5E22A1D-B305-47D4-F81D-2F707577EA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4" y="1253330"/>
            <a:ext cx="3097161" cy="2256785"/>
          </a:xfrm>
        </p:spPr>
      </p:pic>
      <p:pic>
        <p:nvPicPr>
          <p:cNvPr id="3076" name="Picture 4">
            <a:extLst>
              <a:ext uri="{FF2B5EF4-FFF2-40B4-BE49-F238E27FC236}">
                <a16:creationId xmlns:a16="http://schemas.microsoft.com/office/drawing/2014/main" id="{0406D0B4-195F-F360-C526-C5B72F282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362" y="1253331"/>
            <a:ext cx="4490885" cy="24042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5BF42CE-2053-3256-E888-EB32427669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5854" y="1177272"/>
            <a:ext cx="3097161" cy="2332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5D1FDB-1A21-813A-6941-1453A487FFDA}"/>
              </a:ext>
            </a:extLst>
          </p:cNvPr>
          <p:cNvSpPr txBox="1"/>
          <p:nvPr/>
        </p:nvSpPr>
        <p:spPr>
          <a:xfrm>
            <a:off x="848033" y="3537154"/>
            <a:ext cx="10970341" cy="2800767"/>
          </a:xfrm>
          <a:prstGeom prst="rect">
            <a:avLst/>
          </a:prstGeom>
          <a:noFill/>
        </p:spPr>
        <p:txBody>
          <a:bodyPr wrap="square">
            <a:spAutoFit/>
          </a:bodyPr>
          <a:lstStyle/>
          <a:p>
            <a:r>
              <a:rPr lang="en-US" sz="1600" b="0" dirty="0">
                <a:solidFill>
                  <a:srgbClr val="008000"/>
                </a:solidFill>
                <a:effectLst/>
                <a:latin typeface="Courier New" panose="02070309020205020404" pitchFamily="49" charset="0"/>
              </a:rPr>
              <a:t>Transient-Party customers have the longest average lead time, followed by Group </a:t>
            </a:r>
            <a:r>
              <a:rPr lang="en-US" sz="1600" b="0" dirty="0" err="1">
                <a:solidFill>
                  <a:srgbClr val="008000"/>
                </a:solidFill>
                <a:effectLst/>
                <a:latin typeface="Courier New" panose="02070309020205020404" pitchFamily="49" charset="0"/>
              </a:rPr>
              <a:t>customers.Contract</a:t>
            </a:r>
            <a:r>
              <a:rPr lang="en-US" sz="1600" b="0" dirty="0">
                <a:solidFill>
                  <a:srgbClr val="008000"/>
                </a:solidFill>
                <a:effectLst/>
                <a:latin typeface="Courier New" panose="02070309020205020404" pitchFamily="49" charset="0"/>
              </a:rPr>
              <a:t> and Transient customers have relatively shorter average lead times.</a:t>
            </a:r>
            <a:endParaRPr lang="en-US" sz="1600" b="0" dirty="0">
              <a:solidFill>
                <a:srgbClr val="000000"/>
              </a:solidFill>
              <a:effectLst/>
              <a:latin typeface="Courier New" panose="02070309020205020404" pitchFamily="49" charset="0"/>
            </a:endParaRPr>
          </a:p>
          <a:p>
            <a:r>
              <a:rPr lang="en-US" sz="1600" b="0" dirty="0">
                <a:solidFill>
                  <a:srgbClr val="008000"/>
                </a:solidFill>
                <a:effectLst/>
                <a:latin typeface="Courier New" panose="02070309020205020404" pitchFamily="49" charset="0"/>
              </a:rPr>
              <a:t>#The specific average lead times </a:t>
            </a:r>
            <a:r>
              <a:rPr lang="en-US" sz="1600" b="0" dirty="0" err="1">
                <a:solidFill>
                  <a:srgbClr val="008000"/>
                </a:solidFill>
                <a:effectLst/>
                <a:latin typeface="Courier New" panose="02070309020205020404" pitchFamily="49" charset="0"/>
              </a:rPr>
              <a:t>are:Transient-Party</a:t>
            </a:r>
            <a:r>
              <a:rPr lang="en-US" sz="1600" b="0" dirty="0">
                <a:solidFill>
                  <a:srgbClr val="008000"/>
                </a:solidFill>
                <a:effectLst/>
                <a:latin typeface="Courier New" panose="02070309020205020404" pitchFamily="49" charset="0"/>
              </a:rPr>
              <a:t>: Approximately 140 </a:t>
            </a:r>
            <a:r>
              <a:rPr lang="en-US" sz="1600" b="0" dirty="0" err="1">
                <a:solidFill>
                  <a:srgbClr val="008000"/>
                </a:solidFill>
                <a:effectLst/>
                <a:latin typeface="Courier New" panose="02070309020205020404" pitchFamily="49" charset="0"/>
              </a:rPr>
              <a:t>days.#Group</a:t>
            </a:r>
            <a:r>
              <a:rPr lang="en-US" sz="1600" b="0" dirty="0">
                <a:solidFill>
                  <a:srgbClr val="008000"/>
                </a:solidFill>
                <a:effectLst/>
                <a:latin typeface="Courier New" panose="02070309020205020404" pitchFamily="49" charset="0"/>
              </a:rPr>
              <a:t>: Approximately 65 </a:t>
            </a:r>
            <a:r>
              <a:rPr lang="en-US" sz="1600" b="0" dirty="0" err="1">
                <a:solidFill>
                  <a:srgbClr val="008000"/>
                </a:solidFill>
                <a:effectLst/>
                <a:latin typeface="Courier New" panose="02070309020205020404" pitchFamily="49" charset="0"/>
              </a:rPr>
              <a:t>days.#Transient</a:t>
            </a:r>
            <a:r>
              <a:rPr lang="en-US" sz="1600" b="0" dirty="0">
                <a:solidFill>
                  <a:srgbClr val="008000"/>
                </a:solidFill>
                <a:effectLst/>
                <a:latin typeface="Courier New" panose="02070309020205020404" pitchFamily="49" charset="0"/>
              </a:rPr>
              <a:t>: Approximately 65 </a:t>
            </a:r>
            <a:r>
              <a:rPr lang="en-US" sz="1600" b="0" dirty="0" err="1">
                <a:solidFill>
                  <a:srgbClr val="008000"/>
                </a:solidFill>
                <a:effectLst/>
                <a:latin typeface="Courier New" panose="02070309020205020404" pitchFamily="49" charset="0"/>
              </a:rPr>
              <a:t>days.#Contract</a:t>
            </a:r>
            <a:r>
              <a:rPr lang="en-US" sz="1600" b="0" dirty="0">
                <a:solidFill>
                  <a:srgbClr val="008000"/>
                </a:solidFill>
                <a:effectLst/>
                <a:latin typeface="Courier New" panose="02070309020205020404" pitchFamily="49" charset="0"/>
              </a:rPr>
              <a:t>: Approximately 40 days.</a:t>
            </a:r>
            <a:endParaRPr lang="en-US" sz="1600" b="0" dirty="0">
              <a:solidFill>
                <a:srgbClr val="000000"/>
              </a:solidFill>
              <a:effectLst/>
              <a:latin typeface="Courier New" panose="02070309020205020404" pitchFamily="49" charset="0"/>
            </a:endParaRPr>
          </a:p>
          <a:p>
            <a:r>
              <a:rPr lang="en-US" sz="1600" b="0" dirty="0">
                <a:solidFill>
                  <a:srgbClr val="008000"/>
                </a:solidFill>
                <a:effectLst/>
                <a:latin typeface="Courier New" panose="02070309020205020404" pitchFamily="49" charset="0"/>
              </a:rPr>
              <a:t>#Contract customers have the highest average number of special requests, followed by Group </a:t>
            </a:r>
            <a:r>
              <a:rPr lang="en-US" sz="1600" b="0" dirty="0" err="1">
                <a:solidFill>
                  <a:srgbClr val="008000"/>
                </a:solidFill>
                <a:effectLst/>
                <a:latin typeface="Courier New" panose="02070309020205020404" pitchFamily="49" charset="0"/>
              </a:rPr>
              <a:t>customers.Transient</a:t>
            </a:r>
            <a:r>
              <a:rPr lang="en-US" sz="1600" b="0" dirty="0">
                <a:solidFill>
                  <a:srgbClr val="008000"/>
                </a:solidFill>
                <a:effectLst/>
                <a:latin typeface="Courier New" panose="02070309020205020404" pitchFamily="49" charset="0"/>
              </a:rPr>
              <a:t> and Transient-Party customers have relatively lower average numbers of special request</a:t>
            </a:r>
            <a:endParaRPr lang="en-US" sz="1600" b="0" dirty="0">
              <a:solidFill>
                <a:srgbClr val="000000"/>
              </a:solidFill>
              <a:effectLst/>
              <a:latin typeface="Courier New" panose="02070309020205020404" pitchFamily="49" charset="0"/>
            </a:endParaRPr>
          </a:p>
          <a:p>
            <a:r>
              <a:rPr lang="en-US" sz="1600" b="0" dirty="0">
                <a:solidFill>
                  <a:srgbClr val="008000"/>
                </a:solidFill>
                <a:effectLst/>
                <a:latin typeface="Courier New" panose="02070309020205020404" pitchFamily="49" charset="0"/>
              </a:rPr>
              <a:t>#Transient customers have the highest overall room count, followed by Transient-Party </a:t>
            </a:r>
            <a:r>
              <a:rPr lang="en-US" sz="1600" b="0" dirty="0" err="1">
                <a:solidFill>
                  <a:srgbClr val="008000"/>
                </a:solidFill>
                <a:effectLst/>
                <a:latin typeface="Courier New" panose="02070309020205020404" pitchFamily="49" charset="0"/>
              </a:rPr>
              <a:t>customers.Contract</a:t>
            </a:r>
            <a:r>
              <a:rPr lang="en-US" sz="1600" b="0" dirty="0">
                <a:solidFill>
                  <a:srgbClr val="008000"/>
                </a:solidFill>
                <a:effectLst/>
                <a:latin typeface="Courier New" panose="02070309020205020404" pitchFamily="49" charset="0"/>
              </a:rPr>
              <a:t> and Group customers have relatively lower room </a:t>
            </a:r>
            <a:r>
              <a:rPr lang="en-US" sz="1600" b="0" dirty="0" err="1">
                <a:solidFill>
                  <a:srgbClr val="008000"/>
                </a:solidFill>
                <a:effectLst/>
                <a:latin typeface="Courier New" panose="02070309020205020404" pitchFamily="49" charset="0"/>
              </a:rPr>
              <a:t>counts.Room</a:t>
            </a:r>
            <a:r>
              <a:rPr lang="en-US" sz="1600" b="0" dirty="0">
                <a:solidFill>
                  <a:srgbClr val="008000"/>
                </a:solidFill>
                <a:effectLst/>
                <a:latin typeface="Courier New" panose="02070309020205020404" pitchFamily="49" charset="0"/>
              </a:rPr>
              <a:t> Type A is the most popular room type across all customer types.</a:t>
            </a:r>
            <a:endParaRPr lang="en-US" sz="16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86919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5BD4-94DA-8123-21CE-8AB45B08BAB8}"/>
              </a:ext>
            </a:extLst>
          </p:cNvPr>
          <p:cNvSpPr>
            <a:spLocks noGrp="1"/>
          </p:cNvSpPr>
          <p:nvPr>
            <p:ph type="title"/>
          </p:nvPr>
        </p:nvSpPr>
        <p:spPr/>
        <p:txBody>
          <a:bodyPr/>
          <a:lstStyle/>
          <a:p>
            <a:r>
              <a:rPr lang="en-US" dirty="0"/>
              <a:t>Revenue Management </a:t>
            </a:r>
            <a:endParaRPr lang="en-IN" dirty="0"/>
          </a:p>
        </p:txBody>
      </p:sp>
      <p:sp>
        <p:nvSpPr>
          <p:cNvPr id="6" name="Content Placeholder 5">
            <a:extLst>
              <a:ext uri="{FF2B5EF4-FFF2-40B4-BE49-F238E27FC236}">
                <a16:creationId xmlns:a16="http://schemas.microsoft.com/office/drawing/2014/main" id="{5A548DF0-9B51-0997-E5BF-7DA5E9905E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422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835</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ProjectName:Hotel Booking Data Analysis</vt:lpstr>
      <vt:lpstr>Introduction of the Project</vt:lpstr>
      <vt:lpstr>OBJECTIVES</vt:lpstr>
      <vt:lpstr>Over all Business Conclusion</vt:lpstr>
      <vt:lpstr>Project part1</vt:lpstr>
      <vt:lpstr>Booking Pattern Analysis</vt:lpstr>
      <vt:lpstr>Booking Cancellation Analysis</vt:lpstr>
      <vt:lpstr>Customer Behavioral Segmentation</vt:lpstr>
      <vt:lpstr>Revenue Management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sandhyaranisaini511@gmail.com</dc:creator>
  <cp:lastModifiedBy>sandhyaranisaini511@gmail.com</cp:lastModifiedBy>
  <cp:revision>1</cp:revision>
  <dcterms:created xsi:type="dcterms:W3CDTF">2024-09-29T00:21:04Z</dcterms:created>
  <dcterms:modified xsi:type="dcterms:W3CDTF">2024-09-29T00:23:51Z</dcterms:modified>
</cp:coreProperties>
</file>