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8" r:id="rId8"/>
    <p:sldId id="261" r:id="rId9"/>
    <p:sldId id="262" r:id="rId10"/>
    <p:sldId id="263" r:id="rId11"/>
    <p:sldId id="264" r:id="rId12"/>
    <p:sldId id="265"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A102C-70EF-4366-A6A6-13678A0D4103}" v="81" dt="2024-07-08T15:41:2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2" d="100"/>
          <a:sy n="72" d="100"/>
        </p:scale>
        <p:origin x="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159835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ndhyatelagareddy/CS_APSSDC_PROJ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1362949"/>
          </a:xfrm>
        </p:spPr>
        <p:txBody>
          <a:bodyPr>
            <a:normAutofit/>
          </a:bodyPr>
          <a:lstStyle/>
          <a:p>
            <a:pPr algn="ctr"/>
            <a:r>
              <a:rPr lang="en-IN" sz="3600" b="1" dirty="0">
                <a:solidFill>
                  <a:schemeClr val="tx2">
                    <a:lumMod val="50000"/>
                  </a:schemeClr>
                </a:solidFill>
                <a:latin typeface="Bodoni MT Black" panose="02070A03080606020203" pitchFamily="18" charset="0"/>
              </a:rPr>
              <a:t>HIDING An IMAGE INSIDE  IMAGE                                            AN USING STEGANOGRAPHY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4E808843-944D-B424-721A-E76E6F41020F}"/>
              </a:ext>
            </a:extLst>
          </p:cNvPr>
          <p:cNvPicPr>
            <a:picLocks noChangeAspect="1"/>
          </p:cNvPicPr>
          <p:nvPr/>
        </p:nvPicPr>
        <p:blipFill rotWithShape="1">
          <a:blip r:embed="rId2"/>
          <a:srcRect t="9725" b="48608"/>
          <a:stretch/>
        </p:blipFill>
        <p:spPr>
          <a:xfrm>
            <a:off x="0" y="4000394"/>
            <a:ext cx="12192000" cy="2857606"/>
          </a:xfrm>
          <a:prstGeom prst="rect">
            <a:avLst/>
          </a:prstGeom>
        </p:spPr>
      </p:pic>
      <p:sp>
        <p:nvSpPr>
          <p:cNvPr id="14" name="TextBox 13">
            <a:extLst>
              <a:ext uri="{FF2B5EF4-FFF2-40B4-BE49-F238E27FC236}">
                <a16:creationId xmlns:a16="http://schemas.microsoft.com/office/drawing/2014/main" id="{B0808D83-2249-9764-D9A9-C8A6BF1EF7A8}"/>
              </a:ext>
            </a:extLst>
          </p:cNvPr>
          <p:cNvSpPr txBox="1"/>
          <p:nvPr/>
        </p:nvSpPr>
        <p:spPr>
          <a:xfrm>
            <a:off x="0" y="5839689"/>
            <a:ext cx="4484754" cy="1292662"/>
          </a:xfrm>
          <a:prstGeom prst="rect">
            <a:avLst/>
          </a:prstGeom>
          <a:noFill/>
        </p:spPr>
        <p:txBody>
          <a:bodyPr wrap="none" rtlCol="0">
            <a:spAutoFit/>
          </a:bodyPr>
          <a:lstStyle/>
          <a:p>
            <a:r>
              <a:rPr lang="en-US" b="1" dirty="0">
                <a:solidFill>
                  <a:schemeClr val="accent1">
                    <a:lumMod val="75000"/>
                  </a:schemeClr>
                </a:solidFill>
                <a:latin typeface="Arial" pitchFamily="34" charset="0"/>
                <a:cs typeface="Arial" pitchFamily="34" charset="0"/>
              </a:rPr>
              <a:t>Presented By:</a:t>
            </a:r>
          </a:p>
          <a:p>
            <a:r>
              <a:rPr lang="en-US" sz="1400" b="1" dirty="0">
                <a:solidFill>
                  <a:schemeClr val="bg1"/>
                </a:solidFill>
                <a:latin typeface="Arial"/>
                <a:cs typeface="Arial"/>
              </a:rPr>
              <a:t>Sandhya Telagareddy</a:t>
            </a:r>
          </a:p>
          <a:p>
            <a:r>
              <a:rPr lang="en-US" sz="1400" b="1" dirty="0">
                <a:solidFill>
                  <a:schemeClr val="bg1"/>
                </a:solidFill>
                <a:latin typeface="Arial"/>
                <a:cs typeface="Arial"/>
              </a:rPr>
              <a:t>Computer science &amp; Artificial intelligence</a:t>
            </a:r>
          </a:p>
          <a:p>
            <a:r>
              <a:rPr lang="en-US" sz="1400" b="1" dirty="0">
                <a:solidFill>
                  <a:schemeClr val="bg1"/>
                </a:solidFill>
                <a:latin typeface="Arial"/>
                <a:cs typeface="Arial"/>
              </a:rPr>
              <a:t>Kakinada Institute Of Engineering And Technology</a:t>
            </a:r>
          </a:p>
          <a:p>
            <a:endParaRPr lang="en-IN" dirty="0"/>
          </a:p>
        </p:txBody>
      </p:sp>
      <p:sp>
        <p:nvSpPr>
          <p:cNvPr id="15" name="TextBox 14">
            <a:extLst>
              <a:ext uri="{FF2B5EF4-FFF2-40B4-BE49-F238E27FC236}">
                <a16:creationId xmlns:a16="http://schemas.microsoft.com/office/drawing/2014/main" id="{A5802840-E964-D729-FAF0-E6C6F1B64417}"/>
              </a:ext>
            </a:extLst>
          </p:cNvPr>
          <p:cNvSpPr txBox="1"/>
          <p:nvPr/>
        </p:nvSpPr>
        <p:spPr>
          <a:xfrm>
            <a:off x="3916583" y="2491866"/>
            <a:ext cx="4567532" cy="523220"/>
          </a:xfrm>
          <a:prstGeom prst="rect">
            <a:avLst/>
          </a:prstGeom>
          <a:noFill/>
        </p:spPr>
        <p:txBody>
          <a:bodyPr wrap="none" rtlCol="0">
            <a:spAutoFit/>
          </a:bodyPr>
          <a:lstStyle/>
          <a:p>
            <a:r>
              <a:rPr lang="en-US" sz="2800" b="1" dirty="0">
                <a:solidFill>
                  <a:srgbClr val="00B0F0"/>
                </a:solidFill>
                <a:latin typeface="Arial Black" panose="020B0A04020102020204" pitchFamily="34" charset="0"/>
              </a:rPr>
              <a:t>APSSDC_CS_PROJECT</a:t>
            </a:r>
            <a:endParaRPr lang="en-IN" sz="2800" b="1"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t>Results</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buClr>
                <a:schemeClr val="tx1"/>
              </a:buClr>
              <a:buFont typeface="Wingdings" panose="05000000000000000000" pitchFamily="2" charset="2"/>
              <a:buChar char="Ø"/>
            </a:pPr>
            <a:r>
              <a:rPr lang="en-US" dirty="0"/>
              <a:t>The steganography project successfully demonstrated the ability to conceal and later retrieve textual data within a digital image.</a:t>
            </a:r>
          </a:p>
          <a:p>
            <a:pPr>
              <a:buClr>
                <a:schemeClr val="tx1"/>
              </a:buClr>
              <a:buFont typeface="Wingdings" panose="05000000000000000000" pitchFamily="2" charset="2"/>
              <a:buChar char="Ø"/>
            </a:pPr>
            <a:r>
              <a:rPr lang="en-US" dirty="0"/>
              <a:t> Quantitative results showed that the original and stego images were visually indistinguishable, confirming minimal distortion. </a:t>
            </a:r>
          </a:p>
          <a:p>
            <a:pPr>
              <a:buClr>
                <a:schemeClr val="tx1"/>
              </a:buClr>
              <a:buFont typeface="Wingdings" panose="05000000000000000000" pitchFamily="2" charset="2"/>
              <a:buChar char="Ø"/>
            </a:pPr>
            <a:r>
              <a:rPr lang="en-US" dirty="0"/>
              <a:t>Qualitatively, the hidden data was accurately extracted without any corruption, underscoring the method's reliability.</a:t>
            </a:r>
          </a:p>
          <a:p>
            <a:pPr>
              <a:buClr>
                <a:schemeClr val="tx1"/>
              </a:buClr>
              <a:buFont typeface="Wingdings" panose="05000000000000000000" pitchFamily="2" charset="2"/>
              <a:buChar char="Ø"/>
            </a:pPr>
            <a:r>
              <a:rPr lang="en-US" dirty="0"/>
              <a:t> The project effectively highlighted the potential for secure data transmission, providing a practical solution for discreet communication.</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581856" y="862096"/>
            <a:ext cx="11029616" cy="1188720"/>
          </a:xfrm>
        </p:spPr>
        <p:txBody>
          <a:bodyPr anchor="ctr"/>
          <a:lstStyle/>
          <a:p>
            <a:r>
              <a:rPr lang="en-GB" dirty="0"/>
              <a:t>Links:</a:t>
            </a:r>
            <a:r>
              <a:rPr lang="en-GB" sz="1800" dirty="0">
                <a:solidFill>
                  <a:srgbClr val="00B0F0"/>
                </a:solidFill>
                <a:latin typeface="Arial Rounded MT Bold" panose="020F0704030504030204" pitchFamily="34" charset="0"/>
                <a:hlinkClick r:id="rId3">
                  <a:extLst>
                    <a:ext uri="{A12FA001-AC4F-418D-AE19-62706E023703}">
                      <ahyp:hlinkClr xmlns:ahyp="http://schemas.microsoft.com/office/drawing/2018/hyperlinkcolor" val="tx"/>
                    </a:ext>
                  </a:extLst>
                </a:hlinkClick>
              </a:rPr>
              <a:t>https://github.com/Sandhyatelagareddy/CS_APSSDC_PROJECT</a:t>
            </a:r>
            <a:endParaRPr lang="en-US" sz="1800" dirty="0">
              <a:solidFill>
                <a:srgbClr val="00B0F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150498" y="2418548"/>
            <a:ext cx="7891004" cy="2388637"/>
          </a:xfrm>
        </p:spPr>
        <p:txBody>
          <a:bodyPr>
            <a:normAutofit/>
          </a:bodyPr>
          <a:lstStyle/>
          <a:p>
            <a:pPr marL="0" indent="0">
              <a:buNone/>
            </a:pPr>
            <a:r>
              <a:rPr lang="en-US" sz="8800" b="1" u="sng" dirty="0">
                <a:latin typeface="Arial Black" panose="020B0A04020102020204" pitchFamily="34" charset="0"/>
              </a:rPr>
              <a:t>THANK YOU</a:t>
            </a:r>
          </a:p>
        </p:txBody>
      </p:sp>
      <p:pic>
        <p:nvPicPr>
          <p:cNvPr id="5" name="Picture 4">
            <a:extLst>
              <a:ext uri="{FF2B5EF4-FFF2-40B4-BE49-F238E27FC236}">
                <a16:creationId xmlns:a16="http://schemas.microsoft.com/office/drawing/2014/main" id="{558C3C9A-6857-08BD-A3B1-9637C8188154}"/>
              </a:ext>
            </a:extLst>
          </p:cNvPr>
          <p:cNvPicPr>
            <a:picLocks noChangeAspect="1"/>
          </p:cNvPicPr>
          <p:nvPr/>
        </p:nvPicPr>
        <p:blipFill>
          <a:blip r:embed="rId4"/>
          <a:stretch>
            <a:fillRect/>
          </a:stretch>
        </p:blipFill>
        <p:spPr>
          <a:xfrm>
            <a:off x="0" y="4807185"/>
            <a:ext cx="12192000" cy="2009971"/>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23928"/>
            <a:ext cx="11029616" cy="1188720"/>
          </a:xfrm>
        </p:spPr>
        <p:txBody>
          <a:bodyPr>
            <a:normAutofit/>
          </a:bodyPr>
          <a:lstStyle/>
          <a:p>
            <a:r>
              <a:rPr lang="en-GB" b="1" dirty="0"/>
              <a:t>PROJECT TITLE/Problem Statement</a:t>
            </a:r>
            <a:br>
              <a:rPr lang="en-GB" b="1" dirty="0"/>
            </a:b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24544" y="1912648"/>
            <a:ext cx="11029616" cy="3954752"/>
          </a:xfrm>
        </p:spPr>
        <p:txBody>
          <a:bodyPr>
            <a:normAutofit/>
          </a:bodyPr>
          <a:lstStyle/>
          <a:p>
            <a:pPr>
              <a:buClrTx/>
              <a:buFont typeface="Wingdings" panose="05000000000000000000" pitchFamily="2" charset="2"/>
              <a:buChar char="Ø"/>
            </a:pPr>
            <a:r>
              <a:rPr lang="en-US" sz="2000" b="1" dirty="0">
                <a:solidFill>
                  <a:schemeClr val="tx1"/>
                </a:solidFill>
              </a:rPr>
              <a:t>Vulnerability to Steganalysis</a:t>
            </a:r>
            <a:r>
              <a:rPr lang="en-US" sz="1800" dirty="0">
                <a:solidFill>
                  <a:schemeClr val="tx1"/>
                </a:solidFill>
              </a:rPr>
              <a:t>: Advances in steganalysis techniques can detect the presence of hidden data. Statistical analysis and machine learning can reveal patterns or anomalies indicating steganographic content.</a:t>
            </a:r>
          </a:p>
          <a:p>
            <a:pPr>
              <a:buClrTx/>
              <a:buFont typeface="Wingdings" panose="05000000000000000000" pitchFamily="2" charset="2"/>
              <a:buChar char="Ø"/>
            </a:pPr>
            <a:r>
              <a:rPr lang="en-US" sz="2000" b="1" dirty="0">
                <a:solidFill>
                  <a:schemeClr val="tx1"/>
                </a:solidFill>
              </a:rPr>
              <a:t>Fragility</a:t>
            </a:r>
            <a:r>
              <a:rPr lang="en-US" sz="1800" dirty="0">
                <a:solidFill>
                  <a:schemeClr val="tx1"/>
                </a:solidFill>
              </a:rPr>
              <a:t>: Many steganographic methods, especially simple ones like LSB, are fragile. Any modification to the stego medium </a:t>
            </a:r>
            <a:r>
              <a:rPr lang="en-US" sz="2000" b="1" dirty="0">
                <a:solidFill>
                  <a:schemeClr val="tx1"/>
                </a:solidFill>
              </a:rPr>
              <a:t>Misuse</a:t>
            </a:r>
            <a:r>
              <a:rPr lang="en-US" sz="1800" dirty="0">
                <a:solidFill>
                  <a:schemeClr val="tx1"/>
                </a:solidFill>
              </a:rPr>
              <a:t>: Steganography can be used for malicious purposes, such as hiding illegal information, conducting covert communications for criminal activities, or distributing </a:t>
            </a:r>
            <a:r>
              <a:rPr lang="en-US" sz="1800" dirty="0" err="1">
                <a:solidFill>
                  <a:schemeClr val="tx1"/>
                </a:solidFill>
              </a:rPr>
              <a:t>malware.zing</a:t>
            </a:r>
            <a:r>
              <a:rPr lang="en-US" sz="1800" dirty="0">
                <a:solidFill>
                  <a:schemeClr val="tx1"/>
                </a:solidFill>
              </a:rPr>
              <a:t>, cropping, compression) can destroy or alter the hidden data.</a:t>
            </a:r>
          </a:p>
          <a:p>
            <a:pPr>
              <a:buClrTx/>
              <a:buFont typeface="Wingdings" panose="05000000000000000000" pitchFamily="2" charset="2"/>
              <a:buChar char="Ø"/>
            </a:pPr>
            <a:r>
              <a:rPr lang="en-US" sz="2000" b="1" dirty="0">
                <a:solidFill>
                  <a:schemeClr val="tx1"/>
                </a:solidFill>
              </a:rPr>
              <a:t>Fidelity Loss</a:t>
            </a:r>
            <a:r>
              <a:rPr lang="en-US" sz="1800" dirty="0">
                <a:solidFill>
                  <a:schemeClr val="tx1"/>
                </a:solidFill>
              </a:rPr>
              <a:t>: In some cases, even small changes can degrade the quality of the cover medium, especially in sensitive applications like medical imaging or high-fidelity audio.</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pPr>
              <a:buClr>
                <a:schemeClr val="tx1"/>
              </a:buClr>
              <a:buFont typeface="Wingdings" panose="05000000000000000000" pitchFamily="2" charset="2"/>
              <a:buChar char="Ø"/>
            </a:pPr>
            <a:r>
              <a:rPr lang="en-GB" sz="1800" b="1" dirty="0">
                <a:solidFill>
                  <a:schemeClr val="tx1"/>
                </a:solidFill>
              </a:rPr>
              <a:t>PROBLEM STATEMENT</a:t>
            </a:r>
          </a:p>
          <a:p>
            <a:pPr>
              <a:buClr>
                <a:schemeClr val="tx1"/>
              </a:buClr>
              <a:buFont typeface="Wingdings" panose="05000000000000000000" pitchFamily="2" charset="2"/>
              <a:buChar char="Ø"/>
            </a:pPr>
            <a:r>
              <a:rPr lang="en-GB" sz="1800" b="1" dirty="0">
                <a:solidFill>
                  <a:schemeClr val="tx1"/>
                </a:solidFill>
              </a:rPr>
              <a:t>INTRODUCTION</a:t>
            </a:r>
          </a:p>
          <a:p>
            <a:pPr>
              <a:buClr>
                <a:schemeClr val="tx1"/>
              </a:buClr>
              <a:buFont typeface="Wingdings" panose="05000000000000000000" pitchFamily="2" charset="2"/>
              <a:buChar char="Ø"/>
            </a:pPr>
            <a:r>
              <a:rPr lang="en-US" sz="1800" b="1" dirty="0">
                <a:solidFill>
                  <a:schemeClr val="tx1"/>
                </a:solidFill>
              </a:rPr>
              <a:t>PROJECT  OVERVIEW</a:t>
            </a:r>
          </a:p>
          <a:p>
            <a:pPr>
              <a:buClr>
                <a:schemeClr val="tx1"/>
              </a:buClr>
              <a:buFont typeface="Wingdings" panose="05000000000000000000" pitchFamily="2" charset="2"/>
              <a:buChar char="Ø"/>
            </a:pPr>
            <a:r>
              <a:rPr lang="en-US" sz="1800" b="1" dirty="0">
                <a:solidFill>
                  <a:schemeClr val="tx1"/>
                </a:solidFill>
              </a:rPr>
              <a:t>WHO ARE THE END USERS OF THIS PROJECT?</a:t>
            </a:r>
          </a:p>
          <a:p>
            <a:pPr>
              <a:buClr>
                <a:schemeClr val="tx1"/>
              </a:buClr>
              <a:buFont typeface="Wingdings" panose="05000000000000000000" pitchFamily="2" charset="2"/>
              <a:buChar char="Ø"/>
            </a:pPr>
            <a:r>
              <a:rPr lang="en-US" sz="1800" b="1" dirty="0">
                <a:solidFill>
                  <a:schemeClr val="tx1"/>
                </a:solidFill>
              </a:rPr>
              <a:t>YOUR SOLUTION AND ITS VALUE PROPOSITION</a:t>
            </a:r>
          </a:p>
          <a:p>
            <a:pPr>
              <a:buClr>
                <a:schemeClr val="tx1"/>
              </a:buClr>
              <a:buFont typeface="Wingdings" panose="05000000000000000000" pitchFamily="2" charset="2"/>
              <a:buChar char="Ø"/>
            </a:pPr>
            <a:r>
              <a:rPr lang="en-US" sz="1800" b="1" dirty="0">
                <a:solidFill>
                  <a:schemeClr val="tx1"/>
                </a:solidFill>
              </a:rPr>
              <a:t>HOW DID YOU CUSTOMIZE THE PROJECT AND MAKE IT YOUR OWN</a:t>
            </a:r>
          </a:p>
          <a:p>
            <a:pPr>
              <a:buClr>
                <a:schemeClr val="tx1"/>
              </a:buClr>
              <a:buFont typeface="Wingdings" panose="05000000000000000000" pitchFamily="2" charset="2"/>
              <a:buChar char="Ø"/>
            </a:pPr>
            <a:r>
              <a:rPr lang="en-GB" sz="1800" b="1" dirty="0">
                <a:solidFill>
                  <a:schemeClr val="tx1"/>
                </a:solidFill>
              </a:rPr>
              <a:t>MODELLING</a:t>
            </a:r>
          </a:p>
          <a:p>
            <a:pPr>
              <a:buClr>
                <a:schemeClr val="tx1"/>
              </a:buClr>
              <a:buFont typeface="Wingdings" panose="05000000000000000000" pitchFamily="2" charset="2"/>
              <a:buChar char="Ø"/>
            </a:pPr>
            <a:r>
              <a:rPr lang="en-GB" sz="1800" b="1" dirty="0">
                <a:solidFill>
                  <a:schemeClr val="tx1"/>
                </a:solidFill>
              </a:rPr>
              <a:t>RESULTS</a:t>
            </a:r>
          </a:p>
          <a:p>
            <a:pPr>
              <a:buClr>
                <a:schemeClr val="tx1"/>
              </a:buClr>
              <a:buFont typeface="Wingdings" panose="05000000000000000000" pitchFamily="2" charset="2"/>
              <a:buChar char="Ø"/>
            </a:pPr>
            <a:r>
              <a:rPr lang="en-GB" sz="1800" b="1" dirty="0">
                <a:solidFill>
                  <a:schemeClr val="tx1"/>
                </a:solidFill>
              </a:rPr>
              <a:t>LINKS</a:t>
            </a:r>
            <a:br>
              <a:rPr lang="en-GB" sz="1800" dirty="0">
                <a:solidFill>
                  <a:schemeClr val="tx1"/>
                </a:solidFill>
              </a:rPr>
            </a:br>
            <a:endParaRPr lang="en-US" sz="1800" dirty="0">
              <a:solidFill>
                <a:schemeClr val="tx1"/>
              </a:solidFill>
            </a:endParaRPr>
          </a:p>
        </p:txBody>
      </p:sp>
      <p:pic>
        <p:nvPicPr>
          <p:cNvPr id="5" name="Picture 4">
            <a:extLst>
              <a:ext uri="{FF2B5EF4-FFF2-40B4-BE49-F238E27FC236}">
                <a16:creationId xmlns:a16="http://schemas.microsoft.com/office/drawing/2014/main" id="{D9B82C95-50BA-1CA5-0694-DA7013FAAEFF}"/>
              </a:ext>
            </a:extLst>
          </p:cNvPr>
          <p:cNvPicPr>
            <a:picLocks noChangeAspect="1"/>
          </p:cNvPicPr>
          <p:nvPr/>
        </p:nvPicPr>
        <p:blipFill rotWithShape="1">
          <a:blip r:embed="rId2"/>
          <a:srcRect l="2821" t="3785"/>
          <a:stretch/>
        </p:blipFill>
        <p:spPr>
          <a:xfrm>
            <a:off x="7717971" y="1654629"/>
            <a:ext cx="3892836" cy="3973285"/>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INTRODUCTION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pPr>
              <a:buClr>
                <a:schemeClr val="tx1"/>
              </a:buClr>
              <a:buFont typeface="Wingdings" panose="05000000000000000000" pitchFamily="2" charset="2"/>
              <a:buChar char="Ø"/>
            </a:pPr>
            <a:r>
              <a:rPr lang="en-US" sz="1800" dirty="0">
                <a:solidFill>
                  <a:schemeClr val="tx1"/>
                </a:solidFill>
              </a:rPr>
              <a:t>Hiding data in an image using steganography is a technique that embeds secret information within the pixels of an image in such a way that the changes are imperceptible to the human eye.</a:t>
            </a:r>
          </a:p>
          <a:p>
            <a:pPr>
              <a:buClr>
                <a:schemeClr val="tx1"/>
              </a:buClr>
              <a:buFont typeface="Wingdings" panose="05000000000000000000" pitchFamily="2" charset="2"/>
              <a:buChar char="Ø"/>
            </a:pPr>
            <a:r>
              <a:rPr lang="en-US" sz="1800" dirty="0">
                <a:solidFill>
                  <a:schemeClr val="tx1"/>
                </a:solidFill>
              </a:rPr>
              <a:t> This process typically involves modifying the least significant bits of each pixel to store the hidden data without noticeably altering the image's appearance.</a:t>
            </a:r>
          </a:p>
          <a:p>
            <a:pPr>
              <a:buClr>
                <a:schemeClr val="tx1"/>
              </a:buClr>
              <a:buFont typeface="Wingdings" panose="05000000000000000000" pitchFamily="2" charset="2"/>
              <a:buChar char="Ø"/>
            </a:pPr>
            <a:r>
              <a:rPr lang="en-US" sz="1800" dirty="0">
                <a:solidFill>
                  <a:schemeClr val="tx1"/>
                </a:solidFill>
              </a:rPr>
              <a:t> By doing so, the image remains visually unchanged, making it an effective method for secure and discreet communication. </a:t>
            </a:r>
          </a:p>
          <a:p>
            <a:pPr>
              <a:buClr>
                <a:schemeClr val="tx1"/>
              </a:buClr>
              <a:buFont typeface="Wingdings" panose="05000000000000000000" pitchFamily="2" charset="2"/>
              <a:buChar char="Ø"/>
            </a:pPr>
            <a:r>
              <a:rPr lang="en-US" sz="1800" dirty="0">
                <a:solidFill>
                  <a:schemeClr val="tx1"/>
                </a:solidFill>
              </a:rPr>
              <a:t>This approach ensures that the presence of the hidden data goes undetected by casual observers, providing an additional layer of security. </a:t>
            </a:r>
          </a:p>
          <a:p>
            <a:pPr>
              <a:buClr>
                <a:schemeClr val="tx1"/>
              </a:buClr>
              <a:buFont typeface="Wingdings" panose="05000000000000000000" pitchFamily="2" charset="2"/>
              <a:buChar char="Ø"/>
            </a:pPr>
            <a:r>
              <a:rPr lang="en-US" sz="1800" dirty="0">
                <a:solidFill>
                  <a:schemeClr val="tx1"/>
                </a:solidFill>
              </a:rPr>
              <a:t>Steganography is widely used for confidential data transmission, digital watermarking, and protecting intellectual property, showcasing its versatility and effectiveness in various applications.</a:t>
            </a:r>
          </a:p>
        </p:txBody>
      </p:sp>
    </p:spTree>
    <p:extLst>
      <p:ext uri="{BB962C8B-B14F-4D97-AF65-F5344CB8AC3E}">
        <p14:creationId xmlns:p14="http://schemas.microsoft.com/office/powerpoint/2010/main" val="300244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6244151" cy="4084474"/>
          </a:xfrm>
        </p:spPr>
        <p:txBody>
          <a:bodyPr>
            <a:noAutofit/>
          </a:bodyPr>
          <a:lstStyle/>
          <a:p>
            <a:pPr>
              <a:buClrTx/>
              <a:buFont typeface="Wingdings" panose="05000000000000000000" pitchFamily="2" charset="2"/>
              <a:buChar char="Ø"/>
            </a:pPr>
            <a:r>
              <a:rPr lang="en-US" sz="1800" dirty="0"/>
              <a:t>Steganography operates within the scope of digital media, including images, audio, video, and digital text. It leverages the properties of these mediums to embed and conceal information effectively.</a:t>
            </a:r>
          </a:p>
          <a:p>
            <a:pPr>
              <a:buClrTx/>
              <a:buFont typeface="Wingdings" panose="05000000000000000000" pitchFamily="2" charset="2"/>
              <a:buChar char="Ø"/>
            </a:pPr>
            <a:r>
              <a:rPr lang="en-US" sz="1800" dirty="0"/>
              <a:t>The primary objective of steganography is to enhance the security of information by hiding it within a carrier medium. This prevents unauthorized parties from accessing or intercepting the concealed data.</a:t>
            </a:r>
          </a:p>
          <a:p>
            <a:pPr>
              <a:buClrTx/>
              <a:buFont typeface="Wingdings" panose="05000000000000000000" pitchFamily="2" charset="2"/>
              <a:buChar char="Ø"/>
            </a:pPr>
            <a:r>
              <a:rPr lang="en-US" sz="1800" dirty="0"/>
              <a:t>Another objective is to embed the secret information in such a way that it does not introduce noticeable changes or artifacts to the cover medium, thus maintaining its original appearance and functionality.</a:t>
            </a:r>
            <a:endParaRPr lang="en-US" sz="1800" dirty="0">
              <a:solidFill>
                <a:schemeClr val="tx1"/>
              </a:solidFill>
            </a:endParaRPr>
          </a:p>
        </p:txBody>
      </p:sp>
      <p:pic>
        <p:nvPicPr>
          <p:cNvPr id="6" name="Picture 5">
            <a:extLst>
              <a:ext uri="{FF2B5EF4-FFF2-40B4-BE49-F238E27FC236}">
                <a16:creationId xmlns:a16="http://schemas.microsoft.com/office/drawing/2014/main" id="{ABEC5D43-9AEF-03FE-4395-09415F646C89}"/>
              </a:ext>
            </a:extLst>
          </p:cNvPr>
          <p:cNvPicPr>
            <a:picLocks noChangeAspect="1"/>
          </p:cNvPicPr>
          <p:nvPr/>
        </p:nvPicPr>
        <p:blipFill rotWithShape="1">
          <a:blip r:embed="rId2"/>
          <a:srcRect l="17875" t="32625" r="20013"/>
          <a:stretch/>
        </p:blipFill>
        <p:spPr>
          <a:xfrm>
            <a:off x="6927011" y="2208362"/>
            <a:ext cx="4917293" cy="3000303"/>
          </a:xfrm>
          <a:prstGeom prst="rect">
            <a:avLst/>
          </a:prstGeom>
        </p:spPr>
      </p:pic>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b="1" dirty="0"/>
              <a:t>WHO ARE THE END USERS of this project?</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54629"/>
            <a:ext cx="11029615" cy="4931228"/>
          </a:xfrm>
        </p:spPr>
        <p:txBody>
          <a:bodyPr>
            <a:normAutofit fontScale="32500" lnSpcReduction="20000"/>
          </a:bodyPr>
          <a:lstStyle/>
          <a:p>
            <a:pPr>
              <a:buClr>
                <a:schemeClr val="tx1"/>
              </a:buClr>
              <a:buFont typeface="Wingdings" panose="05000000000000000000" pitchFamily="2" charset="2"/>
              <a:buChar char="Ø"/>
            </a:pPr>
            <a:r>
              <a:rPr lang="en-IN" sz="6200" b="1" dirty="0"/>
              <a:t>Military and Intelligence Agencies</a:t>
            </a:r>
            <a:r>
              <a:rPr lang="en-IN" sz="5500" b="1" dirty="0"/>
              <a:t>:</a:t>
            </a:r>
          </a:p>
          <a:p>
            <a:pPr marL="0" indent="0">
              <a:buClr>
                <a:schemeClr val="tx1"/>
              </a:buClr>
              <a:buNone/>
            </a:pPr>
            <a:r>
              <a:rPr lang="en-IN" sz="5500" b="1" dirty="0"/>
              <a:t> 	</a:t>
            </a:r>
            <a:r>
              <a:rPr lang="en-US" sz="5500" dirty="0"/>
              <a:t>These users require highly secure methods to exchange classified information without detection. They often 	use steganography in conjunction with encryption to ensure confidentiality and stealth in communications.</a:t>
            </a:r>
            <a:endParaRPr lang="en-IN" sz="5500" b="1" dirty="0"/>
          </a:p>
          <a:p>
            <a:pPr>
              <a:buClr>
                <a:schemeClr val="tx1"/>
              </a:buClr>
              <a:buFont typeface="Wingdings" panose="05000000000000000000" pitchFamily="2" charset="2"/>
              <a:buChar char="Ø"/>
            </a:pPr>
            <a:r>
              <a:rPr lang="en-US" sz="6200" b="1" dirty="0"/>
              <a:t>Law Enforcement and Intelligence Agency:</a:t>
            </a:r>
          </a:p>
          <a:p>
            <a:pPr marL="0" indent="0">
              <a:buClr>
                <a:schemeClr val="tx1"/>
              </a:buClr>
              <a:buNone/>
            </a:pPr>
            <a:r>
              <a:rPr lang="en-IN" sz="5500" dirty="0"/>
              <a:t>	These users utilize steganography for digital forensic analysis to uncover hidden information in criminal 	investigations. They  possess expertise in 	steganalysis techniques to detect and </a:t>
            </a:r>
            <a:r>
              <a:rPr lang="en-IN" sz="5500" dirty="0" err="1"/>
              <a:t>analyze</a:t>
            </a:r>
            <a:r>
              <a:rPr lang="en-IN" sz="5500" dirty="0"/>
              <a:t> hidden data. </a:t>
            </a:r>
          </a:p>
          <a:p>
            <a:pPr>
              <a:buClr>
                <a:schemeClr val="tx1"/>
              </a:buClr>
              <a:buFont typeface="Wingdings" panose="05000000000000000000" pitchFamily="2" charset="2"/>
              <a:buChar char="Ø"/>
            </a:pPr>
            <a:r>
              <a:rPr lang="en-IN" sz="6200" b="1" dirty="0"/>
              <a:t>Corporate Security :</a:t>
            </a:r>
          </a:p>
          <a:p>
            <a:pPr marL="0" indent="0">
              <a:buClr>
                <a:schemeClr val="tx1"/>
              </a:buClr>
              <a:buNone/>
            </a:pPr>
            <a:r>
              <a:rPr lang="en-IN" sz="5500" dirty="0"/>
              <a:t>	</a:t>
            </a:r>
            <a:r>
              <a:rPr lang="en-US" sz="5500" dirty="0"/>
              <a:t>These users are concerned with protecting proprietary information, trade secrets, and intellectual property. 	They may employ steganography to embed digital watermarks for copyright protection or to secure 	sensitive data during transmission.</a:t>
            </a:r>
          </a:p>
          <a:p>
            <a:pPr>
              <a:buClr>
                <a:schemeClr val="tx1"/>
              </a:buClr>
              <a:buFont typeface="Wingdings" panose="05000000000000000000" pitchFamily="2" charset="2"/>
              <a:buChar char="Ø"/>
            </a:pPr>
            <a:r>
              <a:rPr lang="en-US" sz="6200" b="1" dirty="0"/>
              <a:t>Researchers and Academics</a:t>
            </a:r>
            <a:r>
              <a:rPr lang="en-US" sz="6200" dirty="0"/>
              <a:t>:</a:t>
            </a:r>
          </a:p>
          <a:p>
            <a:pPr marL="0" indent="0">
              <a:buNone/>
            </a:pPr>
            <a:r>
              <a:rPr lang="en-US" sz="3600" dirty="0"/>
              <a:t>	</a:t>
            </a:r>
            <a:r>
              <a:rPr lang="en-US" sz="5500" dirty="0"/>
              <a:t>These users explore steganography for academic research, developing new techniques, algorithms, and 	methods to enhance security and 	improve steganalysis capabilities.</a:t>
            </a:r>
          </a:p>
          <a:p>
            <a:pPr marL="0" indent="0">
              <a:buClr>
                <a:schemeClr val="tx1"/>
              </a:buClr>
              <a:buNone/>
            </a:pPr>
            <a:endParaRPr lang="en-IN" sz="3300" dirty="0"/>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b="1" dirty="0"/>
            </a:br>
            <a:r>
              <a:rPr lang="en-US" sz="2800" b="1" dirty="0"/>
              <a:t>YOUR SOLUTION AND ITS VALUE PROPOSITION</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0565780" cy="3634486"/>
          </a:xfrm>
        </p:spPr>
        <p:txBody>
          <a:bodyPr>
            <a:normAutofit/>
          </a:bodyPr>
          <a:lstStyle/>
          <a:p>
            <a:pPr>
              <a:buClr>
                <a:schemeClr val="tx1"/>
              </a:buClr>
              <a:buFont typeface="Wingdings" panose="05000000000000000000" pitchFamily="2" charset="2"/>
              <a:buChar char="Ø"/>
            </a:pPr>
            <a:r>
              <a:rPr lang="en-US" sz="1800" dirty="0"/>
              <a:t>Utilizing more complex steganographic techniques that are less susceptible to detection, such as algorithms that embed data in less obvious ways or adapt to changes in the cover medium.</a:t>
            </a:r>
          </a:p>
          <a:p>
            <a:pPr>
              <a:buClr>
                <a:schemeClr val="tx1"/>
              </a:buClr>
              <a:buFont typeface="Wingdings" panose="05000000000000000000" pitchFamily="2" charset="2"/>
              <a:buChar char="Ø"/>
            </a:pPr>
            <a:r>
              <a:rPr lang="en-US" sz="1800" dirty="0"/>
              <a:t>Incorporate error detection and correction codes into the steganographic process to enhance the resilience against unintended alterations in the stego medium.</a:t>
            </a:r>
          </a:p>
          <a:p>
            <a:pPr>
              <a:buClr>
                <a:schemeClr val="tx1"/>
              </a:buClr>
              <a:buFont typeface="Wingdings" panose="05000000000000000000" pitchFamily="2" charset="2"/>
              <a:buChar char="Ø"/>
            </a:pPr>
            <a:r>
              <a:rPr lang="en-US" sz="1800" dirty="0"/>
              <a:t>Employing encryption alongside steganography to ensure that even if hidden data is discovered, its content remains confidential and secure.</a:t>
            </a:r>
          </a:p>
          <a:p>
            <a:pPr>
              <a:buClr>
                <a:schemeClr val="tx1"/>
              </a:buClr>
              <a:buFont typeface="Wingdings" panose="05000000000000000000" pitchFamily="2" charset="2"/>
              <a:buChar char="Ø"/>
            </a:pPr>
            <a:r>
              <a:rPr lang="en-US" sz="1800" dirty="0"/>
              <a:t>Utilize models that mimic human perception (psycho-visual for images, psycho-acoustic for audio) to embed data in a way that minimizes noticeable artifacts.</a:t>
            </a:r>
          </a:p>
          <a:p>
            <a:pPr>
              <a:buClr>
                <a:schemeClr val="tx1"/>
              </a:buClr>
              <a:buFont typeface="Wingdings" panose="05000000000000000000" pitchFamily="2" charset="2"/>
              <a:buChar char="Ø"/>
            </a:pPr>
            <a:r>
              <a:rPr lang="en-US" sz="1800" dirty="0"/>
              <a:t>Utilize models that mimic human perception (psycho-visual for images, psycho-acoustic for audio) to embed data in a way that minimizes noticeable artifacts.</a:t>
            </a:r>
            <a:endParaRPr lang="en-US" sz="1800"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64030" y="2024742"/>
            <a:ext cx="10722427" cy="4234543"/>
          </a:xfrm>
        </p:spPr>
        <p:txBody>
          <a:bodyPr>
            <a:normAutofit/>
          </a:bodyPr>
          <a:lstStyle/>
          <a:p>
            <a:pPr marL="0" indent="0">
              <a:buClr>
                <a:schemeClr val="tx1"/>
              </a:buClr>
              <a:buNone/>
            </a:pPr>
            <a:r>
              <a:rPr lang="en-US" dirty="0"/>
              <a:t>In customizing the steganography project, several unique enhancements were introduced. The solution features an optimized bit modification algorithm for increased data capacity, robust error handling for accurate data retrieval despite minor image modifications, and a user-friendly graphical interface for easy use. It supports multiple image formats, includes an encryption layer for added security, and is optimized for speed and efficiency. Additionally, a "stealth mode" randomly distributes data across image pixels to further obscure its presence, making the solution innovative, secure, and accessible.</a:t>
            </a:r>
          </a:p>
          <a:p>
            <a:pPr>
              <a:buClr>
                <a:schemeClr val="tx1"/>
              </a:buClr>
              <a:buFont typeface="Wingdings" panose="05000000000000000000" pitchFamily="2" charset="2"/>
              <a:buChar char="Ø"/>
            </a:pPr>
            <a:r>
              <a:rPr lang="en-US" dirty="0"/>
              <a:t>Enhanced Data Capacity</a:t>
            </a:r>
          </a:p>
          <a:p>
            <a:pPr>
              <a:buClr>
                <a:schemeClr val="tx1"/>
              </a:buClr>
              <a:buFont typeface="Wingdings" panose="05000000000000000000" pitchFamily="2" charset="2"/>
              <a:buChar char="Ø"/>
            </a:pPr>
            <a:r>
              <a:rPr lang="en-US" dirty="0"/>
              <a:t>Robust Error Handling</a:t>
            </a:r>
          </a:p>
          <a:p>
            <a:pPr>
              <a:buClr>
                <a:schemeClr val="tx1"/>
              </a:buClr>
              <a:buFont typeface="Wingdings" panose="05000000000000000000" pitchFamily="2" charset="2"/>
              <a:buChar char="Ø"/>
            </a:pPr>
            <a:r>
              <a:rPr lang="en-US" dirty="0"/>
              <a:t>User-Friendly Interface</a:t>
            </a:r>
          </a:p>
          <a:p>
            <a:pPr>
              <a:buClr>
                <a:schemeClr val="tx1"/>
              </a:buClr>
              <a:buFont typeface="Wingdings" panose="05000000000000000000" pitchFamily="2" charset="2"/>
              <a:buChar char="Ø"/>
            </a:pPr>
            <a:r>
              <a:rPr lang="en-US" dirty="0"/>
              <a:t>Multi-Format Support</a:t>
            </a:r>
          </a:p>
          <a:p>
            <a:pPr>
              <a:buClr>
                <a:schemeClr val="tx1"/>
              </a:buClr>
              <a:buFont typeface="Wingdings" panose="05000000000000000000" pitchFamily="2" charset="2"/>
              <a:buChar char="Ø"/>
            </a:pPr>
            <a:r>
              <a:rPr lang="en-US" dirty="0"/>
              <a:t>Encryption Layer</a:t>
            </a:r>
          </a:p>
          <a:p>
            <a:pPr marL="0" indent="0">
              <a:buClr>
                <a:schemeClr val="tx1"/>
              </a:buClr>
              <a:buNone/>
            </a:pPr>
            <a:endParaRPr lang="en-US" dirty="0"/>
          </a:p>
          <a:p>
            <a:pPr marL="0" indent="0">
              <a:buClr>
                <a:schemeClr val="tx1"/>
              </a:buClr>
              <a:buNone/>
            </a:pPr>
            <a:endParaRPr lang="en-US" dirty="0"/>
          </a:p>
          <a:p>
            <a:pPr marL="0" indent="0">
              <a:buClr>
                <a:schemeClr val="tx1"/>
              </a:buClr>
              <a:buNone/>
            </a:pPr>
            <a:endParaRPr lang="en-US" dirty="0"/>
          </a:p>
        </p:txBody>
      </p:sp>
      <p:pic>
        <p:nvPicPr>
          <p:cNvPr id="5" name="Picture 4">
            <a:extLst>
              <a:ext uri="{FF2B5EF4-FFF2-40B4-BE49-F238E27FC236}">
                <a16:creationId xmlns:a16="http://schemas.microsoft.com/office/drawing/2014/main" id="{08CD9C52-82C7-C3F0-3A02-D3FA8115D0D9}"/>
              </a:ext>
            </a:extLst>
          </p:cNvPr>
          <p:cNvPicPr>
            <a:picLocks noChangeAspect="1"/>
          </p:cNvPicPr>
          <p:nvPr/>
        </p:nvPicPr>
        <p:blipFill rotWithShape="1">
          <a:blip r:embed="rId2"/>
          <a:srcRect l="944"/>
          <a:stretch/>
        </p:blipFill>
        <p:spPr>
          <a:xfrm>
            <a:off x="3766458" y="3320143"/>
            <a:ext cx="7995473" cy="2695951"/>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t>MODELLING</a:t>
            </a:r>
            <a:endParaRPr lang="en-US" b="1" dirty="0"/>
          </a:p>
        </p:txBody>
      </p:sp>
      <p:sp>
        <p:nvSpPr>
          <p:cNvPr id="18" name="Content Placeholder 17">
            <a:extLst>
              <a:ext uri="{FF2B5EF4-FFF2-40B4-BE49-F238E27FC236}">
                <a16:creationId xmlns:a16="http://schemas.microsoft.com/office/drawing/2014/main" id="{F35882FD-7211-7C0C-560C-FE8EC0705A91}"/>
              </a:ext>
            </a:extLst>
          </p:cNvPr>
          <p:cNvSpPr txBox="1">
            <a:spLocks noGrp="1"/>
          </p:cNvSpPr>
          <p:nvPr>
            <p:ph idx="1"/>
          </p:nvPr>
        </p:nvSpPr>
        <p:spPr>
          <a:xfrm>
            <a:off x="581191" y="1993120"/>
            <a:ext cx="11029784" cy="3724096"/>
          </a:xfrm>
          <a:prstGeom prst="rect">
            <a:avLst/>
          </a:prstGeom>
          <a:noFill/>
        </p:spPr>
        <p:txBody>
          <a:bodyPr wrap="square" rtlCol="0">
            <a:spAutoFit/>
          </a:bodyPr>
          <a:lstStyle/>
          <a:p>
            <a:pPr>
              <a:lnSpc>
                <a:spcPct val="100000"/>
              </a:lnSpc>
              <a:buClr>
                <a:schemeClr val="tx1"/>
              </a:buClr>
              <a:buFont typeface="Wingdings" panose="05000000000000000000" pitchFamily="2" charset="2"/>
              <a:buChar char="Ø"/>
            </a:pPr>
            <a:r>
              <a:rPr lang="en-US" sz="2000" b="1" dirty="0"/>
              <a:t>Imports and Initial Setup:  </a:t>
            </a:r>
            <a:r>
              <a:rPr lang="en-US" sz="2000" dirty="0"/>
              <a:t>Imported necessary modules like cv2 for image processing , OS for  file operations, and Hashlib for hashing the password.</a:t>
            </a:r>
          </a:p>
          <a:p>
            <a:pPr>
              <a:lnSpc>
                <a:spcPct val="100000"/>
              </a:lnSpc>
              <a:buClr>
                <a:schemeClr val="tx1"/>
              </a:buClr>
              <a:buFont typeface="Wingdings" panose="05000000000000000000" pitchFamily="2" charset="2"/>
              <a:buChar char="Ø"/>
            </a:pPr>
            <a:r>
              <a:rPr lang="en-US" sz="2000" b="1" dirty="0"/>
              <a:t>Image Loading and Error Handling:</a:t>
            </a:r>
            <a:r>
              <a:rPr lang="en-US" sz="2000" dirty="0"/>
              <a:t>	Images are loaded using 'cv2.imread()’.</a:t>
            </a:r>
          </a:p>
          <a:p>
            <a:pPr>
              <a:lnSpc>
                <a:spcPct val="100000"/>
              </a:lnSpc>
              <a:buClr>
                <a:schemeClr val="tx1"/>
              </a:buClr>
              <a:buFont typeface="Wingdings" panose="05000000000000000000" pitchFamily="2" charset="2"/>
              <a:buChar char="Ø"/>
            </a:pPr>
            <a:r>
              <a:rPr lang="en-US" sz="2000" b="1" dirty="0"/>
              <a:t>Password Hashing: </a:t>
            </a:r>
            <a:r>
              <a:rPr lang="en-US" sz="2000" dirty="0"/>
              <a:t>Users are prompted to enter a passcode, which is then hashed using  SHA-256 for security.</a:t>
            </a:r>
          </a:p>
          <a:p>
            <a:pPr>
              <a:lnSpc>
                <a:spcPct val="100000"/>
              </a:lnSpc>
              <a:buClr>
                <a:schemeClr val="tx1"/>
              </a:buClr>
              <a:buFont typeface="Wingdings" panose="05000000000000000000" pitchFamily="2" charset="2"/>
              <a:buChar char="Ø"/>
            </a:pPr>
            <a:r>
              <a:rPr lang="en-US" sz="2000" b="1" dirty="0"/>
              <a:t>Steganography Process: </a:t>
            </a:r>
            <a:r>
              <a:rPr lang="en-US" sz="2000" dirty="0"/>
              <a:t>The script iterates through each pixel of img1 (cover image) and   modifies its LSB to embed pixels from img2 (secret image).It modifies each channel (R, G, B) of each pixel independently.</a:t>
            </a:r>
          </a:p>
          <a:p>
            <a:pPr>
              <a:lnSpc>
                <a:spcPct val="100000"/>
              </a:lnSpc>
              <a:buClr>
                <a:schemeClr val="tx1"/>
              </a:buClr>
              <a:buFont typeface="Wingdings" panose="05000000000000000000" pitchFamily="2" charset="2"/>
              <a:buChar char="Ø"/>
            </a:pPr>
            <a:r>
              <a:rPr lang="en-US" sz="2000" b="1" dirty="0"/>
              <a:t>Output Image Creation:</a:t>
            </a:r>
            <a:r>
              <a:rPr lang="en-US" sz="2000" dirty="0"/>
              <a:t>The os.startfile() function is used to open the newly created hidden image file .</a:t>
            </a:r>
            <a:endParaRPr lang="en-IN" sz="2000" dirty="0"/>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396</TotalTime>
  <Words>1055</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Rounded MT Bold</vt:lpstr>
      <vt:lpstr>Bodoni MT Black</vt:lpstr>
      <vt:lpstr>Calibri</vt:lpstr>
      <vt:lpstr>Franklin Gothic Book</vt:lpstr>
      <vt:lpstr>Franklin Gothic Demi</vt:lpstr>
      <vt:lpstr>Wingdings</vt:lpstr>
      <vt:lpstr>Wingdings 2</vt:lpstr>
      <vt:lpstr>DividendVTI</vt:lpstr>
      <vt:lpstr>HIDING An IMAGE INSIDE  IMAGE                                            AN USING STEGANOGRAPHY</vt:lpstr>
      <vt:lpstr>PROJECT TITLE/Problem Statement </vt:lpstr>
      <vt:lpstr>AGENDA</vt:lpstr>
      <vt:lpstr>INTRODUCTION</vt:lpstr>
      <vt:lpstr>PROJECT  OVERVIEW</vt:lpstr>
      <vt:lpstr>WHO ARE THE END USERS of this project?</vt:lpstr>
      <vt:lpstr> YOUR SOLUTION AND ITS VALUE PROPOSITION</vt:lpstr>
      <vt:lpstr>How did you customize the project and make it your own</vt:lpstr>
      <vt:lpstr>MODELLING</vt:lpstr>
      <vt:lpstr>Results</vt:lpstr>
      <vt:lpstr>Links:https://github.com/Sandhyatelagareddy/CS_APSSDC_PROJECT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Sandhya Telagareddy</cp:lastModifiedBy>
  <cp:revision>9</cp:revision>
  <dcterms:created xsi:type="dcterms:W3CDTF">2021-05-26T16:50:10Z</dcterms:created>
  <dcterms:modified xsi:type="dcterms:W3CDTF">2024-07-13T09:20:35Z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