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
      <p:font typeface="Roboto Mono Regula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22" Type="http://schemas.openxmlformats.org/officeDocument/2006/relationships/font" Target="fonts/RobotoMonoRegular-bold.fntdata"/><Relationship Id="rId10" Type="http://schemas.openxmlformats.org/officeDocument/2006/relationships/slide" Target="slides/slide5.xml"/><Relationship Id="rId21" Type="http://schemas.openxmlformats.org/officeDocument/2006/relationships/font" Target="fonts/RobotoMonoRegular-regular.fntdata"/><Relationship Id="rId13" Type="http://schemas.openxmlformats.org/officeDocument/2006/relationships/slide" Target="slides/slide8.xml"/><Relationship Id="rId24" Type="http://schemas.openxmlformats.org/officeDocument/2006/relationships/font" Target="fonts/RobotoMonoRegular-boldItalic.fntdata"/><Relationship Id="rId12" Type="http://schemas.openxmlformats.org/officeDocument/2006/relationships/slide" Target="slides/slide7.xml"/><Relationship Id="rId23" Type="http://schemas.openxmlformats.org/officeDocument/2006/relationships/font" Target="fonts/RobotoMonoRegula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cc080bc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8cc080bc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8cc080bc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8cc080bc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8cc080bc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8cc080bc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8cc080b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8cc080b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8cc080bc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8cc080bc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8cc080b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8cc080b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8cc080bc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8cc080bc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8cc080bc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8cc080bc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8cc080bc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8cc080bc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8cc080bc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8cc080bc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7304" l="0" r="0" t="33772"/>
          <a:stretch/>
        </p:blipFill>
        <p:spPr>
          <a:xfrm>
            <a:off x="0" y="652699"/>
            <a:ext cx="8839201" cy="2268524"/>
          </a:xfrm>
          <a:prstGeom prst="rect">
            <a:avLst/>
          </a:prstGeom>
          <a:noFill/>
          <a:ln>
            <a:noFill/>
          </a:ln>
        </p:spPr>
      </p:pic>
      <p:sp>
        <p:nvSpPr>
          <p:cNvPr id="55" name="Google Shape;55;p13"/>
          <p:cNvSpPr txBox="1"/>
          <p:nvPr/>
        </p:nvSpPr>
        <p:spPr>
          <a:xfrm>
            <a:off x="727200" y="3070400"/>
            <a:ext cx="7384800" cy="1785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da" sz="1800">
                <a:latin typeface="Roboto Mono"/>
                <a:ea typeface="Roboto Mono"/>
                <a:cs typeface="Roboto Mono"/>
                <a:sym typeface="Roboto Mono"/>
              </a:rPr>
              <a:t>Visual Presentation by:</a:t>
            </a:r>
            <a:endParaRPr b="1" sz="1800">
              <a:latin typeface="Roboto Mono"/>
              <a:ea typeface="Roboto Mono"/>
              <a:cs typeface="Roboto Mono"/>
              <a:sym typeface="Roboto Mono"/>
            </a:endParaRPr>
          </a:p>
          <a:p>
            <a:pPr indent="0" lvl="0" marL="0" rtl="0" algn="ctr">
              <a:lnSpc>
                <a:spcPct val="150000"/>
              </a:lnSpc>
              <a:spcBef>
                <a:spcPts val="0"/>
              </a:spcBef>
              <a:spcAft>
                <a:spcPts val="0"/>
              </a:spcAft>
              <a:buNone/>
            </a:pPr>
            <a:r>
              <a:rPr i="1" lang="da">
                <a:latin typeface="Roboto Mono Regular"/>
                <a:ea typeface="Roboto Mono Regular"/>
                <a:cs typeface="Roboto Mono Regular"/>
                <a:sym typeface="Roboto Mono Regular"/>
              </a:rPr>
              <a:t>Magnus Mejer Nielsen</a:t>
            </a:r>
            <a:endParaRPr i="1">
              <a:latin typeface="Roboto Mono Regular"/>
              <a:ea typeface="Roboto Mono Regular"/>
              <a:cs typeface="Roboto Mono Regular"/>
              <a:sym typeface="Roboto Mono Regular"/>
            </a:endParaRPr>
          </a:p>
          <a:p>
            <a:pPr indent="0" lvl="0" marL="0" rtl="0" algn="ctr">
              <a:lnSpc>
                <a:spcPct val="150000"/>
              </a:lnSpc>
              <a:spcBef>
                <a:spcPts val="0"/>
              </a:spcBef>
              <a:spcAft>
                <a:spcPts val="0"/>
              </a:spcAft>
              <a:buNone/>
            </a:pPr>
            <a:r>
              <a:rPr i="1" lang="da">
                <a:latin typeface="Roboto Mono Regular"/>
                <a:ea typeface="Roboto Mono Regular"/>
                <a:cs typeface="Roboto Mono Regular"/>
                <a:sym typeface="Roboto Mono Regular"/>
              </a:rPr>
              <a:t>Michael Magnus Ziegler</a:t>
            </a:r>
            <a:endParaRPr i="1">
              <a:latin typeface="Roboto Mono Regular"/>
              <a:ea typeface="Roboto Mono Regular"/>
              <a:cs typeface="Roboto Mono Regular"/>
              <a:sym typeface="Roboto Mono Regular"/>
            </a:endParaRPr>
          </a:p>
          <a:p>
            <a:pPr indent="0" lvl="0" marL="0" rtl="0" algn="ctr">
              <a:lnSpc>
                <a:spcPct val="150000"/>
              </a:lnSpc>
              <a:spcBef>
                <a:spcPts val="0"/>
              </a:spcBef>
              <a:spcAft>
                <a:spcPts val="0"/>
              </a:spcAft>
              <a:buNone/>
            </a:pPr>
            <a:r>
              <a:rPr i="1" lang="da">
                <a:latin typeface="Roboto Mono Regular"/>
                <a:ea typeface="Roboto Mono Regular"/>
                <a:cs typeface="Roboto Mono Regular"/>
                <a:sym typeface="Roboto Mono Regular"/>
              </a:rPr>
              <a:t>Marcus Rasmussen</a:t>
            </a:r>
            <a:endParaRPr i="1">
              <a:latin typeface="Roboto Mono Regular"/>
              <a:ea typeface="Roboto Mono Regular"/>
              <a:cs typeface="Roboto Mono Regular"/>
              <a:sym typeface="Roboto Mono Regular"/>
            </a:endParaRPr>
          </a:p>
          <a:p>
            <a:pPr indent="0" lvl="0" marL="0" rtl="0" algn="ctr">
              <a:lnSpc>
                <a:spcPct val="150000"/>
              </a:lnSpc>
              <a:spcBef>
                <a:spcPts val="0"/>
              </a:spcBef>
              <a:spcAft>
                <a:spcPts val="0"/>
              </a:spcAft>
              <a:buNone/>
            </a:pPr>
            <a:r>
              <a:rPr i="1" lang="da">
                <a:latin typeface="Roboto Mono Regular"/>
                <a:ea typeface="Roboto Mono Regular"/>
                <a:cs typeface="Roboto Mono Regular"/>
                <a:sym typeface="Roboto Mono Regular"/>
              </a:rPr>
              <a:t>Sandi Lemo</a:t>
            </a:r>
            <a:endParaRPr i="1">
              <a:latin typeface="Roboto Mono Regular"/>
              <a:ea typeface="Roboto Mono Regular"/>
              <a:cs typeface="Roboto Mono Regular"/>
              <a:sym typeface="Roboto Mono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a">
                <a:latin typeface="Roboto Mono"/>
                <a:ea typeface="Roboto Mono"/>
                <a:cs typeface="Roboto Mono"/>
                <a:sym typeface="Roboto Mono"/>
              </a:rPr>
              <a:t>Quiz - Prototype</a:t>
            </a:r>
            <a:endParaRPr>
              <a:latin typeface="Roboto Mono"/>
              <a:ea typeface="Roboto Mono"/>
              <a:cs typeface="Roboto Mono"/>
              <a:sym typeface="Roboto Mono"/>
            </a:endParaRPr>
          </a:p>
        </p:txBody>
      </p:sp>
      <p:sp>
        <p:nvSpPr>
          <p:cNvPr id="112" name="Google Shape;112;p22"/>
          <p:cNvSpPr txBox="1"/>
          <p:nvPr>
            <p:ph idx="1" type="body"/>
          </p:nvPr>
        </p:nvSpPr>
        <p:spPr>
          <a:xfrm>
            <a:off x="311700"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Relevant extract from assignment</a:t>
            </a:r>
            <a:endParaRPr b="1" sz="1600">
              <a:latin typeface="Roboto Mono"/>
              <a:ea typeface="Roboto Mono"/>
              <a:cs typeface="Roboto Mono"/>
              <a:sym typeface="Roboto Mono"/>
            </a:endParaRPr>
          </a:p>
          <a:p>
            <a:pPr indent="-330200" lvl="0" marL="457200" rtl="0" algn="l">
              <a:spcBef>
                <a:spcPts val="1200"/>
              </a:spcBef>
              <a:spcAft>
                <a:spcPts val="0"/>
              </a:spcAft>
              <a:buSzPts val="1600"/>
              <a:buFont typeface="Roboto Mono"/>
              <a:buChar char="-"/>
            </a:pPr>
            <a:r>
              <a:rPr lang="da" sz="1600">
                <a:latin typeface="Roboto Mono"/>
                <a:ea typeface="Roboto Mono"/>
                <a:cs typeface="Roboto Mono"/>
                <a:sym typeface="Roboto Mono"/>
              </a:rPr>
              <a:t>The design </a:t>
            </a:r>
            <a:endParaRPr sz="1600">
              <a:latin typeface="Roboto Mono"/>
              <a:ea typeface="Roboto Mono"/>
              <a:cs typeface="Roboto Mono"/>
              <a:sym typeface="Roboto Mono"/>
            </a:endParaRPr>
          </a:p>
          <a:p>
            <a:pPr indent="-330200" lvl="0" marL="457200" rtl="0" algn="l">
              <a:spcBef>
                <a:spcPts val="0"/>
              </a:spcBef>
              <a:spcAft>
                <a:spcPts val="0"/>
              </a:spcAft>
              <a:buSzPts val="1600"/>
              <a:buFont typeface="Roboto Mono"/>
              <a:buChar char="-"/>
            </a:pPr>
            <a:r>
              <a:rPr lang="da" sz="1600">
                <a:latin typeface="Roboto Mono"/>
                <a:ea typeface="Roboto Mono"/>
                <a:cs typeface="Roboto Mono"/>
                <a:sym typeface="Roboto Mono"/>
              </a:rPr>
              <a:t>Thoughts behind our graphical expression</a:t>
            </a:r>
            <a:endParaRPr sz="1600">
              <a:latin typeface="Roboto Mono"/>
              <a:ea typeface="Roboto Mono"/>
              <a:cs typeface="Roboto Mono"/>
              <a:sym typeface="Roboto Mono"/>
            </a:endParaRPr>
          </a:p>
        </p:txBody>
      </p:sp>
      <p:sp>
        <p:nvSpPr>
          <p:cNvPr id="113" name="Google Shape;113;p22"/>
          <p:cNvSpPr txBox="1"/>
          <p:nvPr>
            <p:ph idx="1" type="body"/>
          </p:nvPr>
        </p:nvSpPr>
        <p:spPr>
          <a:xfrm>
            <a:off x="4754125"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Feedback from censors</a:t>
            </a:r>
            <a:endParaRPr b="1" sz="1600">
              <a:latin typeface="Roboto Mono"/>
              <a:ea typeface="Roboto Mono"/>
              <a:cs typeface="Roboto Mono"/>
              <a:sym typeface="Roboto Mono"/>
            </a:endParaRPr>
          </a:p>
          <a:p>
            <a:pPr indent="-330200" lvl="0" marL="457200" rtl="0" algn="l">
              <a:spcBef>
                <a:spcPts val="1200"/>
              </a:spcBef>
              <a:spcAft>
                <a:spcPts val="0"/>
              </a:spcAft>
              <a:buSzPts val="1600"/>
              <a:buFont typeface="Roboto Mono"/>
              <a:buChar char="-"/>
            </a:pPr>
            <a:r>
              <a:rPr lang="da" sz="1600">
                <a:latin typeface="Roboto Mono"/>
                <a:ea typeface="Roboto Mono"/>
                <a:cs typeface="Roboto Mono"/>
                <a:sym typeface="Roboto Mono"/>
              </a:rPr>
              <a:t>We got good feedback on our prototype of the quiz. They agreed with our thoughts behind our design, and acknowledged the fact, that it could be an inspiration to the further design of a quiz. </a:t>
            </a:r>
            <a:endParaRPr sz="1600">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0" y="-23200"/>
            <a:ext cx="9144001" cy="516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a">
                <a:latin typeface="Roboto Mono"/>
                <a:ea typeface="Roboto Mono"/>
                <a:cs typeface="Roboto Mono"/>
                <a:sym typeface="Roboto Mono"/>
              </a:rPr>
              <a:t>Business Economics</a:t>
            </a:r>
            <a:endParaRPr>
              <a:latin typeface="Roboto Mono"/>
              <a:ea typeface="Roboto Mono"/>
              <a:cs typeface="Roboto Mono"/>
              <a:sym typeface="Roboto Mono"/>
            </a:endParaRPr>
          </a:p>
        </p:txBody>
      </p:sp>
      <p:sp>
        <p:nvSpPr>
          <p:cNvPr id="61" name="Google Shape;61;p14"/>
          <p:cNvSpPr txBox="1"/>
          <p:nvPr>
            <p:ph idx="1" type="body"/>
          </p:nvPr>
        </p:nvSpPr>
        <p:spPr>
          <a:xfrm>
            <a:off x="311700"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Relevant extract from assignment</a:t>
            </a:r>
            <a:endParaRPr b="1" sz="1600">
              <a:latin typeface="Roboto Mono"/>
              <a:ea typeface="Roboto Mono"/>
              <a:cs typeface="Roboto Mono"/>
              <a:sym typeface="Roboto Mono"/>
            </a:endParaRPr>
          </a:p>
          <a:p>
            <a:pPr indent="-330200" lvl="0" marL="457200" rtl="0" algn="l">
              <a:lnSpc>
                <a:spcPct val="200000"/>
              </a:lnSpc>
              <a:spcBef>
                <a:spcPts val="1200"/>
              </a:spcBef>
              <a:spcAft>
                <a:spcPts val="0"/>
              </a:spcAft>
              <a:buSzPts val="1600"/>
              <a:buFont typeface="Roboto Mono"/>
              <a:buChar char="-"/>
            </a:pPr>
            <a:r>
              <a:rPr lang="da" sz="1600">
                <a:latin typeface="Roboto Mono"/>
                <a:ea typeface="Roboto Mono"/>
                <a:cs typeface="Roboto Mono"/>
                <a:sym typeface="Roboto Mono"/>
              </a:rPr>
              <a:t>Budgetting and forecast</a:t>
            </a:r>
            <a:endParaRPr sz="1600">
              <a:latin typeface="Roboto Mono"/>
              <a:ea typeface="Roboto Mono"/>
              <a:cs typeface="Roboto Mono"/>
              <a:sym typeface="Roboto Mono"/>
            </a:endParaRPr>
          </a:p>
          <a:p>
            <a:pPr indent="-330200" lvl="0" marL="457200" rtl="0" algn="l">
              <a:lnSpc>
                <a:spcPct val="200000"/>
              </a:lnSpc>
              <a:spcBef>
                <a:spcPts val="0"/>
              </a:spcBef>
              <a:spcAft>
                <a:spcPts val="0"/>
              </a:spcAft>
              <a:buSzPts val="1600"/>
              <a:buFont typeface="Roboto Mono"/>
              <a:buChar char="-"/>
            </a:pPr>
            <a:r>
              <a:rPr lang="da" sz="1600">
                <a:latin typeface="Roboto Mono"/>
                <a:ea typeface="Roboto Mono"/>
                <a:cs typeface="Roboto Mono"/>
                <a:sym typeface="Roboto Mono"/>
              </a:rPr>
              <a:t>Break-Even turnover</a:t>
            </a:r>
            <a:endParaRPr sz="1600">
              <a:latin typeface="Roboto Mono"/>
              <a:ea typeface="Roboto Mono"/>
              <a:cs typeface="Roboto Mono"/>
              <a:sym typeface="Roboto Mono"/>
            </a:endParaRPr>
          </a:p>
          <a:p>
            <a:pPr indent="-330200" lvl="0" marL="457200" rtl="0" algn="l">
              <a:lnSpc>
                <a:spcPct val="200000"/>
              </a:lnSpc>
              <a:spcBef>
                <a:spcPts val="0"/>
              </a:spcBef>
              <a:spcAft>
                <a:spcPts val="0"/>
              </a:spcAft>
              <a:buSzPts val="1600"/>
              <a:buFont typeface="Roboto Mono"/>
              <a:buChar char="-"/>
            </a:pPr>
            <a:r>
              <a:rPr lang="da" sz="1600">
                <a:latin typeface="Roboto Mono"/>
                <a:ea typeface="Roboto Mono"/>
                <a:cs typeface="Roboto Mono"/>
                <a:sym typeface="Roboto Mono"/>
              </a:rPr>
              <a:t>Profit &amp; Loss statement</a:t>
            </a:r>
            <a:endParaRPr sz="1600">
              <a:latin typeface="Roboto Mono"/>
              <a:ea typeface="Roboto Mono"/>
              <a:cs typeface="Roboto Mono"/>
              <a:sym typeface="Roboto Mono"/>
            </a:endParaRPr>
          </a:p>
          <a:p>
            <a:pPr indent="-330200" lvl="0" marL="457200" rtl="0" algn="l">
              <a:lnSpc>
                <a:spcPct val="200000"/>
              </a:lnSpc>
              <a:spcBef>
                <a:spcPts val="0"/>
              </a:spcBef>
              <a:spcAft>
                <a:spcPts val="0"/>
              </a:spcAft>
              <a:buSzPts val="1600"/>
              <a:buFont typeface="Roboto Mono"/>
              <a:buChar char="-"/>
            </a:pPr>
            <a:r>
              <a:rPr lang="da" sz="1600">
                <a:latin typeface="Roboto Mono"/>
                <a:ea typeface="Roboto Mono"/>
                <a:cs typeface="Roboto Mono"/>
                <a:sym typeface="Roboto Mono"/>
              </a:rPr>
              <a:t>Elements of costs</a:t>
            </a:r>
            <a:endParaRPr sz="1600">
              <a:latin typeface="Roboto Mono"/>
              <a:ea typeface="Roboto Mono"/>
              <a:cs typeface="Roboto Mono"/>
              <a:sym typeface="Roboto Mono"/>
            </a:endParaRPr>
          </a:p>
        </p:txBody>
      </p:sp>
      <p:sp>
        <p:nvSpPr>
          <p:cNvPr id="62" name="Google Shape;62;p14"/>
          <p:cNvSpPr txBox="1"/>
          <p:nvPr>
            <p:ph idx="1" type="body"/>
          </p:nvPr>
        </p:nvSpPr>
        <p:spPr>
          <a:xfrm>
            <a:off x="4776575"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Feedback from censors</a:t>
            </a:r>
            <a:endParaRPr b="1" sz="1600">
              <a:latin typeface="Roboto Mono"/>
              <a:ea typeface="Roboto Mono"/>
              <a:cs typeface="Roboto Mono"/>
              <a:sym typeface="Roboto Mono"/>
            </a:endParaRPr>
          </a:p>
          <a:p>
            <a:pPr indent="-330200" lvl="0" marL="457200" rtl="0" algn="l">
              <a:spcBef>
                <a:spcPts val="1200"/>
              </a:spcBef>
              <a:spcAft>
                <a:spcPts val="0"/>
              </a:spcAft>
              <a:buSzPts val="1600"/>
              <a:buFont typeface="Roboto Mono"/>
              <a:buChar char="-"/>
            </a:pPr>
            <a:r>
              <a:rPr lang="da" sz="1600">
                <a:latin typeface="Roboto Mono"/>
                <a:ea typeface="Roboto Mono"/>
                <a:cs typeface="Roboto Mono"/>
                <a:sym typeface="Roboto Mono"/>
              </a:rPr>
              <a:t>Overall a good presentation of different economic tools, that a freelancer can use. </a:t>
            </a:r>
            <a:endParaRPr sz="1600">
              <a:latin typeface="Roboto Mono"/>
              <a:ea typeface="Roboto Mono"/>
              <a:cs typeface="Roboto Mono"/>
              <a:sym typeface="Roboto Mono"/>
            </a:endParaRPr>
          </a:p>
          <a:p>
            <a:pPr indent="0" lvl="0" marL="457200" rtl="0" algn="l">
              <a:spcBef>
                <a:spcPts val="1200"/>
              </a:spcBef>
              <a:spcAft>
                <a:spcPts val="0"/>
              </a:spcAft>
              <a:buNone/>
            </a:pPr>
            <a:r>
              <a:t/>
            </a:r>
            <a:endParaRPr sz="1600">
              <a:latin typeface="Roboto Mono"/>
              <a:ea typeface="Roboto Mono"/>
              <a:cs typeface="Roboto Mono"/>
              <a:sym typeface="Roboto Mono"/>
            </a:endParaRPr>
          </a:p>
          <a:p>
            <a:pPr indent="-330200" lvl="0" marL="457200" rtl="0" algn="l">
              <a:spcBef>
                <a:spcPts val="1200"/>
              </a:spcBef>
              <a:spcAft>
                <a:spcPts val="0"/>
              </a:spcAft>
              <a:buSzPts val="1600"/>
              <a:buFont typeface="Roboto Mono"/>
              <a:buChar char="-"/>
            </a:pPr>
            <a:r>
              <a:rPr lang="da" sz="1600">
                <a:latin typeface="Roboto Mono"/>
                <a:ea typeface="Roboto Mono"/>
                <a:cs typeface="Roboto Mono"/>
                <a:sym typeface="Roboto Mono"/>
              </a:rPr>
              <a:t>The tools on the left, are those that are most relevant, and can be used as a online economics course. </a:t>
            </a:r>
            <a:endParaRPr sz="1600">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a">
                <a:latin typeface="Roboto Mono"/>
                <a:ea typeface="Roboto Mono"/>
                <a:cs typeface="Roboto Mono"/>
                <a:sym typeface="Roboto Mono"/>
              </a:rPr>
              <a:t>Project Management</a:t>
            </a:r>
            <a:endParaRPr>
              <a:latin typeface="Roboto Mono"/>
              <a:ea typeface="Roboto Mono"/>
              <a:cs typeface="Roboto Mono"/>
              <a:sym typeface="Roboto Mono"/>
            </a:endParaRPr>
          </a:p>
        </p:txBody>
      </p:sp>
      <p:sp>
        <p:nvSpPr>
          <p:cNvPr id="68" name="Google Shape;68;p15"/>
          <p:cNvSpPr txBox="1"/>
          <p:nvPr>
            <p:ph idx="1" type="body"/>
          </p:nvPr>
        </p:nvSpPr>
        <p:spPr>
          <a:xfrm>
            <a:off x="311700"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Relevant extract from assignment</a:t>
            </a:r>
            <a:endParaRPr b="1" sz="1600">
              <a:latin typeface="Roboto Mono"/>
              <a:ea typeface="Roboto Mono"/>
              <a:cs typeface="Roboto Mono"/>
              <a:sym typeface="Roboto Mono"/>
            </a:endParaRPr>
          </a:p>
          <a:p>
            <a:pPr indent="-330200" lvl="0" marL="457200" rtl="0" algn="l">
              <a:lnSpc>
                <a:spcPct val="200000"/>
              </a:lnSpc>
              <a:spcBef>
                <a:spcPts val="1200"/>
              </a:spcBef>
              <a:spcAft>
                <a:spcPts val="0"/>
              </a:spcAft>
              <a:buSzPts val="1600"/>
              <a:buFont typeface="Roboto Mono"/>
              <a:buChar char="-"/>
            </a:pPr>
            <a:r>
              <a:rPr lang="da" sz="1600">
                <a:latin typeface="Roboto Mono"/>
                <a:ea typeface="Roboto Mono"/>
                <a:cs typeface="Roboto Mono"/>
                <a:sym typeface="Roboto Mono"/>
              </a:rPr>
              <a:t>Project scope</a:t>
            </a:r>
            <a:endParaRPr sz="1600">
              <a:latin typeface="Roboto Mono"/>
              <a:ea typeface="Roboto Mono"/>
              <a:cs typeface="Roboto Mono"/>
              <a:sym typeface="Roboto Mono"/>
            </a:endParaRPr>
          </a:p>
          <a:p>
            <a:pPr indent="-330200" lvl="0" marL="457200" rtl="0" algn="l">
              <a:lnSpc>
                <a:spcPct val="200000"/>
              </a:lnSpc>
              <a:spcBef>
                <a:spcPts val="0"/>
              </a:spcBef>
              <a:spcAft>
                <a:spcPts val="0"/>
              </a:spcAft>
              <a:buSzPts val="1600"/>
              <a:buFont typeface="Roboto Mono"/>
              <a:buChar char="-"/>
            </a:pPr>
            <a:r>
              <a:rPr lang="da" sz="1600">
                <a:latin typeface="Roboto Mono"/>
                <a:ea typeface="Roboto Mono"/>
                <a:cs typeface="Roboto Mono"/>
                <a:sym typeface="Roboto Mono"/>
              </a:rPr>
              <a:t>Stakeholders</a:t>
            </a:r>
            <a:endParaRPr sz="1600">
              <a:latin typeface="Roboto Mono"/>
              <a:ea typeface="Roboto Mono"/>
              <a:cs typeface="Roboto Mono"/>
              <a:sym typeface="Roboto Mono"/>
            </a:endParaRPr>
          </a:p>
          <a:p>
            <a:pPr indent="-330200" lvl="0" marL="457200" rtl="0" algn="l">
              <a:lnSpc>
                <a:spcPct val="200000"/>
              </a:lnSpc>
              <a:spcBef>
                <a:spcPts val="0"/>
              </a:spcBef>
              <a:spcAft>
                <a:spcPts val="0"/>
              </a:spcAft>
              <a:buSzPts val="1600"/>
              <a:buFont typeface="Roboto Mono"/>
              <a:buChar char="-"/>
            </a:pPr>
            <a:r>
              <a:rPr lang="da" sz="1600">
                <a:latin typeface="Roboto Mono"/>
                <a:ea typeface="Roboto Mono"/>
                <a:cs typeface="Roboto Mono"/>
                <a:sym typeface="Roboto Mono"/>
              </a:rPr>
              <a:t>Project communication</a:t>
            </a:r>
            <a:endParaRPr sz="1600">
              <a:latin typeface="Roboto Mono"/>
              <a:ea typeface="Roboto Mono"/>
              <a:cs typeface="Roboto Mono"/>
              <a:sym typeface="Roboto Mono"/>
            </a:endParaRPr>
          </a:p>
          <a:p>
            <a:pPr indent="-330200" lvl="0" marL="457200" rtl="0" algn="l">
              <a:lnSpc>
                <a:spcPct val="200000"/>
              </a:lnSpc>
              <a:spcBef>
                <a:spcPts val="0"/>
              </a:spcBef>
              <a:spcAft>
                <a:spcPts val="0"/>
              </a:spcAft>
              <a:buSzPts val="1600"/>
              <a:buFont typeface="Roboto Mono"/>
              <a:buChar char="-"/>
            </a:pPr>
            <a:r>
              <a:rPr lang="da" sz="1600">
                <a:latin typeface="Roboto Mono"/>
                <a:ea typeface="Roboto Mono"/>
                <a:cs typeface="Roboto Mono"/>
                <a:sym typeface="Roboto Mono"/>
              </a:rPr>
              <a:t>Deliverables</a:t>
            </a:r>
            <a:endParaRPr sz="1600">
              <a:latin typeface="Roboto Mono"/>
              <a:ea typeface="Roboto Mono"/>
              <a:cs typeface="Roboto Mono"/>
              <a:sym typeface="Roboto Mono"/>
            </a:endParaRPr>
          </a:p>
          <a:p>
            <a:pPr indent="-330200" lvl="0" marL="457200" rtl="0" algn="l">
              <a:lnSpc>
                <a:spcPct val="200000"/>
              </a:lnSpc>
              <a:spcBef>
                <a:spcPts val="0"/>
              </a:spcBef>
              <a:spcAft>
                <a:spcPts val="0"/>
              </a:spcAft>
              <a:buSzPts val="1600"/>
              <a:buFont typeface="Roboto Mono"/>
              <a:buChar char="-"/>
            </a:pPr>
            <a:r>
              <a:rPr lang="da" sz="1600">
                <a:latin typeface="Roboto Mono"/>
                <a:ea typeface="Roboto Mono"/>
                <a:cs typeface="Roboto Mono"/>
                <a:sym typeface="Roboto Mono"/>
              </a:rPr>
              <a:t>Project planning</a:t>
            </a:r>
            <a:endParaRPr sz="1600">
              <a:latin typeface="Roboto Mono"/>
              <a:ea typeface="Roboto Mono"/>
              <a:cs typeface="Roboto Mono"/>
              <a:sym typeface="Roboto Mono"/>
            </a:endParaRPr>
          </a:p>
        </p:txBody>
      </p:sp>
      <p:sp>
        <p:nvSpPr>
          <p:cNvPr id="69" name="Google Shape;69;p15"/>
          <p:cNvSpPr txBox="1"/>
          <p:nvPr>
            <p:ph idx="1" type="body"/>
          </p:nvPr>
        </p:nvSpPr>
        <p:spPr>
          <a:xfrm>
            <a:off x="4776575"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Feedback from censors</a:t>
            </a:r>
            <a:endParaRPr b="1" sz="1600">
              <a:latin typeface="Roboto Mono"/>
              <a:ea typeface="Roboto Mono"/>
              <a:cs typeface="Roboto Mono"/>
              <a:sym typeface="Roboto Mono"/>
            </a:endParaRPr>
          </a:p>
          <a:p>
            <a:pPr indent="-330200" lvl="0" marL="457200" rtl="0" algn="l">
              <a:spcBef>
                <a:spcPts val="1200"/>
              </a:spcBef>
              <a:spcAft>
                <a:spcPts val="0"/>
              </a:spcAft>
              <a:buSzPts val="1600"/>
              <a:buFont typeface="Roboto Mono"/>
              <a:buChar char="-"/>
            </a:pPr>
            <a:r>
              <a:rPr lang="da" sz="1600">
                <a:latin typeface="Roboto Mono"/>
                <a:ea typeface="Roboto Mono"/>
                <a:cs typeface="Roboto Mono"/>
                <a:sym typeface="Roboto Mono"/>
              </a:rPr>
              <a:t>Some parts of the project management course, which we have described in the assignment, was not focused enough on digital freelancing, but the tools on the left, are the ones that a digital freelancer should be using, when working with companies.</a:t>
            </a:r>
            <a:endParaRPr b="1" sz="16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a">
                <a:latin typeface="Roboto Mono"/>
                <a:ea typeface="Roboto Mono"/>
                <a:cs typeface="Roboto Mono"/>
                <a:sym typeface="Roboto Mono"/>
              </a:rPr>
              <a:t>Negotiation</a:t>
            </a:r>
            <a:endParaRPr>
              <a:latin typeface="Roboto Mono"/>
              <a:ea typeface="Roboto Mono"/>
              <a:cs typeface="Roboto Mono"/>
              <a:sym typeface="Roboto Mono"/>
            </a:endParaRPr>
          </a:p>
        </p:txBody>
      </p:sp>
      <p:sp>
        <p:nvSpPr>
          <p:cNvPr id="75" name="Google Shape;75;p16"/>
          <p:cNvSpPr txBox="1"/>
          <p:nvPr>
            <p:ph idx="1" type="body"/>
          </p:nvPr>
        </p:nvSpPr>
        <p:spPr>
          <a:xfrm>
            <a:off x="311700"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Relevant extract from assignment</a:t>
            </a:r>
            <a:endParaRPr b="1" sz="1600">
              <a:latin typeface="Roboto Mono"/>
              <a:ea typeface="Roboto Mono"/>
              <a:cs typeface="Roboto Mono"/>
              <a:sym typeface="Roboto Mono"/>
            </a:endParaRPr>
          </a:p>
          <a:p>
            <a:pPr indent="-330200" lvl="0" marL="457200" rtl="0" algn="l">
              <a:spcBef>
                <a:spcPts val="1200"/>
              </a:spcBef>
              <a:spcAft>
                <a:spcPts val="0"/>
              </a:spcAft>
              <a:buSzPts val="1600"/>
              <a:buFont typeface="Roboto Mono"/>
              <a:buChar char="-"/>
            </a:pPr>
            <a:r>
              <a:rPr lang="da" sz="1600">
                <a:latin typeface="Roboto Mono"/>
                <a:ea typeface="Roboto Mono"/>
                <a:cs typeface="Roboto Mono"/>
                <a:sym typeface="Roboto Mono"/>
              </a:rPr>
              <a:t>The negotiation part describes the different techniques that a digital freelancer should use, when negotiating with external partners/companies.</a:t>
            </a:r>
            <a:endParaRPr sz="1600">
              <a:latin typeface="Roboto Mono"/>
              <a:ea typeface="Roboto Mono"/>
              <a:cs typeface="Roboto Mono"/>
              <a:sym typeface="Roboto Mono"/>
            </a:endParaRPr>
          </a:p>
        </p:txBody>
      </p:sp>
      <p:sp>
        <p:nvSpPr>
          <p:cNvPr id="76" name="Google Shape;76;p16"/>
          <p:cNvSpPr txBox="1"/>
          <p:nvPr>
            <p:ph idx="1" type="body"/>
          </p:nvPr>
        </p:nvSpPr>
        <p:spPr>
          <a:xfrm>
            <a:off x="4754125"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Feedback from censors</a:t>
            </a:r>
            <a:endParaRPr b="1" sz="1600">
              <a:latin typeface="Roboto Mono"/>
              <a:ea typeface="Roboto Mono"/>
              <a:cs typeface="Roboto Mono"/>
              <a:sym typeface="Roboto Mono"/>
            </a:endParaRPr>
          </a:p>
          <a:p>
            <a:pPr indent="-330200" lvl="0" marL="457200" rtl="0" algn="l">
              <a:spcBef>
                <a:spcPts val="1200"/>
              </a:spcBef>
              <a:spcAft>
                <a:spcPts val="0"/>
              </a:spcAft>
              <a:buSzPts val="1600"/>
              <a:buFont typeface="Roboto Mono"/>
              <a:buChar char="-"/>
            </a:pPr>
            <a:r>
              <a:rPr lang="da" sz="1600">
                <a:latin typeface="Roboto Mono"/>
                <a:ea typeface="Roboto Mono"/>
                <a:cs typeface="Roboto Mono"/>
                <a:sym typeface="Roboto Mono"/>
              </a:rPr>
              <a:t>The whole negotiation part of the assignment, was recognized as being useful for a digital freelancer. Therefore it could be a good idea so read that part, since it may have some good inputs for further establishing of a negotiation online course</a:t>
            </a:r>
            <a:endParaRPr sz="16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a">
                <a:latin typeface="Roboto Mono"/>
                <a:ea typeface="Roboto Mono"/>
                <a:cs typeface="Roboto Mono"/>
                <a:sym typeface="Roboto Mono"/>
              </a:rPr>
              <a:t>IT</a:t>
            </a:r>
            <a:endParaRPr>
              <a:latin typeface="Roboto Mono"/>
              <a:ea typeface="Roboto Mono"/>
              <a:cs typeface="Roboto Mono"/>
              <a:sym typeface="Roboto Mono"/>
            </a:endParaRPr>
          </a:p>
        </p:txBody>
      </p:sp>
      <p:sp>
        <p:nvSpPr>
          <p:cNvPr id="82" name="Google Shape;82;p17"/>
          <p:cNvSpPr txBox="1"/>
          <p:nvPr>
            <p:ph idx="1" type="body"/>
          </p:nvPr>
        </p:nvSpPr>
        <p:spPr>
          <a:xfrm>
            <a:off x="311700"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Relevant extract from assignment</a:t>
            </a:r>
            <a:endParaRPr b="1" sz="1600">
              <a:latin typeface="Roboto Mono"/>
              <a:ea typeface="Roboto Mono"/>
              <a:cs typeface="Roboto Mono"/>
              <a:sym typeface="Roboto Mono"/>
            </a:endParaRPr>
          </a:p>
          <a:p>
            <a:pPr indent="-330200" lvl="0" marL="457200" rtl="0" algn="l">
              <a:spcBef>
                <a:spcPts val="1200"/>
              </a:spcBef>
              <a:spcAft>
                <a:spcPts val="0"/>
              </a:spcAft>
              <a:buSzPts val="1600"/>
              <a:buFont typeface="Roboto Mono"/>
              <a:buChar char="-"/>
            </a:pPr>
            <a:r>
              <a:rPr lang="da" sz="1600">
                <a:latin typeface="Roboto Mono"/>
                <a:ea typeface="Roboto Mono"/>
                <a:cs typeface="Roboto Mono"/>
                <a:sym typeface="Roboto Mono"/>
              </a:rPr>
              <a:t>ERD diagram</a:t>
            </a:r>
            <a:endParaRPr sz="1600">
              <a:latin typeface="Roboto Mono"/>
              <a:ea typeface="Roboto Mono"/>
              <a:cs typeface="Roboto Mono"/>
              <a:sym typeface="Roboto Mono"/>
            </a:endParaRPr>
          </a:p>
          <a:p>
            <a:pPr indent="-330200" lvl="0" marL="457200" rtl="0" algn="l">
              <a:spcBef>
                <a:spcPts val="0"/>
              </a:spcBef>
              <a:spcAft>
                <a:spcPts val="0"/>
              </a:spcAft>
              <a:buSzPts val="1600"/>
              <a:buFont typeface="Roboto Mono"/>
              <a:buChar char="-"/>
            </a:pPr>
            <a:r>
              <a:rPr lang="da" sz="1600">
                <a:latin typeface="Roboto Mono"/>
                <a:ea typeface="Roboto Mono"/>
                <a:cs typeface="Roboto Mono"/>
                <a:sym typeface="Roboto Mono"/>
              </a:rPr>
              <a:t>Parts of the SQL code</a:t>
            </a:r>
            <a:endParaRPr sz="1600">
              <a:latin typeface="Roboto Mono"/>
              <a:ea typeface="Roboto Mono"/>
              <a:cs typeface="Roboto Mono"/>
              <a:sym typeface="Roboto Mono"/>
            </a:endParaRPr>
          </a:p>
        </p:txBody>
      </p:sp>
      <p:sp>
        <p:nvSpPr>
          <p:cNvPr id="83" name="Google Shape;83;p17"/>
          <p:cNvSpPr txBox="1"/>
          <p:nvPr>
            <p:ph idx="1" type="body"/>
          </p:nvPr>
        </p:nvSpPr>
        <p:spPr>
          <a:xfrm>
            <a:off x="4754125" y="1152475"/>
            <a:ext cx="42603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da" sz="1600">
                <a:latin typeface="Roboto Mono"/>
                <a:ea typeface="Roboto Mono"/>
                <a:cs typeface="Roboto Mono"/>
                <a:sym typeface="Roboto Mono"/>
              </a:rPr>
              <a:t>Feedback from censors</a:t>
            </a:r>
            <a:endParaRPr b="1" sz="1600">
              <a:latin typeface="Roboto Mono"/>
              <a:ea typeface="Roboto Mono"/>
              <a:cs typeface="Roboto Mono"/>
              <a:sym typeface="Roboto Mono"/>
            </a:endParaRPr>
          </a:p>
          <a:p>
            <a:pPr indent="-330200" lvl="0" marL="457200" rtl="0" algn="l">
              <a:spcBef>
                <a:spcPts val="1200"/>
              </a:spcBef>
              <a:spcAft>
                <a:spcPts val="0"/>
              </a:spcAft>
              <a:buSzPts val="1600"/>
              <a:buFont typeface="Roboto Mono"/>
              <a:buChar char="-"/>
            </a:pPr>
            <a:r>
              <a:rPr lang="da" sz="1600">
                <a:latin typeface="Roboto Mono"/>
                <a:ea typeface="Roboto Mono"/>
                <a:cs typeface="Roboto Mono"/>
                <a:sym typeface="Roboto Mono"/>
              </a:rPr>
              <a:t>The IT part of the assignment was not adequate enough. The SQL code was a bit to short, and needed some features and functions, if it is to be used as a real databasesystem.</a:t>
            </a:r>
            <a:endParaRPr sz="1600">
              <a:latin typeface="Roboto Mono"/>
              <a:ea typeface="Roboto Mono"/>
              <a:cs typeface="Roboto Mono"/>
              <a:sym typeface="Roboto Mono"/>
            </a:endParaRPr>
          </a:p>
          <a:p>
            <a:pPr indent="-330200" lvl="0" marL="457200" rtl="0" algn="l">
              <a:spcBef>
                <a:spcPts val="0"/>
              </a:spcBef>
              <a:spcAft>
                <a:spcPts val="0"/>
              </a:spcAft>
              <a:buSzPts val="1600"/>
              <a:buFont typeface="Roboto Mono"/>
              <a:buChar char="-"/>
            </a:pPr>
            <a:r>
              <a:rPr lang="da" sz="1600">
                <a:latin typeface="Roboto Mono"/>
                <a:ea typeface="Roboto Mono"/>
                <a:cs typeface="Roboto Mono"/>
                <a:sym typeface="Roboto Mono"/>
              </a:rPr>
              <a:t>The ERD diagram gave a good overview, but also needed some fine-tune. </a:t>
            </a:r>
            <a:endParaRPr sz="16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3">
            <a:alphaModFix/>
          </a:blip>
          <a:srcRect b="0" l="4752" r="0" t="4223"/>
          <a:stretch/>
        </p:blipFill>
        <p:spPr>
          <a:xfrm>
            <a:off x="2309325" y="0"/>
            <a:ext cx="6834667" cy="5143500"/>
          </a:xfrm>
          <a:prstGeom prst="rect">
            <a:avLst/>
          </a:prstGeom>
          <a:noFill/>
          <a:ln>
            <a:noFill/>
          </a:ln>
        </p:spPr>
      </p:pic>
      <p:sp>
        <p:nvSpPr>
          <p:cNvPr id="89" name="Google Shape;89;p18"/>
          <p:cNvSpPr txBox="1"/>
          <p:nvPr/>
        </p:nvSpPr>
        <p:spPr>
          <a:xfrm>
            <a:off x="280750" y="696275"/>
            <a:ext cx="2313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a" sz="3000">
                <a:latin typeface="Roboto Mono"/>
                <a:ea typeface="Roboto Mono"/>
                <a:cs typeface="Roboto Mono"/>
                <a:sym typeface="Roboto Mono"/>
              </a:rPr>
              <a:t>ERD Diagram </a:t>
            </a:r>
            <a:endParaRPr sz="3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b="0" l="0" r="2400" t="0"/>
          <a:stretch/>
        </p:blipFill>
        <p:spPr>
          <a:xfrm>
            <a:off x="254625" y="1235425"/>
            <a:ext cx="8471350" cy="2947275"/>
          </a:xfrm>
          <a:prstGeom prst="rect">
            <a:avLst/>
          </a:prstGeom>
          <a:noFill/>
          <a:ln>
            <a:noFill/>
          </a:ln>
        </p:spPr>
      </p:pic>
      <p:sp>
        <p:nvSpPr>
          <p:cNvPr id="95" name="Google Shape;95;p19"/>
          <p:cNvSpPr txBox="1"/>
          <p:nvPr/>
        </p:nvSpPr>
        <p:spPr>
          <a:xfrm>
            <a:off x="505375" y="438000"/>
            <a:ext cx="7479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a" sz="2500">
                <a:latin typeface="Roboto Mono"/>
                <a:ea typeface="Roboto Mono"/>
                <a:cs typeface="Roboto Mono"/>
                <a:sym typeface="Roboto Mono"/>
              </a:rPr>
              <a:t>Snippet of DML-query (SQL)</a:t>
            </a:r>
            <a:endParaRPr sz="25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a">
                <a:latin typeface="Roboto Mono"/>
                <a:ea typeface="Roboto Mono"/>
                <a:cs typeface="Roboto Mono"/>
                <a:sym typeface="Roboto Mono"/>
              </a:rPr>
              <a:t>Snippet of DDL-query (SQL)</a:t>
            </a:r>
            <a:endParaRPr>
              <a:latin typeface="Roboto Mono"/>
              <a:ea typeface="Roboto Mono"/>
              <a:cs typeface="Roboto Mono"/>
              <a:sym typeface="Roboto Mono"/>
            </a:endParaRPr>
          </a:p>
        </p:txBody>
      </p:sp>
      <p:pic>
        <p:nvPicPr>
          <p:cNvPr id="101" name="Google Shape;101;p20"/>
          <p:cNvPicPr preferRelativeResize="0"/>
          <p:nvPr/>
        </p:nvPicPr>
        <p:blipFill rotWithShape="1">
          <a:blip r:embed="rId3">
            <a:alphaModFix/>
          </a:blip>
          <a:srcRect b="0" l="1390" r="0" t="2047"/>
          <a:stretch/>
        </p:blipFill>
        <p:spPr>
          <a:xfrm>
            <a:off x="1594700" y="1152475"/>
            <a:ext cx="6039575" cy="348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0" y="-2638"/>
            <a:ext cx="9143998" cy="51487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