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68" r:id="rId18"/>
    <p:sldId id="269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D7D3A-FAD3-4832-BAC1-C666468C1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9FD6A-53D0-4D7A-AD6B-D3405BA5B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A8BDF0-611F-43FF-B3E7-2B7FCEC7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8D72BB-93C8-4074-A605-D45EE155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9F59-A7E6-4F39-B5FD-77C0E532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1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D8E1F-FF1B-491E-8483-B9CAC9D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3F3689-7C7F-48F7-9E35-62EBA81E4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59C380-8F4C-4F5B-9C25-4611A21E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C19281-11BA-4D6E-86CA-395ABE73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CC3B1-4510-44D6-96E1-4162ACD7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04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42B1CD-1729-461D-A1D0-26D9F7AE3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C64FD9-4D01-43B7-AB3D-418B47510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687BF9-3CE4-4B60-9739-E0855D96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2588AE-2D50-4AE2-8613-335AF35F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19EC2-E7BB-48B2-96EA-7346C58F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62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A98C9-2513-4885-91C3-7CDC83EF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E1F3-81DF-40F6-9398-E1F5D945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D37CB-2242-45D1-AB35-19D8D530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64A434-A83C-4FE9-B399-028307AE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69C110-8651-4A24-8B56-465C65FD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7619A-4F0D-4699-87C4-671273D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D906C5-27C2-4734-AB47-83D77E82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1F603-7D6A-476E-B362-0865EAC2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78826-DCE2-498A-A51D-74DF40AB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42BB7C-5887-4A0B-9765-E371463B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2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45C66-7379-464B-8CFC-425CA950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CFC95-8B18-42EC-AA54-B3BBE8A9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F8730-F840-4A55-ADEE-62B9439BF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F4A879-E716-459F-89BD-536D30B4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B95865-6F3D-4363-B714-8A66D5B3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71D20-F096-473F-A2F7-D6FACE1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7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D5602-9652-4059-8ED6-9BC5F574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6C49E7-4F49-4DF4-92D5-FA0D7FFA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56CB99-6F78-45AD-B2CE-C10D031C6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4FC0CE-A6D9-48B3-A691-AF1496C9D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F75B-F0BA-4242-83FF-63EE54C3A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977660-D7BC-4806-94AE-8A2C8182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C713C7-F60B-4E9C-B7CF-9FAA1050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20DEBD-E574-4B34-B909-9B1D94CD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970C-B970-4341-A416-EA1747CD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E98B47-09FC-4127-9B6D-16F3A76C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0ADE2B-CF9E-442B-93EE-9CE7FBBA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9772-6FCC-4FA6-9AB9-0E81ECFE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686FAF-A425-401A-A7C6-8F244893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1E8BA6-0E09-444F-8584-C741BCE5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FCE950-E1DF-4848-85D2-4B679AF1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2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07E4A-7E2D-4055-AC1E-81AB03F2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3B539-BB8A-4571-AFA2-F46D7F2A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8E4A10-5F76-4A8F-B233-072AA7181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02FBFA-AED0-4572-85F3-A427D27F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C03786-F544-4268-84AC-ABBA1983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3D479E-2E41-406B-BC45-D45036EB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6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B6FA5-D817-43B5-95DB-9724DF5E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CEA067-8817-4D75-A68C-9722EA266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299683-7F81-4179-8019-6F14AFF8C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06C5F2-6EB9-48A0-87BA-CF062A4F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EA9635-EEB2-4D85-978C-E28A887D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E954F2-D5B0-4C99-99CB-4DF31504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58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57DDC-FD4B-48C3-B407-852C71BC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C77C79-7CA7-4E6E-A348-C49C10F7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C1919-26F6-41D6-B9BE-853950007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75C0-AF50-469B-AF03-809AC14A2483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2C5BFB-67F5-4B83-824A-D8511CEEE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7BC074-5667-487E-9442-E6E37C07E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16A7-6964-4C7D-BC6A-97B4FD6F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6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CC2CC-763F-4369-BE13-E59940FB9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Дипломный проект </a:t>
            </a:r>
            <a:b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 –</a:t>
            </a:r>
            <a:b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прогноз цен на товары из представленной выборки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4AD6EB-0E1D-4124-BFED-AE31B6CB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ru-RU" sz="3000" u="sng" dirty="0"/>
              <a:t>Кочетов А.Ю.</a:t>
            </a:r>
          </a:p>
          <a:p>
            <a:r>
              <a:rPr lang="ru-RU" u="sng" dirty="0"/>
              <a:t>Онлайн Университет </a:t>
            </a:r>
            <a:r>
              <a:rPr lang="en-US" u="sng" dirty="0"/>
              <a:t>SkyPro</a:t>
            </a:r>
            <a:r>
              <a:rPr lang="ru-RU" u="sng" dirty="0"/>
              <a:t>,</a:t>
            </a:r>
          </a:p>
          <a:p>
            <a:r>
              <a:rPr lang="ru-RU" u="sng" dirty="0"/>
              <a:t>2023 год.</a:t>
            </a:r>
          </a:p>
        </p:txBody>
      </p:sp>
    </p:spTree>
    <p:extLst>
      <p:ext uri="{BB962C8B-B14F-4D97-AF65-F5344CB8AC3E}">
        <p14:creationId xmlns:p14="http://schemas.microsoft.com/office/powerpoint/2010/main" val="345401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A6E34-80B8-4E77-A149-F8D4FBE3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>
                <a:solidFill>
                  <a:srgbClr val="92D050"/>
                </a:solidFill>
              </a:rPr>
              <a:t>Работа проекта: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2754A-18DF-4F55-BB83-D8D5FE55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связи с тем что процесс работы занимает более времени выделенного на защиту проекта будут опубликованы скриншоты работы. </a:t>
            </a:r>
          </a:p>
          <a:p>
            <a:pPr marL="0" indent="0" algn="ctr">
              <a:buNone/>
            </a:pPr>
            <a:r>
              <a:rPr lang="ru-RU" dirty="0"/>
              <a:t>Сам проект размещен по ссылке </a:t>
            </a:r>
            <a:r>
              <a:rPr lang="en-US" u="sng" dirty="0">
                <a:solidFill>
                  <a:srgbClr val="FF0000"/>
                </a:solidFill>
              </a:rPr>
              <a:t>https://github.com/SandiNavoiy/Model_Coast</a:t>
            </a:r>
            <a:endParaRPr lang="ru-RU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0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D90BD2-029D-49CE-B2EB-1ADCC82D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296"/>
            <a:ext cx="10515600" cy="637130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	Изначально программа просит ввести имя и проверяет соединение с системой управления БД. Если прошло без замечаний то выводится меню выбора действий: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0F56EE-8942-4E12-95C6-2E3B418A1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65" y="157930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1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3166C2-A2D7-4E35-AAF0-D788791B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70"/>
            <a:ext cx="10515600" cy="659252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База данных была уже первоначально наполнена их .</a:t>
            </a:r>
            <a:r>
              <a:rPr lang="en-US" dirty="0" err="1"/>
              <a:t>cvs</a:t>
            </a:r>
            <a:r>
              <a:rPr lang="en-US" dirty="0"/>
              <a:t> </a:t>
            </a:r>
            <a:r>
              <a:rPr lang="ru-RU" dirty="0"/>
              <a:t>файла. Для прогнозирования цен применяются синие элементы меню. Продемонстрируем их работу:</a:t>
            </a:r>
          </a:p>
          <a:p>
            <a:pPr marL="0" indent="0" algn="ctr">
              <a:buNone/>
            </a:pPr>
            <a:r>
              <a:rPr lang="ru-RU" u="sng" dirty="0">
                <a:solidFill>
                  <a:srgbClr val="92D050"/>
                </a:solidFill>
              </a:rPr>
              <a:t>Метод линейной регрессии: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9F7E68-4541-4A5F-B818-71E66DA7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96" y="1937569"/>
            <a:ext cx="8519652" cy="47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716F57-8AB6-4E6B-8CE4-DDC4535AF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961"/>
            <a:ext cx="10515600" cy="5823002"/>
          </a:xfrm>
        </p:spPr>
        <p:txBody>
          <a:bodyPr/>
          <a:lstStyle/>
          <a:p>
            <a:pPr marL="0" indent="0" algn="ctr">
              <a:buNone/>
            </a:pPr>
            <a:r>
              <a:rPr lang="ru-RU" u="sng" dirty="0">
                <a:solidFill>
                  <a:srgbClr val="92D050"/>
                </a:solidFill>
              </a:rPr>
              <a:t>Метод случайного леса:</a:t>
            </a:r>
          </a:p>
          <a:p>
            <a:pPr marL="0" indent="0" algn="ctr">
              <a:buNone/>
            </a:pPr>
            <a:endParaRPr lang="ru-RU" u="sng" dirty="0">
              <a:solidFill>
                <a:srgbClr val="92D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68AB61-AD3E-4012-9CB7-262EC6967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41" y="904568"/>
            <a:ext cx="9954615" cy="55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3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8BAE3E-6BB0-47FB-8587-7740C24C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 algn="ctr">
              <a:buNone/>
            </a:pPr>
            <a:r>
              <a:rPr lang="ru-RU" u="sng" dirty="0">
                <a:solidFill>
                  <a:srgbClr val="92D050"/>
                </a:solidFill>
              </a:rPr>
              <a:t>Метод средних значений:</a:t>
            </a:r>
          </a:p>
          <a:p>
            <a:pPr marL="0" indent="0" algn="ctr">
              <a:buNone/>
            </a:pPr>
            <a:endParaRPr lang="ru-RU" u="sng" dirty="0">
              <a:solidFill>
                <a:srgbClr val="92D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E535F1-648E-4C2D-9F05-22A3A312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72" y="963562"/>
            <a:ext cx="9919655" cy="55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8BAE3E-6BB0-47FB-8587-7740C24C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2452"/>
            <a:ext cx="11078497" cy="5734511"/>
          </a:xfrm>
        </p:spPr>
        <p:txBody>
          <a:bodyPr/>
          <a:lstStyle/>
          <a:p>
            <a:pPr marL="0" indent="0" algn="ctr">
              <a:buNone/>
            </a:pPr>
            <a:r>
              <a:rPr lang="ru-RU" u="sng" dirty="0">
                <a:solidFill>
                  <a:srgbClr val="92D050"/>
                </a:solidFill>
              </a:rPr>
              <a:t>Вывод максимальной и минимальной цены по каждому товару:</a:t>
            </a:r>
          </a:p>
          <a:p>
            <a:pPr marL="0" indent="0" algn="ctr">
              <a:buNone/>
            </a:pPr>
            <a:endParaRPr lang="ru-RU" u="sng" dirty="0">
              <a:solidFill>
                <a:srgbClr val="92D05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4788A6-556E-46F0-AE50-F4E5B2A2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2" y="1045920"/>
            <a:ext cx="9960077" cy="560254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528937-3A13-4D0D-81B3-8A69E619A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44" y="1045920"/>
            <a:ext cx="8711382" cy="56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3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8BAE3E-6BB0-47FB-8587-7740C24C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 algn="ctr">
              <a:buNone/>
            </a:pPr>
            <a:r>
              <a:rPr lang="ru-RU" u="sng" dirty="0">
                <a:solidFill>
                  <a:srgbClr val="92D050"/>
                </a:solidFill>
              </a:rPr>
              <a:t>Количество записей в БД по каждому товару:</a:t>
            </a:r>
          </a:p>
          <a:p>
            <a:pPr marL="0" indent="0" algn="ctr">
              <a:buNone/>
            </a:pPr>
            <a:endParaRPr lang="ru-RU" u="sng" dirty="0">
              <a:solidFill>
                <a:srgbClr val="92D05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DB0CDE-E637-4473-98FA-12E960CD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6" y="1035997"/>
            <a:ext cx="8573730" cy="482272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1FE826-6152-43EA-B4BD-AEFCF0D69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73" y="1054356"/>
            <a:ext cx="8541091" cy="48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5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3CA40-6A9D-4958-81BD-355E11D3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7"/>
            <a:ext cx="10515600" cy="953728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92D050"/>
                </a:solidFill>
              </a:rPr>
              <a:t>Сводные результаты работы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3BD4253-9585-4162-8EE3-B537FD0CA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18288"/>
              </p:ext>
            </p:extLst>
          </p:nvPr>
        </p:nvGraphicFramePr>
        <p:xfrm>
          <a:off x="700548" y="1022555"/>
          <a:ext cx="10515600" cy="55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144167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6124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00405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763966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0727984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2933900"/>
                    </a:ext>
                  </a:extLst>
                </a:gridCol>
              </a:tblGrid>
              <a:tr h="374568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Линейная регрессия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10440"/>
                  </a:ext>
                </a:extLst>
              </a:tr>
              <a:tr h="64651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Цена(отклонение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Цена(отклонение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Цена(отклонение)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47414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54964.44 (0.93)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54939.18 (0.93)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54996.81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58984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55040.40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55045.32 (0.92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54974.07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56130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54997.62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54980.18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55034.73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47013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54992.00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55136.69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55000.52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09483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54998.70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55028.05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55014.61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23825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54842.69 (0.93)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54928.92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4950.97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2635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55036.06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54679.67(0.93)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55042.79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04606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55043.89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55072.27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54968.55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62618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54984.02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54976.12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55015.39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35157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54990.00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54901.61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55025.81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723500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54926.55 ((0.92)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54933.73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54976.65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99429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55039.90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54950.74 (0.92)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55023.88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2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5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9F88F-1107-44A5-AFC9-BD182BFF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92D050"/>
                </a:solidFill>
              </a:rPr>
              <a:t>Выводы по результатам: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072EDD-C23D-440C-AF76-CFF0861D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4849608"/>
          </a:xfrm>
        </p:spPr>
        <p:txBody>
          <a:bodyPr>
            <a:normAutofit/>
          </a:bodyPr>
          <a:lstStyle/>
          <a:p>
            <a:pPr lvl="1" algn="just"/>
            <a:r>
              <a:rPr lang="ru-RU" dirty="0"/>
              <a:t>По результатам прогнозирования всеми методами были получены почти одинаковые результаты. Что говорит об их жизнеспособности.</a:t>
            </a:r>
          </a:p>
          <a:p>
            <a:pPr lvl="1" algn="just"/>
            <a:r>
              <a:rPr lang="ru-RU" dirty="0"/>
              <a:t>Среднее квадратичные отклонения, посчитанные в результате работы методов линейной регрессии и случайных деревьев не вышли за 1 %, что является допустимым результатом.</a:t>
            </a:r>
          </a:p>
          <a:p>
            <a:pPr lvl="1" algn="just"/>
            <a:r>
              <a:rPr lang="ru-RU" dirty="0"/>
              <a:t>Почти аналогичные результаты предсказания цен на все товары были вызваны, по результатам анализа,  следующими факторами: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ru-RU" dirty="0"/>
              <a:t>Количество записей по каждому уникальному товару в представленной выборке почти равны.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ru-RU" dirty="0"/>
              <a:t>Значения максимальных и минимальных цен в представленной выборке по каждому уникальному товару полностью одинаковые.</a:t>
            </a:r>
          </a:p>
          <a:p>
            <a:pPr marL="265113" lvl="2" indent="649288" algn="just">
              <a:buNone/>
            </a:pPr>
            <a:r>
              <a:rPr lang="ru-RU" sz="2400" dirty="0"/>
              <a:t>Все это дает возможность предположить, что в представленном для анализа файле были изначально заложены результаты почти одинаковых значений предсказанных цен по каждому товару.</a:t>
            </a:r>
          </a:p>
          <a:p>
            <a:pPr lvl="1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44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F7A4BE-C487-4C2F-8E57-5DA1CD67E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39"/>
            <a:ext cx="10515600" cy="59213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Важно отметить, что при анализе других данных, в том числе при реализации тестов результаты не имели таких совпадающих значений, что говорит об жизнеспособности алгоритмов предсказания методом линейной регрессии и случайных деревьев. Результаты подсчета методом  средней цены, в связи с тем что не учитывают как  объёмы партий заказа так и затрат на его продвижения носят исключительно грубый справочный характер и при других вводных данных могут сильно отличатся от результатов прогнозируемых методами машинного обучения и предсказания.</a:t>
            </a:r>
          </a:p>
          <a:p>
            <a:pPr marL="0" indent="0" algn="just">
              <a:buNone/>
            </a:pPr>
            <a:r>
              <a:rPr lang="ru-RU" dirty="0"/>
              <a:t>	При реализации метода случайных деревьев были изначально уменьшены количество случайных ветвей и их длинна, ибо это не повышало точность предсказанных данных но резко увеличивало нагрузку и следовательно времени расчета на персональном компьютере. При наличии больших вычислительных мощностей и надобности анализа других данных эти параметры могут быть пересмотрены 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n_estimators</a:t>
            </a:r>
            <a:r>
              <a:rPr lang="en-US" dirty="0">
                <a:solidFill>
                  <a:srgbClr val="FF0000"/>
                </a:solidFill>
              </a:rPr>
              <a:t>=10, </a:t>
            </a:r>
            <a:r>
              <a:rPr lang="en-US" dirty="0" err="1">
                <a:solidFill>
                  <a:srgbClr val="FF0000"/>
                </a:solidFill>
              </a:rPr>
              <a:t>max_depth</a:t>
            </a:r>
            <a:r>
              <a:rPr lang="en-US" dirty="0">
                <a:solidFill>
                  <a:srgbClr val="FF0000"/>
                </a:solidFill>
              </a:rPr>
              <a:t>=5</a:t>
            </a:r>
            <a:r>
              <a:rPr lang="ru-RU" dirty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2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6759B1-ACA6-4CF8-96D9-1EF50ABF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074"/>
            <a:ext cx="10515600" cy="6170710"/>
          </a:xfrm>
        </p:spPr>
        <p:txBody>
          <a:bodyPr/>
          <a:lstStyle/>
          <a:p>
            <a:pPr marL="0" indent="0" algn="ctr">
              <a:buNone/>
            </a:pPr>
            <a:br>
              <a:rPr lang="ru-RU" dirty="0"/>
            </a:br>
            <a:r>
              <a:rPr lang="ru-RU" i="1" dirty="0">
                <a:solidFill>
                  <a:srgbClr val="FF0000"/>
                </a:solidFill>
              </a:rPr>
              <a:t>Добрый день уважаемые коллеги!</a:t>
            </a:r>
            <a:endParaRPr lang="en-US" i="1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marL="0" indent="0" algn="just">
              <a:buNone/>
            </a:pPr>
            <a:r>
              <a:rPr lang="ru-RU" dirty="0"/>
              <a:t>	Сегодня я представляю вам презентацию моего дипломного проекта, который посвящен прогнозированию цен на товары. Этот проект является результатом моего обучения по профессии </a:t>
            </a:r>
            <a:r>
              <a:rPr lang="en-US" dirty="0"/>
              <a:t>Python - </a:t>
            </a:r>
            <a:r>
              <a:rPr lang="ru-RU" dirty="0"/>
              <a:t>разработчик в онлайн Университете </a:t>
            </a:r>
            <a:r>
              <a:rPr lang="en-US" dirty="0"/>
              <a:t>SkyPro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5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9D64F-6892-4FF0-8B74-98FF5A6C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92D050"/>
                </a:solidFill>
              </a:rPr>
              <a:t>Тестирование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07A9B-E596-4E3B-8F74-EEA96100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72"/>
            <a:ext cx="10515600" cy="598292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Результаты тестирования и количественная характеристика покрытия его тестами представлена на скриншоте. Тесты были написаны отдельно с использованием </a:t>
            </a:r>
            <a:r>
              <a:rPr lang="en-US" dirty="0" err="1"/>
              <a:t>pytest</a:t>
            </a:r>
            <a:r>
              <a:rPr lang="ru-RU" dirty="0"/>
              <a:t>, и отдельно реализовано мок-тестирование при помощи библиотеки </a:t>
            </a:r>
            <a:r>
              <a:rPr lang="en-US" dirty="0" err="1"/>
              <a:t>pytest</a:t>
            </a:r>
            <a:r>
              <a:rPr lang="en-US" dirty="0"/>
              <a:t>-mock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F68E71-6A38-4F6D-9B37-173B83BD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09" y="2445774"/>
            <a:ext cx="7669161" cy="43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00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FAD7D-3428-4A3A-978D-87D973DC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>
                <a:solidFill>
                  <a:srgbClr val="92D050"/>
                </a:solidFill>
              </a:rPr>
              <a:t>Результат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F9391-86E5-4DFE-97B7-6EC53AFC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4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	В результате выполнения данного дипломного проекта был создан, на языке </a:t>
            </a:r>
            <a:r>
              <a:rPr lang="en-US" dirty="0"/>
              <a:t>python</a:t>
            </a:r>
            <a:r>
              <a:rPr lang="ru-RU" dirty="0"/>
              <a:t>, рабочий вариант программы, которая по представленным историческим данным по ценам, количеству продаж, затрат на продвижение товара, а данных с ценами конкурентов на аналогичный продукт анализирует и прогнозирует ценообразование на определенном рынке.  </a:t>
            </a:r>
          </a:p>
          <a:p>
            <a:pPr marL="0" indent="0" algn="just">
              <a:buNone/>
            </a:pPr>
            <a:r>
              <a:rPr lang="ru-RU" dirty="0"/>
              <a:t>	При внедрении указного кода в реальную работу организации значительно будет упрощена работа экономического отдела (расчет более качественных бюджетов на будущие годы), отдела маркетинга (прогнозирование и оценка влияние затрат на продвижение товаров, их эффективность) и отдела закупок (возможность реализации выбора экономически более выгодных вариантов) . А также возможно отдела собственной безопасности </a:t>
            </a:r>
            <a:r>
              <a:rPr lang="ru-RU" dirty="0">
                <a:sym typeface="Wingdings" panose="05000000000000000000" pitchFamily="2" charset="2"/>
              </a:rPr>
              <a:t> (кто и где пилит). Для более конкретной оценки влияния требуется более конкретные данные об организации, ее структуре, виде деятельности, собственниках и о анализируемом рынке.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15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62ACA-732E-4801-85DD-3A8C0E5C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1" y="232174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92D05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6907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6F7B5-33A2-4B28-B828-AD1BD977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u="sng" dirty="0">
                <a:solidFill>
                  <a:srgbClr val="92D050"/>
                </a:solidFill>
              </a:rPr>
              <a:t>Введение:</a:t>
            </a:r>
            <a:endParaRPr lang="ru-RU" sz="6000" u="sng" dirty="0">
              <a:solidFill>
                <a:srgbClr val="92D05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84CB2-33C4-4E30-9BEC-4F734048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u="sng" dirty="0"/>
              <a:t>Цель этого проекта </a:t>
            </a:r>
            <a:r>
              <a:rPr lang="ru-RU" dirty="0"/>
              <a:t>- создать модель, способную прогнозировать цены на товары на основе существующих данных представленных отделом продаж по результатам деятельности своей организации и организаций конкурентов</a:t>
            </a:r>
          </a:p>
          <a:p>
            <a:pPr marL="0" indent="0" algn="just">
              <a:buNone/>
            </a:pPr>
            <a:r>
              <a:rPr lang="ru-RU" u="sng" dirty="0"/>
              <a:t>Решение этой задачи </a:t>
            </a:r>
            <a:r>
              <a:rPr lang="ru-RU" dirty="0"/>
              <a:t>-  полезно для развития бизнеса, организации его работы, расчета предполагаемых финансовых показателей и результатов деятельности, анализа рынка, планирования потребностей в закупках и необходимых капиталовложениях.</a:t>
            </a:r>
          </a:p>
        </p:txBody>
      </p:sp>
    </p:spTree>
    <p:extLst>
      <p:ext uri="{BB962C8B-B14F-4D97-AF65-F5344CB8AC3E}">
        <p14:creationId xmlns:p14="http://schemas.microsoft.com/office/powerpoint/2010/main" val="10235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24DCE-12DA-442E-B50F-378BC9B7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 err="1">
                <a:solidFill>
                  <a:srgbClr val="92D050"/>
                </a:solidFill>
              </a:rPr>
              <a:t>Стэк</a:t>
            </a:r>
            <a:r>
              <a:rPr lang="ru-RU" b="1" u="sng" dirty="0">
                <a:solidFill>
                  <a:srgbClr val="92D050"/>
                </a:solidFill>
              </a:rPr>
              <a:t> используемых  технологий:</a:t>
            </a:r>
            <a:endParaRPr lang="ru-RU" u="sng" dirty="0">
              <a:solidFill>
                <a:srgbClr val="92D05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E0AB6-5EE0-45D4-B5FD-FC85B6AC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u="sng" dirty="0"/>
              <a:t>Для реализации проекта мы используем следующие технологии:</a:t>
            </a:r>
          </a:p>
          <a:p>
            <a:r>
              <a:rPr lang="ru-RU" dirty="0"/>
              <a:t>Язык программирования: </a:t>
            </a:r>
            <a:r>
              <a:rPr lang="ru-RU" dirty="0" err="1"/>
              <a:t>Python</a:t>
            </a:r>
            <a:r>
              <a:rPr lang="ru-RU" dirty="0"/>
              <a:t> с дополнительными библиотеками актуальных версий.</a:t>
            </a:r>
          </a:p>
          <a:p>
            <a:r>
              <a:rPr lang="ru-RU" dirty="0"/>
              <a:t>Система управления базами данных: </a:t>
            </a:r>
            <a:r>
              <a:rPr lang="ru-RU" dirty="0" err="1"/>
              <a:t>PostgreSQL</a:t>
            </a:r>
            <a:r>
              <a:rPr lang="ru-RU" dirty="0"/>
              <a:t> актуальной версии.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45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7A058-ED48-419F-A446-76520FDB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>
                <a:solidFill>
                  <a:srgbClr val="92D050"/>
                </a:solidFill>
              </a:rPr>
              <a:t>Начало работы:</a:t>
            </a:r>
            <a:endParaRPr lang="ru-RU" u="sng" dirty="0">
              <a:solidFill>
                <a:srgbClr val="92D050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FAB0D30-2C6A-4ED3-B75B-B4784DE7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2"/>
            <a:ext cx="10515600" cy="513243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u="sng" dirty="0"/>
              <a:t>Для начала работы нам потребуется выполнить следующие шаги:</a:t>
            </a:r>
          </a:p>
          <a:p>
            <a:pPr marL="0" indent="0">
              <a:buNone/>
            </a:pPr>
            <a:r>
              <a:rPr lang="ru-RU" dirty="0"/>
              <a:t>	1. Установить и поднять виртуальное окружение командой </a:t>
            </a:r>
            <a:r>
              <a:rPr lang="en-US" dirty="0">
                <a:solidFill>
                  <a:srgbClr val="FF0000"/>
                </a:solidFill>
              </a:rPr>
              <a:t>python -m </a:t>
            </a:r>
            <a:r>
              <a:rPr lang="en-US" dirty="0" err="1">
                <a:solidFill>
                  <a:srgbClr val="FF0000"/>
                </a:solidFill>
              </a:rPr>
              <a:t>venv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venv</a:t>
            </a:r>
            <a:r>
              <a:rPr lang="ru-RU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	2.Сделать </a:t>
            </a:r>
            <a:r>
              <a:rPr lang="ru-RU" dirty="0">
                <a:solidFill>
                  <a:srgbClr val="FF0000"/>
                </a:solidFill>
              </a:rPr>
              <a:t>апгрейд </a:t>
            </a:r>
            <a:r>
              <a:rPr lang="en-US" dirty="0">
                <a:solidFill>
                  <a:srgbClr val="FF0000"/>
                </a:solidFill>
              </a:rPr>
              <a:t>python.exe -m pip install --upgrade pip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/>
              <a:t>	3.Установить зависимости командой </a:t>
            </a:r>
            <a:r>
              <a:rPr lang="en-US" dirty="0">
                <a:solidFill>
                  <a:srgbClr val="FF0000"/>
                </a:solidFill>
              </a:rPr>
              <a:t>pip install -r requirements.txt</a:t>
            </a:r>
            <a:r>
              <a:rPr lang="ru-RU" dirty="0">
                <a:solidFill>
                  <a:srgbClr val="FF0000"/>
                </a:solidFill>
              </a:rPr>
              <a:t>ю</a:t>
            </a:r>
          </a:p>
          <a:p>
            <a:pPr marL="0" indent="0">
              <a:buNone/>
            </a:pPr>
            <a:r>
              <a:rPr lang="ru-RU" dirty="0"/>
              <a:t>	4. В корень проекта необходимо положить файл </a:t>
            </a:r>
            <a:r>
              <a:rPr lang="en-US" dirty="0">
                <a:solidFill>
                  <a:srgbClr val="FF0000"/>
                </a:solidFill>
              </a:rPr>
              <a:t>database.ini </a:t>
            </a:r>
            <a:r>
              <a:rPr lang="ru-RU" dirty="0"/>
              <a:t>с параметрами для подключения к БД. По умолчанию программа подключается к базе данных '</a:t>
            </a:r>
            <a:r>
              <a:rPr lang="en-US" dirty="0" err="1"/>
              <a:t>postgres</a:t>
            </a:r>
            <a:r>
              <a:rPr lang="en-US" dirty="0"/>
              <a:t>’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Пример содержания .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ru-RU" dirty="0"/>
              <a:t>файла: 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postgresql</a:t>
            </a:r>
            <a:r>
              <a:rPr lang="en-US" dirty="0">
                <a:solidFill>
                  <a:srgbClr val="FF0000"/>
                </a:solidFill>
              </a:rPr>
              <a:t>] 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host=localhost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user=</a:t>
            </a:r>
            <a:r>
              <a:rPr lang="en-US" dirty="0" err="1">
                <a:solidFill>
                  <a:srgbClr val="FF0000"/>
                </a:solidFill>
              </a:rPr>
              <a:t>postgres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password=1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port=5432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37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BA7BF-5395-45AD-88AC-6A605B84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>
                <a:solidFill>
                  <a:srgbClr val="92D050"/>
                </a:solidFill>
              </a:rPr>
              <a:t>Структура проекта:</a:t>
            </a:r>
            <a:endParaRPr lang="ru-RU" u="sng" dirty="0">
              <a:solidFill>
                <a:srgbClr val="92D05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579BF-991A-4979-8782-DD75A0AB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/>
              <a:t>Проект имеет следующую структуру: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Main.py</a:t>
            </a:r>
            <a:r>
              <a:rPr lang="en-US" dirty="0"/>
              <a:t> </a:t>
            </a:r>
            <a:r>
              <a:rPr lang="ru-RU" dirty="0"/>
              <a:t> - основной файл запуска проекта</a:t>
            </a:r>
          </a:p>
          <a:p>
            <a:pPr algn="just"/>
            <a:r>
              <a:rPr lang="en-US" dirty="0"/>
              <a:t>LICENSE</a:t>
            </a:r>
            <a:r>
              <a:rPr lang="ru-RU" dirty="0"/>
              <a:t>  - файл описание лицензии </a:t>
            </a:r>
            <a:r>
              <a:rPr lang="en-US" dirty="0"/>
              <a:t>(BSD </a:t>
            </a:r>
            <a:r>
              <a:rPr lang="ru-RU" dirty="0"/>
              <a:t>лицензия)</a:t>
            </a:r>
          </a:p>
          <a:p>
            <a:pPr algn="just"/>
            <a:r>
              <a:rPr lang="en-US" dirty="0"/>
              <a:t>README.md</a:t>
            </a:r>
            <a:r>
              <a:rPr lang="ru-RU" dirty="0"/>
              <a:t> – файл описания проекта</a:t>
            </a:r>
          </a:p>
          <a:p>
            <a:pPr algn="just"/>
            <a:r>
              <a:rPr lang="en-US" dirty="0"/>
              <a:t>requirements.txt </a:t>
            </a:r>
            <a:r>
              <a:rPr lang="ru-RU" dirty="0"/>
              <a:t> - файл описания зависимостей проекта</a:t>
            </a:r>
          </a:p>
          <a:p>
            <a:pPr algn="just"/>
            <a:r>
              <a:rPr lang="en-US" dirty="0"/>
              <a:t>csv_data.zip</a:t>
            </a:r>
            <a:r>
              <a:rPr lang="ru-RU" dirty="0"/>
              <a:t> – файл с представленной выборкой данных для исследования</a:t>
            </a:r>
          </a:p>
          <a:p>
            <a:pPr algn="just"/>
            <a:r>
              <a:rPr lang="en-US" dirty="0"/>
              <a:t>.flake8</a:t>
            </a:r>
            <a:r>
              <a:rPr lang="ru-RU" dirty="0"/>
              <a:t> – конфигурация линтера </a:t>
            </a:r>
          </a:p>
          <a:p>
            <a:pPr algn="just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ru-RU" dirty="0"/>
              <a:t> – конфигурация видимости информации для синхронизации с </a:t>
            </a:r>
            <a:r>
              <a:rPr lang="en-US" dirty="0"/>
              <a:t>Git</a:t>
            </a:r>
          </a:p>
          <a:p>
            <a:pPr algn="just"/>
            <a:r>
              <a:rPr lang="ru-RU" dirty="0"/>
              <a:t>Директория </a:t>
            </a:r>
            <a:r>
              <a:rPr lang="en-US" dirty="0" err="1"/>
              <a:t>scr</a:t>
            </a:r>
            <a:r>
              <a:rPr lang="en-US" dirty="0"/>
              <a:t> </a:t>
            </a:r>
            <a:r>
              <a:rPr lang="ru-RU" dirty="0"/>
              <a:t> - файлы с описанием кода рабочего класса </a:t>
            </a:r>
            <a:r>
              <a:rPr lang="en-US" dirty="0" err="1"/>
              <a:t>DBManage</a:t>
            </a:r>
            <a:r>
              <a:rPr lang="ru-RU" dirty="0"/>
              <a:t> </a:t>
            </a:r>
            <a:endParaRPr lang="en-US" dirty="0"/>
          </a:p>
          <a:p>
            <a:pPr algn="just"/>
            <a:r>
              <a:rPr lang="ru-RU" dirty="0"/>
              <a:t>Директория </a:t>
            </a:r>
            <a:r>
              <a:rPr lang="en-US" dirty="0"/>
              <a:t>tests</a:t>
            </a:r>
            <a:r>
              <a:rPr lang="ru-RU" dirty="0"/>
              <a:t> – файлы с описанием кода тестов (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pytest</a:t>
            </a:r>
            <a:r>
              <a:rPr lang="ru-RU" dirty="0"/>
              <a:t>-</a:t>
            </a:r>
            <a:r>
              <a:rPr lang="en-US" dirty="0"/>
              <a:t>mock</a:t>
            </a:r>
            <a:r>
              <a:rPr lang="ru-RU" dirty="0"/>
              <a:t>)</a:t>
            </a:r>
            <a:endParaRPr lang="en-US" dirty="0"/>
          </a:p>
          <a:p>
            <a:pPr algn="just"/>
            <a:r>
              <a:rPr lang="ru-RU" dirty="0"/>
              <a:t>Директория </a:t>
            </a:r>
            <a:r>
              <a:rPr lang="en-US" dirty="0" err="1"/>
              <a:t>util</a:t>
            </a:r>
            <a:r>
              <a:rPr lang="ru-RU" dirty="0"/>
              <a:t> - файлы с описанием кода вспомогательных функций (функции запуска меню)</a:t>
            </a:r>
            <a:endParaRPr lang="en-US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0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F0DE0-976F-4FED-8FDF-90E2DA95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>
                <a:solidFill>
                  <a:srgbClr val="92D050"/>
                </a:solidFill>
              </a:rPr>
              <a:t>Запуск проекта:</a:t>
            </a:r>
            <a:br>
              <a:rPr lang="ru-RU" b="1" u="sng" dirty="0">
                <a:solidFill>
                  <a:srgbClr val="92D050"/>
                </a:solidFill>
              </a:rPr>
            </a:br>
            <a:endParaRPr lang="ru-RU" u="sng" dirty="0">
              <a:solidFill>
                <a:srgbClr val="92D05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78102-F989-4D79-BE68-EF037A24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Запуск проекта из файла </a:t>
            </a:r>
            <a:r>
              <a:rPr lang="en-US" dirty="0"/>
              <a:t>main.py</a:t>
            </a:r>
            <a:r>
              <a:rPr lang="ru-RU" dirty="0"/>
              <a:t>.  Через него реализуется дальнейшая работа всего меню с выбором возможных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307463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25945-CBB9-4E1B-AC24-CA7B9358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>
                <a:solidFill>
                  <a:srgbClr val="92D050"/>
                </a:solidFill>
              </a:rPr>
              <a:t>Реализованные варианты прогнозирования: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70A6C-FDAC-40BD-9F86-45E52360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i="1" dirty="0">
                <a:solidFill>
                  <a:srgbClr val="FF0000"/>
                </a:solidFill>
              </a:rPr>
              <a:t> Метод линейной регрессия (англ. </a:t>
            </a:r>
            <a:r>
              <a:rPr lang="ru-RU" i="1" dirty="0" err="1">
                <a:solidFill>
                  <a:srgbClr val="FF0000"/>
                </a:solidFill>
              </a:rPr>
              <a:t>Linear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i="1" dirty="0" err="1">
                <a:solidFill>
                  <a:srgbClr val="FF0000"/>
                </a:solidFill>
              </a:rPr>
              <a:t>regression</a:t>
            </a:r>
            <a:r>
              <a:rPr lang="ru-RU" i="1" dirty="0">
                <a:solidFill>
                  <a:srgbClr val="FF0000"/>
                </a:solidFill>
              </a:rPr>
              <a:t>) </a:t>
            </a:r>
            <a:r>
              <a:rPr lang="ru-RU" dirty="0"/>
              <a:t>— используемая в статистике регрессионная модель зависимости одной (объясняемой, зависимой) переменной y от другой или нескольких других переменных (факторов, регрессоров,                     "независимых переменных) x с линейной функцией зависимости.</a:t>
            </a:r>
          </a:p>
          <a:p>
            <a:pPr algn="just"/>
            <a:r>
              <a:rPr lang="ru-RU" i="1" dirty="0">
                <a:solidFill>
                  <a:srgbClr val="FF0000"/>
                </a:solidFill>
              </a:rPr>
              <a:t>Метод случайного леса (англ. </a:t>
            </a:r>
            <a:r>
              <a:rPr lang="ru-RU" i="1" dirty="0" err="1">
                <a:solidFill>
                  <a:srgbClr val="FF0000"/>
                </a:solidFill>
              </a:rPr>
              <a:t>random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i="1" dirty="0" err="1">
                <a:solidFill>
                  <a:srgbClr val="FF0000"/>
                </a:solidFill>
              </a:rPr>
              <a:t>forest</a:t>
            </a:r>
            <a:r>
              <a:rPr lang="ru-RU" i="1" dirty="0">
                <a:solidFill>
                  <a:srgbClr val="FF0000"/>
                </a:solidFill>
              </a:rPr>
              <a:t>) </a:t>
            </a:r>
            <a:r>
              <a:rPr lang="ru-RU" dirty="0"/>
              <a:t>— алгоритм машинного обучения], заключающийся в использовании ансамбля решающих деревьев. Основная идея заключается в использовании большого ансамбля решающих деревьев, каждое из которых само по себе даёт очень невысокое качество классификации, но за счёт их большого количества результат получается достоверным.</a:t>
            </a:r>
          </a:p>
          <a:p>
            <a:pPr algn="just"/>
            <a:r>
              <a:rPr lang="ru-RU" i="1" dirty="0">
                <a:solidFill>
                  <a:srgbClr val="FF0000"/>
                </a:solidFill>
              </a:rPr>
              <a:t>Метод подсчета средней цены </a:t>
            </a:r>
            <a:r>
              <a:rPr lang="ru-RU" dirty="0"/>
              <a:t>– самый простой метод прогнозирования, который заключается в расчете средней цены продукта без учета дополнительных факторов (гипотеза эффективного рынка)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91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BC89C-F127-4986-99D0-8A08A2A5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>
                <a:solidFill>
                  <a:srgbClr val="92D050"/>
                </a:solidFill>
              </a:rPr>
              <a:t>Технические особенности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3B971-964D-4D3E-BC91-F2EB3C5F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При создании таблиц в БД была изначально предусмотрена реализация создания индекса по столбцу </a:t>
            </a:r>
            <a:r>
              <a:rPr lang="ru-RU" dirty="0" err="1"/>
              <a:t>product</a:t>
            </a:r>
            <a:r>
              <a:rPr lang="ru-RU" dirty="0"/>
              <a:t> (индексирование), для ускорения работы (выборок информации)</a:t>
            </a:r>
          </a:p>
          <a:p>
            <a:pPr algn="just"/>
            <a:r>
              <a:rPr lang="ru-RU" dirty="0"/>
              <a:t>Для ускорения загрузки информации из файла </a:t>
            </a:r>
            <a:r>
              <a:rPr lang="en-US" dirty="0"/>
              <a:t>.csv </a:t>
            </a:r>
            <a:r>
              <a:rPr lang="ru-RU" dirty="0"/>
              <a:t>в созданию БД информации заносим  вместо команды </a:t>
            </a:r>
            <a:r>
              <a:rPr lang="ru-RU" u="sng" dirty="0" err="1">
                <a:solidFill>
                  <a:srgbClr val="FF0000"/>
                </a:solidFill>
              </a:rPr>
              <a:t>insert</a:t>
            </a:r>
            <a:r>
              <a:rPr lang="ru-RU" dirty="0"/>
              <a:t> (одиночная загрузка) и  используем </a:t>
            </a:r>
            <a:r>
              <a:rPr lang="en-US" u="sng" dirty="0">
                <a:solidFill>
                  <a:srgbClr val="FF0000"/>
                </a:solidFill>
              </a:rPr>
              <a:t>c</a:t>
            </a:r>
            <a:r>
              <a:rPr lang="ru-RU" u="sng" dirty="0" err="1">
                <a:solidFill>
                  <a:srgbClr val="FF0000"/>
                </a:solidFill>
              </a:rPr>
              <a:t>opy</a:t>
            </a:r>
            <a:r>
              <a:rPr lang="ru-RU" u="sng" dirty="0"/>
              <a:t> </a:t>
            </a:r>
            <a:r>
              <a:rPr lang="ru-RU" dirty="0"/>
              <a:t>(пакетная загрузка). Разница в скорости работы системы, учитывая количество записей(10 миллионов) в тысячи раз.</a:t>
            </a:r>
          </a:p>
          <a:p>
            <a:pPr algn="just"/>
            <a:r>
              <a:rPr lang="ru-RU" dirty="0"/>
              <a:t>Для работы с данными получаемыми из БД используем библиотеку работы с табличной информацией </a:t>
            </a:r>
            <a:r>
              <a:rPr lang="en-US" dirty="0"/>
              <a:t>Pandas</a:t>
            </a:r>
            <a:r>
              <a:rPr lang="ru-RU" dirty="0"/>
              <a:t>, как наиболее распространённую, хорошо реализованную и документированную.</a:t>
            </a:r>
          </a:p>
          <a:p>
            <a:pPr algn="just"/>
            <a:r>
              <a:rPr lang="ru-RU" dirty="0"/>
              <a:t>В программе реализована работа исключений которые позволяет ей сохранять работоспособность в случае нештатных ситуаций (отсутствие связи с БД, файла с данными, созданной БД, или отсутствии в ней таблиц)</a:t>
            </a:r>
          </a:p>
          <a:p>
            <a:pPr algn="just"/>
            <a:r>
              <a:rPr lang="ru-RU" dirty="0"/>
              <a:t>Тестирование проекта выполнено при помощи библиотек </a:t>
            </a:r>
            <a:r>
              <a:rPr lang="en-US" dirty="0" err="1"/>
              <a:t>pytest</a:t>
            </a:r>
            <a:r>
              <a:rPr lang="en-US" dirty="0"/>
              <a:t> (</a:t>
            </a:r>
            <a:r>
              <a:rPr lang="ru-RU" dirty="0"/>
              <a:t>для реальной тестовой БД) и </a:t>
            </a:r>
            <a:r>
              <a:rPr lang="en-US" dirty="0" err="1"/>
              <a:t>pytest</a:t>
            </a:r>
            <a:r>
              <a:rPr lang="en-US" dirty="0"/>
              <a:t>-mock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для специально созданных фейк-объектах для тестирования</a:t>
            </a:r>
            <a:r>
              <a:rPr lang="en-US" dirty="0"/>
              <a:t>)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75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871</Words>
  <Application>Microsoft Office PowerPoint</Application>
  <PresentationFormat>Широкоэкранный</PresentationFormat>
  <Paragraphs>160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Тема Office</vt:lpstr>
      <vt:lpstr>Дипломный проект  Тема – прогноз цен на товары из представленной выборки</vt:lpstr>
      <vt:lpstr>Презентация PowerPoint</vt:lpstr>
      <vt:lpstr>Введение:</vt:lpstr>
      <vt:lpstr>Стэк используемых  технологий:</vt:lpstr>
      <vt:lpstr>Начало работы:</vt:lpstr>
      <vt:lpstr>Структура проекта:</vt:lpstr>
      <vt:lpstr>Запуск проекта: </vt:lpstr>
      <vt:lpstr>Реализованные варианты прогнозирования:</vt:lpstr>
      <vt:lpstr>Технические особенности проекта:</vt:lpstr>
      <vt:lpstr>Работа проекта: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Сводные результаты работы</vt:lpstr>
      <vt:lpstr>Выводы по результатам:</vt:lpstr>
      <vt:lpstr>Презентация PowerPoint</vt:lpstr>
      <vt:lpstr>Тестирование проекта:</vt:lpstr>
      <vt:lpstr>Результат работы: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 Тема – прогноз цен на товары из представленной выборки</dc:title>
  <dc:creator>alex</dc:creator>
  <cp:lastModifiedBy>alex</cp:lastModifiedBy>
  <cp:revision>27</cp:revision>
  <dcterms:created xsi:type="dcterms:W3CDTF">2023-10-08T12:53:37Z</dcterms:created>
  <dcterms:modified xsi:type="dcterms:W3CDTF">2023-10-08T19:09:18Z</dcterms:modified>
</cp:coreProperties>
</file>