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81" r:id="rId14"/>
    <p:sldId id="282" r:id="rId15"/>
    <p:sldId id="268" r:id="rId16"/>
    <p:sldId id="269" r:id="rId17"/>
    <p:sldId id="283" r:id="rId18"/>
    <p:sldId id="284" r:id="rId19"/>
    <p:sldId id="287" r:id="rId20"/>
    <p:sldId id="272" r:id="rId21"/>
    <p:sldId id="273" r:id="rId22"/>
    <p:sldId id="286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llege\Kuliah%20Praktek%20(KP)\Aplikasi%20Perhitungan%20Order%20Harian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D"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rPr>
              <a:t>Laporan Status Order Mingguan</a:t>
            </a:r>
            <a:endParaRPr lang="en-ID"/>
          </a:p>
        </c:rich>
      </c:tx>
      <c:layout>
        <c:manualLayout>
          <c:xMode val="edge"/>
          <c:yMode val="edge"/>
          <c:x val="0.18510477913462989"/>
          <c:y val="1.13358836572469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'Hasil Laporan'!$E$3</c:f>
              <c:strCache>
                <c:ptCount val="1"/>
                <c:pt idx="0">
                  <c:v>Jumlah kendala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'Hasil Laporan'!$B$4:$B$7</c:f>
              <c:strCache>
                <c:ptCount val="4"/>
                <c:pt idx="0">
                  <c:v>Minggu ke-1</c:v>
                </c:pt>
                <c:pt idx="1">
                  <c:v>Minggu ke-2</c:v>
                </c:pt>
                <c:pt idx="2">
                  <c:v>Minggu ke-3</c:v>
                </c:pt>
                <c:pt idx="3">
                  <c:v>Minggu ke-4</c:v>
                </c:pt>
              </c:strCache>
            </c:strRef>
          </c:cat>
          <c:val>
            <c:numRef>
              <c:f>'Hasil Laporan'!$E$4:$E$7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9-44A5-B2D0-0FA1FAFBC90E}"/>
            </c:ext>
          </c:extLst>
        </c:ser>
        <c:ser>
          <c:idx val="4"/>
          <c:order val="4"/>
          <c:tx>
            <c:strRef>
              <c:f>'Hasil Laporan'!$G$3</c:f>
              <c:strCache>
                <c:ptCount val="1"/>
                <c:pt idx="0">
                  <c:v>Jumlah order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'Hasil Laporan'!$B$4:$B$7</c:f>
              <c:strCache>
                <c:ptCount val="4"/>
                <c:pt idx="0">
                  <c:v>Minggu ke-1</c:v>
                </c:pt>
                <c:pt idx="1">
                  <c:v>Minggu ke-2</c:v>
                </c:pt>
                <c:pt idx="2">
                  <c:v>Minggu ke-3</c:v>
                </c:pt>
                <c:pt idx="3">
                  <c:v>Minggu ke-4</c:v>
                </c:pt>
              </c:strCache>
            </c:strRef>
          </c:cat>
          <c:val>
            <c:numRef>
              <c:f>'Hasil Laporan'!$G$4:$G$7</c:f>
              <c:numCache>
                <c:formatCode>General</c:formatCode>
                <c:ptCount val="4"/>
                <c:pt idx="0">
                  <c:v>17</c:v>
                </c:pt>
                <c:pt idx="1">
                  <c:v>21</c:v>
                </c:pt>
                <c:pt idx="2">
                  <c:v>18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9-44A5-B2D0-0FA1FAFBC9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7044704"/>
        <c:axId val="4770401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'Hasil Laporan'!$C$3</c15:sqref>
                        </c15:formulaRef>
                      </c:ext>
                    </c:extLst>
                    <c:strCache>
                      <c:ptCount val="1"/>
                      <c:pt idx="0">
                        <c:v>Kode Client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'Hasil Laporan'!$C$4:$C$7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9A9-44A5-B2D0-0FA1FAFBC90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Laporan'!$D$3</c15:sqref>
                        </c15:formulaRef>
                      </c:ext>
                    </c:extLst>
                    <c:strCache>
                      <c:ptCount val="1"/>
                      <c:pt idx="0">
                        <c:v>Nama Client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9A9-44A5-B2D0-0FA1FAFBC90E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Laporan'!$F$3</c15:sqref>
                        </c15:formulaRef>
                      </c:ext>
                    </c:extLst>
                    <c:strCache>
                      <c:ptCount val="1"/>
                      <c:pt idx="0">
                        <c:v>Target minggu ini 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9A9-44A5-B2D0-0FA1FAFBC90E}"/>
                  </c:ext>
                </c:extLst>
              </c15:ser>
            </c15:filteredBarSeries>
          </c:ext>
        </c:extLst>
      </c:barChart>
      <c:catAx>
        <c:axId val="4770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40112"/>
        <c:crosses val="autoZero"/>
        <c:auto val="1"/>
        <c:lblAlgn val="ctr"/>
        <c:lblOffset val="100"/>
        <c:noMultiLvlLbl val="0"/>
      </c:catAx>
      <c:valAx>
        <c:axId val="4770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044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4"/>
          <c:order val="4"/>
          <c:tx>
            <c:strRef>
              <c:f>'Hasil Laporan'!$G$3</c:f>
              <c:strCache>
                <c:ptCount val="1"/>
                <c:pt idx="0">
                  <c:v>Jumlah order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B0EA-4BF7-8055-12170C097AA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B0EA-4BF7-8055-12170C097AA7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B0EA-4BF7-8055-12170C097AA7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B0EA-4BF7-8055-12170C097A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'Hasil Laporan'!$B$4:$B$7</c:f>
              <c:strCache>
                <c:ptCount val="4"/>
                <c:pt idx="0">
                  <c:v>Minggu ke-1</c:v>
                </c:pt>
                <c:pt idx="1">
                  <c:v>Minggu ke-2</c:v>
                </c:pt>
                <c:pt idx="2">
                  <c:v>Minggu ke-3</c:v>
                </c:pt>
                <c:pt idx="3">
                  <c:v>Minggu ke-4</c:v>
                </c:pt>
              </c:strCache>
            </c:strRef>
          </c:cat>
          <c:val>
            <c:numRef>
              <c:f>'Hasil Laporan'!$G$4:$G$7</c:f>
              <c:numCache>
                <c:formatCode>General</c:formatCode>
                <c:ptCount val="4"/>
                <c:pt idx="0">
                  <c:v>17</c:v>
                </c:pt>
                <c:pt idx="1">
                  <c:v>21</c:v>
                </c:pt>
                <c:pt idx="2">
                  <c:v>18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EA-4BF7-8055-12170C097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'Hasil Laporan'!$C$3</c15:sqref>
                        </c15:formulaRef>
                      </c:ext>
                    </c:extLst>
                    <c:strCache>
                      <c:ptCount val="1"/>
                      <c:pt idx="0">
                        <c:v>Kode Client</c:v>
                      </c:pt>
                    </c:strCache>
                  </c:strRef>
                </c:tx>
                <c:dPt>
                  <c:idx val="0"/>
                  <c:bubble3D val="0"/>
                  <c:spPr>
                    <a:pattFill prst="ltUpDiag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1"/>
                      </a:inn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B0EA-4BF7-8055-12170C097AA7}"/>
                    </c:ext>
                  </c:extLst>
                </c:dPt>
                <c:dPt>
                  <c:idx val="1"/>
                  <c:bubble3D val="0"/>
                  <c:spPr>
                    <a:pattFill prst="ltUpDiag">
                      <a:fgClr>
                        <a:schemeClr val="accent2"/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2"/>
                      </a:inn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B0EA-4BF7-8055-12170C097AA7}"/>
                    </c:ext>
                  </c:extLst>
                </c:dPt>
                <c:dPt>
                  <c:idx val="2"/>
                  <c:bubble3D val="0"/>
                  <c:spPr>
                    <a:pattFill prst="ltUpDiag">
                      <a:fgClr>
                        <a:schemeClr val="accent3"/>
                      </a:fgClr>
                      <a:bgClr>
                        <a:schemeClr val="accent3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3"/>
                      </a:inn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B0EA-4BF7-8055-12170C097AA7}"/>
                    </c:ext>
                  </c:extLst>
                </c:dPt>
                <c:dPt>
                  <c:idx val="3"/>
                  <c:bubble3D val="0"/>
                  <c:spPr>
                    <a:pattFill prst="ltUpDiag">
                      <a:fgClr>
                        <a:schemeClr val="accent4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4"/>
                      </a:inn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B0EA-4BF7-8055-12170C097AA7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'Hasil Laporan'!$C$4:$C$7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B0EA-4BF7-8055-12170C097AA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Laporan'!$D$3</c15:sqref>
                        </c15:formulaRef>
                      </c:ext>
                    </c:extLst>
                    <c:strCache>
                      <c:ptCount val="1"/>
                      <c:pt idx="0">
                        <c:v>Nama Client</c:v>
                      </c:pt>
                    </c:strCache>
                  </c:strRef>
                </c:tx>
                <c:dPt>
                  <c:idx val="0"/>
                  <c:bubble3D val="0"/>
                  <c:spPr>
                    <a:pattFill prst="ltUpDiag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1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B0EA-4BF7-8055-12170C097AA7}"/>
                    </c:ext>
                  </c:extLst>
                </c:dPt>
                <c:dPt>
                  <c:idx val="1"/>
                  <c:bubble3D val="0"/>
                  <c:spPr>
                    <a:pattFill prst="ltUpDiag">
                      <a:fgClr>
                        <a:schemeClr val="accent2"/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2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B0EA-4BF7-8055-12170C097AA7}"/>
                    </c:ext>
                  </c:extLst>
                </c:dPt>
                <c:dPt>
                  <c:idx val="2"/>
                  <c:bubble3D val="0"/>
                  <c:spPr>
                    <a:pattFill prst="ltUpDiag">
                      <a:fgClr>
                        <a:schemeClr val="accent3"/>
                      </a:fgClr>
                      <a:bgClr>
                        <a:schemeClr val="accent3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3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B0EA-4BF7-8055-12170C097AA7}"/>
                    </c:ext>
                  </c:extLst>
                </c:dPt>
                <c:dPt>
                  <c:idx val="3"/>
                  <c:bubble3D val="0"/>
                  <c:spPr>
                    <a:pattFill prst="ltUpDiag">
                      <a:fgClr>
                        <a:schemeClr val="accent4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4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B0EA-4BF7-8055-12170C097AA7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B0EA-4BF7-8055-12170C097AA7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Laporan'!$E$3</c15:sqref>
                        </c15:formulaRef>
                      </c:ext>
                    </c:extLst>
                    <c:strCache>
                      <c:ptCount val="1"/>
                      <c:pt idx="0">
                        <c:v>Jumlah kendala</c:v>
                      </c:pt>
                    </c:strCache>
                  </c:strRef>
                </c:tx>
                <c:dPt>
                  <c:idx val="0"/>
                  <c:bubble3D val="0"/>
                  <c:spPr>
                    <a:pattFill prst="ltUpDiag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1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B0EA-4BF7-8055-12170C097AA7}"/>
                    </c:ext>
                  </c:extLst>
                </c:dPt>
                <c:dPt>
                  <c:idx val="1"/>
                  <c:bubble3D val="0"/>
                  <c:spPr>
                    <a:pattFill prst="ltUpDiag">
                      <a:fgClr>
                        <a:schemeClr val="accent2"/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2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B0EA-4BF7-8055-12170C097AA7}"/>
                    </c:ext>
                  </c:extLst>
                </c:dPt>
                <c:dPt>
                  <c:idx val="2"/>
                  <c:bubble3D val="0"/>
                  <c:spPr>
                    <a:pattFill prst="ltUpDiag">
                      <a:fgClr>
                        <a:schemeClr val="accent3"/>
                      </a:fgClr>
                      <a:bgClr>
                        <a:schemeClr val="accent3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3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B0EA-4BF7-8055-12170C097AA7}"/>
                    </c:ext>
                  </c:extLst>
                </c:dPt>
                <c:dPt>
                  <c:idx val="3"/>
                  <c:bubble3D val="0"/>
                  <c:spPr>
                    <a:pattFill prst="ltUpDiag">
                      <a:fgClr>
                        <a:schemeClr val="accent4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4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B0EA-4BF7-8055-12170C097AA7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5</c:v>
                      </c:pt>
                      <c:pt idx="2">
                        <c:v>3</c:v>
                      </c:pt>
                      <c:pt idx="3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B0EA-4BF7-8055-12170C097AA7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Laporan'!$F$3</c15:sqref>
                        </c15:formulaRef>
                      </c:ext>
                    </c:extLst>
                    <c:strCache>
                      <c:ptCount val="1"/>
                      <c:pt idx="0">
                        <c:v>Target minggu ini </c:v>
                      </c:pt>
                    </c:strCache>
                  </c:strRef>
                </c:tx>
                <c:dPt>
                  <c:idx val="0"/>
                  <c:bubble3D val="0"/>
                  <c:spPr>
                    <a:pattFill prst="ltUpDiag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1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B0EA-4BF7-8055-12170C097AA7}"/>
                    </c:ext>
                  </c:extLst>
                </c:dPt>
                <c:dPt>
                  <c:idx val="1"/>
                  <c:bubble3D val="0"/>
                  <c:spPr>
                    <a:pattFill prst="ltUpDiag">
                      <a:fgClr>
                        <a:schemeClr val="accent2"/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2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B0EA-4BF7-8055-12170C097AA7}"/>
                    </c:ext>
                  </c:extLst>
                </c:dPt>
                <c:dPt>
                  <c:idx val="2"/>
                  <c:bubble3D val="0"/>
                  <c:spPr>
                    <a:pattFill prst="ltUpDiag">
                      <a:fgClr>
                        <a:schemeClr val="accent3"/>
                      </a:fgClr>
                      <a:bgClr>
                        <a:schemeClr val="accent3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3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B0EA-4BF7-8055-12170C097AA7}"/>
                    </c:ext>
                  </c:extLst>
                </c:dPt>
                <c:dPt>
                  <c:idx val="3"/>
                  <c:bubble3D val="0"/>
                  <c:spPr>
                    <a:pattFill prst="ltUpDiag">
                      <a:fgClr>
                        <a:schemeClr val="accent4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  <a:ln w="19050">
                      <a:solidFill>
                        <a:schemeClr val="lt1"/>
                      </a:solidFill>
                    </a:ln>
                    <a:effectLst>
                      <a:innerShdw blurRad="114300">
                        <a:schemeClr val="accent4"/>
                      </a:inn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B0EA-4BF7-8055-12170C097AA7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Laporan'!$B$4:$B$7</c15:sqref>
                        </c15:formulaRef>
                      </c:ext>
                    </c:extLst>
                    <c:strCache>
                      <c:ptCount val="4"/>
                      <c:pt idx="0">
                        <c:v>Minggu ke-1</c:v>
                      </c:pt>
                      <c:pt idx="1">
                        <c:v>Minggu ke-2</c:v>
                      </c:pt>
                      <c:pt idx="2">
                        <c:v>Minggu ke-3</c:v>
                      </c:pt>
                      <c:pt idx="3">
                        <c:v>Minggu ke-4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'Hasil Laporan'!$F$4:$F$7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B0EA-4BF7-8055-12170C097AA7}"/>
                  </c:ext>
                </c:extLst>
              </c15:ser>
            </c15:filteredPieSeries>
          </c:ext>
        </c:extLst>
      </c:pieChart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cap="none" baseline="0">
                <a:effectLst/>
              </a:rPr>
              <a:t>Laporan Status Order Total 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'Hasil Laporan'!$B$33:$B$35</c:f>
              <c:strCache>
                <c:ptCount val="3"/>
                <c:pt idx="0">
                  <c:v>Jumlah Total Order</c:v>
                </c:pt>
                <c:pt idx="1">
                  <c:v>Jumlah Kendala</c:v>
                </c:pt>
                <c:pt idx="2">
                  <c:v>Jumlah Pencapaian Oder</c:v>
                </c:pt>
              </c:strCache>
            </c:strRef>
          </c:cat>
          <c:val>
            <c:numRef>
              <c:f>'Hasil Laporan'!$C$33:$C$35</c:f>
              <c:numCache>
                <c:formatCode>General</c:formatCode>
                <c:ptCount val="3"/>
                <c:pt idx="0">
                  <c:v>77</c:v>
                </c:pt>
                <c:pt idx="1">
                  <c:v>12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C-472A-8976-217B27C611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00024296"/>
        <c:axId val="600027248"/>
      </c:barChart>
      <c:catAx>
        <c:axId val="60002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27248"/>
        <c:crosses val="autoZero"/>
        <c:auto val="1"/>
        <c:lblAlgn val="ctr"/>
        <c:lblOffset val="100"/>
        <c:noMultiLvlLbl val="0"/>
      </c:catAx>
      <c:valAx>
        <c:axId val="60002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2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Laporan Status Order Total 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05000"/>
                      <a:lumMod val="105000"/>
                    </a:schemeClr>
                  </a:gs>
                  <a:gs pos="100000">
                    <a:schemeClr val="accent1">
                      <a:tint val="6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70000"/>
                      <a:satMod val="100000"/>
                      <a:lumMod val="10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7A-43D9-AE67-CA94C993BA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0000"/>
                      <a:satMod val="105000"/>
                      <a:lumMod val="105000"/>
                    </a:schemeClr>
                  </a:gs>
                  <a:gs pos="100000">
                    <a:schemeClr val="accent2">
                      <a:tint val="6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70000"/>
                      <a:satMod val="100000"/>
                      <a:lumMod val="10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7A-43D9-AE67-CA94C993BA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0000"/>
                      <a:satMod val="105000"/>
                      <a:lumMod val="105000"/>
                    </a:schemeClr>
                  </a:gs>
                  <a:gs pos="100000">
                    <a:schemeClr val="accent3">
                      <a:tint val="6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70000"/>
                      <a:satMod val="100000"/>
                      <a:lumMod val="100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7A-43D9-AE67-CA94C993BA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'Hasil Laporan'!$B$33:$B$35</c:f>
              <c:strCache>
                <c:ptCount val="3"/>
                <c:pt idx="0">
                  <c:v>Jumlah Total Order</c:v>
                </c:pt>
                <c:pt idx="1">
                  <c:v>Jumlah Kendala</c:v>
                </c:pt>
                <c:pt idx="2">
                  <c:v>Jumlah Pencapaian Oder</c:v>
                </c:pt>
              </c:strCache>
            </c:strRef>
          </c:cat>
          <c:val>
            <c:numRef>
              <c:f>'Hasil Laporan'!$C$33:$C$35</c:f>
              <c:numCache>
                <c:formatCode>General</c:formatCode>
                <c:ptCount val="3"/>
                <c:pt idx="0">
                  <c:v>77</c:v>
                </c:pt>
                <c:pt idx="1">
                  <c:v>12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7A-43D9-AE67-CA94C993B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Jenis Kendala Yang Sering Terjadi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665421201330728E-2"/>
          <c:y val="0.16181692414111137"/>
          <c:w val="0.91981770900918203"/>
          <c:h val="0.72198170294426822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'Hasil Laporan'!$E$33:$E$36</c:f>
              <c:strCache>
                <c:ptCount val="4"/>
                <c:pt idx="0">
                  <c:v>Perbaikan Design</c:v>
                </c:pt>
                <c:pt idx="1">
                  <c:v>Screen Bermasalah</c:v>
                </c:pt>
                <c:pt idx="2">
                  <c:v>Order di tunda</c:v>
                </c:pt>
                <c:pt idx="3">
                  <c:v>Order di batalkan</c:v>
                </c:pt>
              </c:strCache>
            </c:strRef>
          </c:cat>
          <c:val>
            <c:numRef>
              <c:f>'Hasil Laporan'!$F$33:$F$36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9-4B0A-AA41-A063967810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588638424"/>
        <c:axId val="588638096"/>
      </c:barChart>
      <c:catAx>
        <c:axId val="58863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38096"/>
        <c:crosses val="autoZero"/>
        <c:auto val="1"/>
        <c:lblAlgn val="ctr"/>
        <c:lblOffset val="100"/>
        <c:noMultiLvlLbl val="0"/>
      </c:catAx>
      <c:valAx>
        <c:axId val="58863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38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Jenis Kendala Yang Sering Terjadi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0000"/>
                      <a:lumMod val="100000"/>
                    </a:schemeClr>
                  </a:gs>
                  <a:gs pos="50000">
                    <a:schemeClr val="accent1"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1"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91-4260-B388-7E218BB624B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0000"/>
                      <a:lumMod val="100000"/>
                    </a:schemeClr>
                  </a:gs>
                  <a:gs pos="50000">
                    <a:schemeClr val="accent2"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91-4260-B388-7E218BB624B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0000"/>
                      <a:lumMod val="100000"/>
                    </a:schemeClr>
                  </a:gs>
                  <a:gs pos="50000">
                    <a:schemeClr val="accent3"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3"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91-4260-B388-7E218BB624B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0000"/>
                      <a:lumMod val="100000"/>
                    </a:schemeClr>
                  </a:gs>
                  <a:gs pos="50000">
                    <a:schemeClr val="accent4"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4"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91-4260-B388-7E218BB624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'Hasil Laporan'!$E$33:$E$36</c:f>
              <c:strCache>
                <c:ptCount val="4"/>
                <c:pt idx="0">
                  <c:v>Perbaikan Design</c:v>
                </c:pt>
                <c:pt idx="1">
                  <c:v>Screen Bermasalah</c:v>
                </c:pt>
                <c:pt idx="2">
                  <c:v>Order di tunda</c:v>
                </c:pt>
                <c:pt idx="3">
                  <c:v>Order di batalkan</c:v>
                </c:pt>
              </c:strCache>
            </c:strRef>
          </c:cat>
          <c:val>
            <c:numRef>
              <c:f>'Hasil Laporan'!$F$33:$F$36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91-4260-B388-7E218BB624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339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3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2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3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776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1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84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4823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3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5A41D0-36FE-4F46-AF11-58855E86E5E8}" type="datetimeFigureOut">
              <a:rPr lang="en-ID" smtClean="0"/>
              <a:t>13/01/2020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4C7C3A-53AE-4377-95F8-1098D6805C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28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E14A0-5404-490D-9F8F-6E626E3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MENGUKUR ORDER SAMPEL PRINT MENGGUNAKAN MICROSOFT EXCEL UNTUK MENGINFOMASIKAN STATUS ORDER</a:t>
            </a:r>
            <a:br>
              <a:rPr lang="en-ID" sz="2400" b="1" dirty="0">
                <a:latin typeface="+mn-lt"/>
              </a:rPr>
            </a:br>
            <a:r>
              <a:rPr lang="en-GB" sz="2400" b="1" dirty="0">
                <a:latin typeface="+mn-lt"/>
              </a:rPr>
              <a:t>DI CITA BAHANA INTI PERSADA</a:t>
            </a:r>
            <a:br>
              <a:rPr lang="en-ID" sz="2400" b="1" dirty="0"/>
            </a:br>
            <a:endParaRPr lang="en-ID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2B12E-39AE-471B-A6D3-70DC073F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533"/>
            <a:ext cx="9144000" cy="1799302"/>
          </a:xfrm>
        </p:spPr>
        <p:txBody>
          <a:bodyPr>
            <a:normAutofit/>
          </a:bodyPr>
          <a:lstStyle/>
          <a:p>
            <a:r>
              <a:rPr lang="en-US" dirty="0"/>
              <a:t>NIM : C1A160017</a:t>
            </a:r>
          </a:p>
          <a:p>
            <a:r>
              <a:rPr lang="en-US" dirty="0"/>
              <a:t>Nama : Sandi Sopian</a:t>
            </a:r>
          </a:p>
          <a:p>
            <a:endParaRPr lang="en-US" b="1" dirty="0"/>
          </a:p>
          <a:p>
            <a:r>
              <a:rPr lang="en-US" b="1" dirty="0"/>
              <a:t>PROGRAM STUDI TEKNIK INFORMATIKA</a:t>
            </a:r>
          </a:p>
          <a:p>
            <a:r>
              <a:rPr lang="en-US" b="1" dirty="0"/>
              <a:t>FAKULTAS TEKNOLOGI INFORMASI</a:t>
            </a:r>
          </a:p>
          <a:p>
            <a:endParaRPr lang="en-US" b="1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DF61390-13E5-4B31-8ECF-7E165A07B0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578695"/>
            <a:ext cx="1498600" cy="140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86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EA83-DBDE-45A8-9502-9E28FEC9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389781" cy="4658371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buNone/>
            </a:pPr>
            <a:r>
              <a:rPr lang="en-US" sz="2900" dirty="0"/>
              <a:t>9.   </a:t>
            </a:r>
            <a:r>
              <a:rPr lang="en-US" sz="2900" dirty="0" err="1"/>
              <a:t>Kode</a:t>
            </a:r>
            <a:r>
              <a:rPr lang="en-US" sz="2900" dirty="0"/>
              <a:t> Client</a:t>
            </a:r>
            <a:endParaRPr lang="en-ID" sz="2900" dirty="0"/>
          </a:p>
          <a:p>
            <a:pPr marL="0" indent="0" algn="just">
              <a:buNone/>
            </a:pPr>
            <a:r>
              <a:rPr lang="en-US" sz="2900" dirty="0" err="1"/>
              <a:t>Diisikan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Kode</a:t>
            </a:r>
            <a:r>
              <a:rPr lang="en-US" sz="2900" dirty="0"/>
              <a:t> Client yang </a:t>
            </a:r>
            <a:r>
              <a:rPr lang="en-US" sz="2900" dirty="0" err="1"/>
              <a:t>hanya</a:t>
            </a:r>
            <a:r>
              <a:rPr lang="en-US" sz="2900" dirty="0"/>
              <a:t> </a:t>
            </a:r>
            <a:r>
              <a:rPr lang="en-US" sz="2900" dirty="0" err="1"/>
              <a:t>sebagai</a:t>
            </a:r>
            <a:r>
              <a:rPr lang="en-US" sz="2900" dirty="0"/>
              <a:t> </a:t>
            </a:r>
            <a:r>
              <a:rPr lang="en-US" sz="2900" dirty="0" err="1"/>
              <a:t>penanda</a:t>
            </a:r>
            <a:r>
              <a:rPr lang="en-US" sz="2900" dirty="0"/>
              <a:t> </a:t>
            </a:r>
            <a:r>
              <a:rPr lang="en-US" sz="2900" dirty="0" err="1"/>
              <a:t>saja</a:t>
            </a:r>
            <a:r>
              <a:rPr lang="en-US" sz="2900" dirty="0"/>
              <a:t> agar </a:t>
            </a:r>
            <a:r>
              <a:rPr lang="en-US" sz="2900" dirty="0" err="1"/>
              <a:t>perhitungan</a:t>
            </a:r>
            <a:r>
              <a:rPr lang="en-US" sz="2900" dirty="0"/>
              <a:t> di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aplikasi</a:t>
            </a:r>
            <a:r>
              <a:rPr lang="en-US" sz="2900" dirty="0"/>
              <a:t> </a:t>
            </a:r>
            <a:r>
              <a:rPr lang="en-US" sz="2900" dirty="0" err="1"/>
              <a:t>bisa</a:t>
            </a:r>
            <a:r>
              <a:rPr lang="en-US" sz="2900" dirty="0"/>
              <a:t> </a:t>
            </a:r>
            <a:r>
              <a:rPr lang="en-US" sz="2900" dirty="0" err="1"/>
              <a:t>memungkinkan</a:t>
            </a:r>
            <a:r>
              <a:rPr lang="en-US" sz="2900" dirty="0"/>
              <a:t> </a:t>
            </a:r>
            <a:r>
              <a:rPr lang="en-US" sz="2900" dirty="0" err="1"/>
              <a:t>pemanggilan</a:t>
            </a:r>
            <a:r>
              <a:rPr lang="en-US" sz="2900" dirty="0"/>
              <a:t> </a:t>
            </a:r>
            <a:r>
              <a:rPr lang="en-US" sz="2900" dirty="0" err="1"/>
              <a:t>datanya</a:t>
            </a:r>
            <a:r>
              <a:rPr lang="en-US" sz="2900" dirty="0"/>
              <a:t>, </a:t>
            </a:r>
            <a:r>
              <a:rPr lang="en-US" sz="2900" dirty="0" err="1"/>
              <a:t>berikut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daftar Client yang </a:t>
            </a:r>
            <a:r>
              <a:rPr lang="en-US" sz="2900" dirty="0" err="1"/>
              <a:t>melakukan</a:t>
            </a:r>
            <a:r>
              <a:rPr lang="en-US" sz="2900" dirty="0"/>
              <a:t> order </a:t>
            </a:r>
            <a:r>
              <a:rPr lang="en-US" sz="2900" dirty="0" err="1"/>
              <a:t>selama</a:t>
            </a:r>
            <a:r>
              <a:rPr lang="en-US" sz="2900" dirty="0"/>
              <a:t> </a:t>
            </a:r>
            <a:r>
              <a:rPr lang="en-US" sz="2900" dirty="0" err="1"/>
              <a:t>kerja</a:t>
            </a:r>
            <a:r>
              <a:rPr lang="en-US" sz="2900" dirty="0"/>
              <a:t> </a:t>
            </a:r>
            <a:r>
              <a:rPr lang="en-US" sz="2900" dirty="0" err="1"/>
              <a:t>praktek</a:t>
            </a:r>
            <a:r>
              <a:rPr lang="en-US" sz="2900" dirty="0"/>
              <a:t>;</a:t>
            </a:r>
            <a:endParaRPr lang="en-ID" sz="2900" dirty="0"/>
          </a:p>
          <a:p>
            <a:pPr algn="just"/>
            <a:r>
              <a:rPr lang="en-US" sz="2900" dirty="0"/>
              <a:t>1. SD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(1)</a:t>
            </a:r>
            <a:endParaRPr lang="en-ID" sz="2900" dirty="0"/>
          </a:p>
          <a:p>
            <a:pPr algn="just"/>
            <a:r>
              <a:rPr lang="en-US" sz="2900" dirty="0"/>
              <a:t>2. AJ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(2)</a:t>
            </a:r>
            <a:endParaRPr lang="en-ID" sz="2900" dirty="0"/>
          </a:p>
          <a:p>
            <a:pPr algn="just"/>
            <a:r>
              <a:rPr lang="en-US" sz="2900" dirty="0"/>
              <a:t>3. PA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(3)</a:t>
            </a:r>
            <a:endParaRPr lang="en-ID" sz="2900" dirty="0"/>
          </a:p>
          <a:p>
            <a:pPr algn="just"/>
            <a:r>
              <a:rPr lang="en-US" sz="2900" dirty="0"/>
              <a:t>4. MK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(4)</a:t>
            </a:r>
            <a:endParaRPr lang="en-ID" sz="2900" dirty="0"/>
          </a:p>
          <a:p>
            <a:pPr algn="just"/>
            <a:r>
              <a:rPr lang="en-US" sz="2900" dirty="0"/>
              <a:t>5. MT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(5)</a:t>
            </a:r>
            <a:endParaRPr lang="en-ID" sz="2900" dirty="0"/>
          </a:p>
          <a:p>
            <a:pPr algn="just"/>
            <a:r>
              <a:rPr lang="en-US" sz="2900" dirty="0"/>
              <a:t>6. BJ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(6)</a:t>
            </a:r>
            <a:endParaRPr lang="en-ID" sz="2900" dirty="0"/>
          </a:p>
          <a:p>
            <a:pPr algn="just"/>
            <a:r>
              <a:rPr lang="en-US" sz="2900" dirty="0"/>
              <a:t>7. HN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(7)</a:t>
            </a:r>
            <a:endParaRPr lang="en-ID" sz="2900" dirty="0"/>
          </a:p>
          <a:p>
            <a:pPr algn="just"/>
            <a:r>
              <a:rPr lang="en-US" sz="2900" dirty="0"/>
              <a:t>8. TS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(8)</a:t>
            </a:r>
            <a:endParaRPr lang="en-ID" sz="2900" dirty="0"/>
          </a:p>
          <a:p>
            <a:pPr algn="just"/>
            <a:r>
              <a:rPr lang="en-US" sz="2900" dirty="0"/>
              <a:t>9. CT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(9)</a:t>
            </a:r>
            <a:endParaRPr lang="en-ID" sz="2900" dirty="0"/>
          </a:p>
          <a:p>
            <a:pPr algn="just"/>
            <a:r>
              <a:rPr lang="en-US" sz="2900" dirty="0"/>
              <a:t>10. KR = </a:t>
            </a:r>
            <a:r>
              <a:rPr lang="en-US" sz="2900" dirty="0" err="1"/>
              <a:t>kode</a:t>
            </a:r>
            <a:r>
              <a:rPr lang="en-US" sz="2900" dirty="0"/>
              <a:t> </a:t>
            </a:r>
            <a:r>
              <a:rPr lang="en-US" sz="2900" dirty="0" err="1"/>
              <a:t>nya</a:t>
            </a:r>
            <a:r>
              <a:rPr lang="en-US" sz="2900" dirty="0"/>
              <a:t> (10)</a:t>
            </a:r>
            <a:endParaRPr lang="en-ID" sz="29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734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C4AD-2C7C-4B1A-9C79-65561E3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Perancangan</a:t>
            </a:r>
            <a:r>
              <a:rPr lang="en-US" sz="4000" b="1" dirty="0"/>
              <a:t> </a:t>
            </a:r>
            <a:r>
              <a:rPr lang="en-US" sz="4000" b="1" dirty="0" err="1"/>
              <a:t>Aplikasi</a:t>
            </a:r>
            <a:r>
              <a:rPr lang="en-US" sz="4000" b="1" dirty="0"/>
              <a:t> </a:t>
            </a:r>
            <a:r>
              <a:rPr lang="en-US" sz="4000" b="1" dirty="0" err="1"/>
              <a:t>Pencatatan</a:t>
            </a:r>
            <a:r>
              <a:rPr lang="en-US" sz="4000" b="1" dirty="0"/>
              <a:t> Order </a:t>
            </a:r>
            <a:r>
              <a:rPr lang="en-US" sz="4000" b="1" dirty="0" err="1"/>
              <a:t>Harian</a:t>
            </a:r>
            <a:r>
              <a:rPr lang="en-US" sz="4000" b="1" dirty="0"/>
              <a:t> Expose</a:t>
            </a:r>
            <a:endParaRPr lang="en-ID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B02F2-6FD5-47F4-B810-CA45A6F5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DB09C-E3A4-43D1-AE3A-2274CAFDE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103119"/>
            <a:ext cx="10058400" cy="39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2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6973-5BC4-4819-A1B6-647B2F4F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200" dirty="0" err="1"/>
              <a:t>Minggu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-</a:t>
            </a:r>
            <a:endParaRPr lang="en-ID" sz="22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diisi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manual agar data </a:t>
            </a:r>
            <a:r>
              <a:rPr lang="en-US" sz="1900" dirty="0" err="1"/>
              <a:t>tersusun</a:t>
            </a:r>
            <a:r>
              <a:rPr lang="en-US" sz="1900" dirty="0"/>
              <a:t> </a:t>
            </a:r>
            <a:r>
              <a:rPr lang="en-US" sz="1900" dirty="0" err="1"/>
              <a:t>rapi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minggunya</a:t>
            </a:r>
            <a:r>
              <a:rPr lang="en-US" sz="1900" dirty="0"/>
              <a:t>.</a:t>
            </a:r>
            <a:endParaRPr lang="en-ID" sz="1900" dirty="0"/>
          </a:p>
          <a:p>
            <a:pPr lvl="0"/>
            <a:r>
              <a:rPr lang="en-US" sz="2200" dirty="0"/>
              <a:t>Hari</a:t>
            </a:r>
            <a:endParaRPr lang="en-ID" sz="22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di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u="sng" dirty="0"/>
              <a:t>Hari</a:t>
            </a:r>
            <a:r>
              <a:rPr lang="en-US" sz="1900" dirty="0"/>
              <a:t> yang </a:t>
            </a:r>
            <a:r>
              <a:rPr lang="en-US" sz="1900" dirty="0" err="1"/>
              <a:t>ditarik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sheet input data , </a:t>
            </a:r>
            <a:r>
              <a:rPr lang="en-US" sz="1900" dirty="0" err="1"/>
              <a:t>berikut</a:t>
            </a:r>
            <a:r>
              <a:rPr lang="en-US" sz="1900" dirty="0"/>
              <a:t> syntax </a:t>
            </a:r>
            <a:r>
              <a:rPr lang="en-US" sz="1900" dirty="0" err="1"/>
              <a:t>nya</a:t>
            </a:r>
            <a:r>
              <a:rPr lang="en-US" sz="1900" dirty="0"/>
              <a:t>;</a:t>
            </a:r>
            <a:endParaRPr lang="en-ID" sz="1900" dirty="0"/>
          </a:p>
          <a:p>
            <a:pPr marL="457200" lvl="1" indent="0">
              <a:buNone/>
            </a:pPr>
            <a:r>
              <a:rPr lang="en-US" sz="1900" dirty="0"/>
              <a:t>='Input Data'!B8 </a:t>
            </a:r>
            <a:endParaRPr lang="en-ID" sz="1900" dirty="0"/>
          </a:p>
          <a:p>
            <a:pPr lvl="0"/>
            <a:r>
              <a:rPr lang="en-US" sz="2200" dirty="0" err="1"/>
              <a:t>Tanggal</a:t>
            </a:r>
            <a:endParaRPr lang="en-ID" sz="2200" dirty="0"/>
          </a:p>
          <a:p>
            <a:pPr marL="457200" lvl="1" indent="0">
              <a:buNone/>
            </a:pP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di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u="sng" dirty="0" err="1"/>
              <a:t>Tanggal</a:t>
            </a:r>
            <a:r>
              <a:rPr lang="en-US" sz="1800" dirty="0"/>
              <a:t> yang </a:t>
            </a:r>
            <a:r>
              <a:rPr lang="en-US" sz="1800" dirty="0" err="1"/>
              <a:t>ditarik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sheet input data, </a:t>
            </a:r>
            <a:r>
              <a:rPr lang="en-US" sz="1800" dirty="0" err="1"/>
              <a:t>berikut</a:t>
            </a:r>
            <a:r>
              <a:rPr lang="en-US" sz="1800" dirty="0"/>
              <a:t> syntax </a:t>
            </a:r>
            <a:r>
              <a:rPr lang="en-US" sz="1800" dirty="0" err="1"/>
              <a:t>nya</a:t>
            </a:r>
            <a:r>
              <a:rPr lang="en-US" sz="1800" dirty="0"/>
              <a:t>;</a:t>
            </a:r>
            <a:endParaRPr lang="en-ID" sz="1800" dirty="0"/>
          </a:p>
          <a:p>
            <a:pPr marL="457200" lvl="1" indent="0">
              <a:buNone/>
            </a:pPr>
            <a:r>
              <a:rPr lang="en-US" sz="1800" dirty="0"/>
              <a:t>='Input Data'!C8 </a:t>
            </a:r>
            <a:endParaRPr lang="en-ID" sz="1800" dirty="0"/>
          </a:p>
          <a:p>
            <a:pPr lvl="0"/>
            <a:r>
              <a:rPr lang="en-US" sz="2000" dirty="0" err="1"/>
              <a:t>Jumlah</a:t>
            </a:r>
            <a:r>
              <a:rPr lang="en-US" sz="2000" dirty="0"/>
              <a:t> Order</a:t>
            </a:r>
          </a:p>
          <a:p>
            <a:pPr marL="457200" lvl="1" indent="0">
              <a:buNone/>
            </a:pP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di </a:t>
            </a:r>
            <a:r>
              <a:rPr lang="en-US" sz="1800" dirty="0" err="1"/>
              <a:t>isi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u="sng" dirty="0" err="1"/>
              <a:t>Jumlah</a:t>
            </a:r>
            <a:r>
              <a:rPr lang="en-US" sz="1800" u="sng" dirty="0"/>
              <a:t> Order</a:t>
            </a:r>
            <a:r>
              <a:rPr lang="en-US" sz="1800" dirty="0"/>
              <a:t> yang </a:t>
            </a:r>
            <a:r>
              <a:rPr lang="en-US" sz="1800" dirty="0" err="1"/>
              <a:t>ditarik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sheet input data,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sDntax</a:t>
            </a:r>
            <a:r>
              <a:rPr lang="en-US" sz="1800" dirty="0"/>
              <a:t> </a:t>
            </a:r>
            <a:r>
              <a:rPr lang="en-US" sz="1800" dirty="0" err="1"/>
              <a:t>nya</a:t>
            </a:r>
            <a:r>
              <a:rPr lang="en-US" sz="1800" dirty="0"/>
              <a:t>;</a:t>
            </a:r>
            <a:endParaRPr lang="en-ID" sz="1800" dirty="0"/>
          </a:p>
          <a:p>
            <a:pPr marL="457200" lvl="1" indent="0">
              <a:buNone/>
            </a:pPr>
            <a:r>
              <a:rPr lang="en-US" sz="1800" dirty="0"/>
              <a:t>='Input Data'!D8 </a:t>
            </a:r>
            <a:endParaRPr lang="en-ID" sz="1800" dirty="0"/>
          </a:p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859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F0A5-1AD4-470C-88F5-15134FB7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400" dirty="0"/>
              <a:t>Nama Client</a:t>
            </a:r>
            <a:endParaRPr lang="en-ID" sz="2400" dirty="0"/>
          </a:p>
          <a:p>
            <a:pPr marL="457200" lvl="1" indent="0">
              <a:buNone/>
            </a:pP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di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u="sng" dirty="0"/>
              <a:t>Nama Client</a:t>
            </a:r>
            <a:r>
              <a:rPr lang="en-US" sz="2100" dirty="0"/>
              <a:t> yang </a:t>
            </a:r>
            <a:r>
              <a:rPr lang="en-US" sz="2100" dirty="0" err="1"/>
              <a:t>ditarik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sheet input data, </a:t>
            </a:r>
            <a:r>
              <a:rPr lang="en-US" sz="2100" dirty="0" err="1"/>
              <a:t>berikut</a:t>
            </a:r>
            <a:r>
              <a:rPr lang="en-US" sz="2100" dirty="0"/>
              <a:t> syntax </a:t>
            </a:r>
            <a:r>
              <a:rPr lang="en-US" sz="2100" dirty="0" err="1"/>
              <a:t>nya</a:t>
            </a:r>
            <a:r>
              <a:rPr lang="en-US" sz="2100" dirty="0"/>
              <a:t>;</a:t>
            </a:r>
            <a:endParaRPr lang="en-ID" sz="2100" dirty="0"/>
          </a:p>
          <a:p>
            <a:pPr marL="457200" lvl="1" indent="0">
              <a:buNone/>
            </a:pPr>
            <a:r>
              <a:rPr lang="en-US" sz="2100" dirty="0"/>
              <a:t>='Input Data'!E8</a:t>
            </a:r>
            <a:endParaRPr lang="en-ID" dirty="0"/>
          </a:p>
          <a:p>
            <a:pPr lvl="0"/>
            <a:r>
              <a:rPr lang="en-US" sz="2400" dirty="0" err="1"/>
              <a:t>Kode</a:t>
            </a:r>
            <a:r>
              <a:rPr lang="en-US" sz="2400" dirty="0"/>
              <a:t> Client</a:t>
            </a:r>
            <a:endParaRPr lang="en-ID" sz="2400" dirty="0"/>
          </a:p>
          <a:p>
            <a:pPr marL="457200" lvl="1" indent="0">
              <a:buNone/>
            </a:pP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di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tabel</a:t>
            </a:r>
            <a:r>
              <a:rPr lang="en-US" sz="2100" dirty="0"/>
              <a:t> </a:t>
            </a:r>
            <a:r>
              <a:rPr lang="en-US" sz="2100" u="sng" dirty="0" err="1"/>
              <a:t>Kode</a:t>
            </a:r>
            <a:r>
              <a:rPr lang="en-US" sz="2100" u="sng" dirty="0"/>
              <a:t> Client</a:t>
            </a:r>
            <a:r>
              <a:rPr lang="en-US" sz="2100" dirty="0"/>
              <a:t> yang </a:t>
            </a:r>
            <a:r>
              <a:rPr lang="en-US" sz="2100" dirty="0" err="1"/>
              <a:t>ditarik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sheet input data dan </a:t>
            </a:r>
            <a:r>
              <a:rPr lang="en-US" sz="2100" dirty="0" err="1"/>
              <a:t>dimasukan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syntax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u="sng" dirty="0"/>
              <a:t>Nama Client</a:t>
            </a:r>
            <a:r>
              <a:rPr lang="en-US" sz="2100" dirty="0"/>
              <a:t> </a:t>
            </a:r>
            <a:r>
              <a:rPr lang="en-US" sz="2100" dirty="0" err="1"/>
              <a:t>menggunakan</a:t>
            </a:r>
            <a:r>
              <a:rPr lang="en-US" sz="2100" dirty="0"/>
              <a:t> </a:t>
            </a:r>
            <a:r>
              <a:rPr lang="en-US" sz="2100" dirty="0" err="1"/>
              <a:t>rumus</a:t>
            </a:r>
            <a:r>
              <a:rPr lang="en-US" sz="2100" dirty="0"/>
              <a:t> VLOOKUP, </a:t>
            </a:r>
            <a:r>
              <a:rPr lang="en-US" sz="2100" dirty="0" err="1"/>
              <a:t>berikut</a:t>
            </a:r>
            <a:r>
              <a:rPr lang="en-US" sz="2100" dirty="0"/>
              <a:t> syntax </a:t>
            </a:r>
            <a:r>
              <a:rPr lang="en-US" sz="2100" dirty="0" err="1"/>
              <a:t>nya</a:t>
            </a:r>
            <a:r>
              <a:rPr lang="en-US" sz="2100" dirty="0"/>
              <a:t>;</a:t>
            </a:r>
            <a:endParaRPr lang="en-ID" sz="2100" dirty="0"/>
          </a:p>
          <a:p>
            <a:pPr marL="457200" lvl="1" indent="0">
              <a:buNone/>
            </a:pPr>
            <a:r>
              <a:rPr lang="en-US" sz="2100" dirty="0"/>
              <a:t>=IFERROR(VLOOKUP(E7;'Input Data'!$K$15:$L$24;2;0);"")</a:t>
            </a:r>
            <a:endParaRPr lang="en-US" dirty="0"/>
          </a:p>
          <a:p>
            <a:pPr lvl="0"/>
            <a:r>
              <a:rPr lang="en-US" sz="2400" dirty="0"/>
              <a:t>No Order</a:t>
            </a:r>
            <a:endParaRPr lang="en-ID" sz="24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di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u="sng" dirty="0"/>
              <a:t>No Order</a:t>
            </a:r>
            <a:r>
              <a:rPr lang="en-US" sz="1900" dirty="0"/>
              <a:t> yang </a:t>
            </a:r>
            <a:r>
              <a:rPr lang="en-US" sz="1900" dirty="0" err="1"/>
              <a:t>ditarik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sheet input data, </a:t>
            </a:r>
            <a:r>
              <a:rPr lang="en-US" sz="1900" dirty="0" err="1"/>
              <a:t>berikut</a:t>
            </a:r>
            <a:r>
              <a:rPr lang="en-US" sz="1900" dirty="0"/>
              <a:t> syntax </a:t>
            </a:r>
            <a:r>
              <a:rPr lang="en-US" sz="1900" dirty="0" err="1"/>
              <a:t>nya</a:t>
            </a:r>
            <a:r>
              <a:rPr lang="en-US" sz="1900" dirty="0"/>
              <a:t>;</a:t>
            </a:r>
            <a:endParaRPr lang="en-ID" sz="1900" dirty="0"/>
          </a:p>
          <a:p>
            <a:pPr marL="457200" lvl="1" indent="0">
              <a:buNone/>
            </a:pPr>
            <a:r>
              <a:rPr lang="en-US" sz="1900" dirty="0"/>
              <a:t>='Input Data'!F8</a:t>
            </a:r>
            <a:endParaRPr lang="en-ID" dirty="0"/>
          </a:p>
          <a:p>
            <a:pPr lvl="0"/>
            <a:r>
              <a:rPr lang="en-US" sz="2200" dirty="0"/>
              <a:t>No Design</a:t>
            </a:r>
            <a:endParaRPr lang="en-ID" sz="22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di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u="sng" dirty="0"/>
              <a:t>No Design</a:t>
            </a:r>
            <a:r>
              <a:rPr lang="en-US" sz="1900" dirty="0"/>
              <a:t> yang </a:t>
            </a:r>
            <a:r>
              <a:rPr lang="en-US" sz="1900" dirty="0" err="1"/>
              <a:t>ditarik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sheet input data, </a:t>
            </a:r>
            <a:r>
              <a:rPr lang="en-US" sz="1900" dirty="0" err="1"/>
              <a:t>berikut</a:t>
            </a:r>
            <a:r>
              <a:rPr lang="en-US" sz="1900" dirty="0"/>
              <a:t> syntax </a:t>
            </a:r>
            <a:r>
              <a:rPr lang="en-US" sz="1900" dirty="0" err="1"/>
              <a:t>nya</a:t>
            </a:r>
            <a:r>
              <a:rPr lang="en-US" sz="1900" dirty="0"/>
              <a:t>;</a:t>
            </a:r>
            <a:endParaRPr lang="en-ID" sz="1900" dirty="0"/>
          </a:p>
          <a:p>
            <a:pPr marL="457200" lvl="1" indent="0">
              <a:buNone/>
            </a:pPr>
            <a:r>
              <a:rPr lang="en-US" sz="1900" dirty="0"/>
              <a:t>='Input Data'!G8</a:t>
            </a:r>
            <a:endParaRPr lang="en-ID" sz="1900" dirty="0"/>
          </a:p>
          <a:p>
            <a:pPr marL="457200" lvl="1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21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651-3FC8-485E-A79B-1BE16CA3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400" dirty="0" err="1"/>
              <a:t>Kendala</a:t>
            </a:r>
            <a:endParaRPr lang="en-ID" sz="2400" dirty="0"/>
          </a:p>
          <a:p>
            <a:pPr marL="457200" lvl="1" indent="0">
              <a:buNone/>
            </a:pP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di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u="sng" dirty="0" err="1"/>
              <a:t>Kendala</a:t>
            </a:r>
            <a:r>
              <a:rPr lang="en-US" sz="2100" dirty="0"/>
              <a:t> yang </a:t>
            </a:r>
            <a:r>
              <a:rPr lang="en-US" sz="2100" dirty="0" err="1"/>
              <a:t>ditarik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sheet input data, </a:t>
            </a:r>
            <a:r>
              <a:rPr lang="en-US" sz="2100" dirty="0" err="1"/>
              <a:t>berikut</a:t>
            </a:r>
            <a:r>
              <a:rPr lang="en-US" sz="2100" dirty="0"/>
              <a:t> syntax </a:t>
            </a:r>
            <a:r>
              <a:rPr lang="en-US" sz="2100" dirty="0" err="1"/>
              <a:t>nya</a:t>
            </a:r>
            <a:r>
              <a:rPr lang="en-US" sz="2100" dirty="0"/>
              <a:t>;</a:t>
            </a:r>
            <a:endParaRPr lang="en-ID" sz="2100" dirty="0"/>
          </a:p>
          <a:p>
            <a:pPr marL="457200" lvl="1" indent="0">
              <a:buNone/>
            </a:pPr>
            <a:r>
              <a:rPr lang="en-US" sz="2100" dirty="0"/>
              <a:t>='Input Data'!H8</a:t>
            </a:r>
            <a:endParaRPr lang="en-ID" sz="2100" dirty="0"/>
          </a:p>
          <a:p>
            <a:pPr lvl="0"/>
            <a:r>
              <a:rPr lang="en-US" sz="2400" dirty="0" err="1"/>
              <a:t>Keterangan</a:t>
            </a:r>
            <a:endParaRPr lang="en-ID" sz="2400" dirty="0"/>
          </a:p>
          <a:p>
            <a:pPr marL="457200" lvl="1" indent="0">
              <a:buNone/>
            </a:pP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di </a:t>
            </a:r>
            <a:r>
              <a:rPr lang="en-US" sz="2100" dirty="0" err="1"/>
              <a:t>isi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u="sng" dirty="0" err="1"/>
              <a:t>Kode</a:t>
            </a:r>
            <a:r>
              <a:rPr lang="en-US" sz="2100" u="sng" dirty="0"/>
              <a:t> </a:t>
            </a:r>
            <a:r>
              <a:rPr lang="en-US" sz="2100" u="sng" dirty="0" err="1"/>
              <a:t>Kendala</a:t>
            </a:r>
            <a:r>
              <a:rPr lang="en-US" sz="2100" dirty="0"/>
              <a:t> yang </a:t>
            </a:r>
            <a:r>
              <a:rPr lang="en-US" sz="2100" dirty="0" err="1"/>
              <a:t>ditarik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sheet input data, </a:t>
            </a:r>
            <a:r>
              <a:rPr lang="en-US" sz="2100" dirty="0" err="1"/>
              <a:t>berikut</a:t>
            </a:r>
            <a:r>
              <a:rPr lang="en-US" sz="2100" dirty="0"/>
              <a:t> syntax </a:t>
            </a:r>
            <a:r>
              <a:rPr lang="en-US" sz="2100" dirty="0" err="1"/>
              <a:t>nya</a:t>
            </a:r>
            <a:r>
              <a:rPr lang="en-US" sz="2100" dirty="0"/>
              <a:t>;</a:t>
            </a:r>
            <a:endParaRPr lang="en-ID" sz="2100" dirty="0"/>
          </a:p>
          <a:p>
            <a:pPr marL="457200" lvl="1" indent="0">
              <a:buNone/>
            </a:pPr>
            <a:r>
              <a:rPr lang="en-US" sz="2100" dirty="0"/>
              <a:t>='Input Data'!I8</a:t>
            </a:r>
            <a:endParaRPr lang="en-ID" sz="2100" dirty="0"/>
          </a:p>
          <a:p>
            <a:pPr lvl="0"/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endParaRPr lang="en-ID" sz="24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di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hasil</a:t>
            </a:r>
            <a:r>
              <a:rPr lang="en-US" sz="1900" dirty="0"/>
              <a:t> </a:t>
            </a:r>
            <a:r>
              <a:rPr lang="en-US" sz="1900" dirty="0" err="1"/>
              <a:t>penjumlahan</a:t>
            </a:r>
            <a:r>
              <a:rPr lang="en-US" sz="1900" dirty="0"/>
              <a:t> </a:t>
            </a:r>
            <a:r>
              <a:rPr lang="en-US" sz="1900" dirty="0" err="1"/>
              <a:t>kendala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harinya</a:t>
            </a:r>
            <a:r>
              <a:rPr lang="en-US" sz="1900" dirty="0"/>
              <a:t> yang di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Kendala</a:t>
            </a:r>
            <a:r>
              <a:rPr lang="en-US" sz="1900" dirty="0"/>
              <a:t>, </a:t>
            </a:r>
            <a:r>
              <a:rPr lang="en-US" sz="1900" dirty="0" err="1"/>
              <a:t>berikut</a:t>
            </a:r>
            <a:r>
              <a:rPr lang="en-US" sz="1900" dirty="0"/>
              <a:t> syntax </a:t>
            </a:r>
            <a:r>
              <a:rPr lang="en-US" sz="1900" dirty="0" err="1"/>
              <a:t>nya</a:t>
            </a:r>
            <a:r>
              <a:rPr lang="en-US" sz="1900" dirty="0"/>
              <a:t>;</a:t>
            </a:r>
            <a:endParaRPr lang="en-ID" sz="1900" dirty="0"/>
          </a:p>
          <a:p>
            <a:pPr marL="457200" lvl="1" indent="0">
              <a:buNone/>
            </a:pPr>
            <a:r>
              <a:rPr lang="en-US" sz="1900" dirty="0"/>
              <a:t>=SUM(I7:I12)</a:t>
            </a:r>
          </a:p>
          <a:p>
            <a:pPr lvl="0"/>
            <a:r>
              <a:rPr lang="en-US" sz="2200" dirty="0"/>
              <a:t>Target </a:t>
            </a:r>
            <a:r>
              <a:rPr lang="en-US" sz="2200" dirty="0" err="1"/>
              <a:t>Harian</a:t>
            </a:r>
            <a:endParaRPr lang="en-ID" sz="2200" dirty="0"/>
          </a:p>
          <a:p>
            <a:pPr marL="457200" lvl="1" indent="0">
              <a:buNone/>
            </a:pP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di </a:t>
            </a:r>
            <a:r>
              <a:rPr lang="en-US" sz="1900" dirty="0" err="1"/>
              <a:t>isi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hasil</a:t>
            </a:r>
            <a:r>
              <a:rPr lang="en-US" sz="1900" dirty="0"/>
              <a:t> </a:t>
            </a:r>
            <a:r>
              <a:rPr lang="en-US" sz="1900" dirty="0" err="1"/>
              <a:t>perbandingan</a:t>
            </a:r>
            <a:r>
              <a:rPr lang="en-US" sz="1900" dirty="0"/>
              <a:t> </a:t>
            </a:r>
            <a:r>
              <a:rPr lang="en-US" sz="1900" dirty="0" err="1"/>
              <a:t>kendala</a:t>
            </a:r>
            <a:r>
              <a:rPr lang="en-US" sz="1900" dirty="0"/>
              <a:t> </a:t>
            </a:r>
            <a:r>
              <a:rPr lang="en-US" sz="1900" dirty="0" err="1"/>
              <a:t>setiap</a:t>
            </a:r>
            <a:r>
              <a:rPr lang="en-US" sz="1900" dirty="0"/>
              <a:t> </a:t>
            </a:r>
            <a:r>
              <a:rPr lang="en-US" sz="1900" dirty="0" err="1"/>
              <a:t>harinya</a:t>
            </a:r>
            <a:r>
              <a:rPr lang="en-US" sz="1900" dirty="0"/>
              <a:t> yang di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kolom</a:t>
            </a:r>
            <a:r>
              <a:rPr lang="en-US" sz="1900" dirty="0"/>
              <a:t> </a:t>
            </a:r>
            <a:r>
              <a:rPr lang="en-US" sz="1900" dirty="0" err="1"/>
              <a:t>Jumlah</a:t>
            </a:r>
            <a:r>
              <a:rPr lang="en-US" sz="1900" dirty="0"/>
              <a:t> </a:t>
            </a:r>
            <a:r>
              <a:rPr lang="en-US" sz="1900" dirty="0" err="1"/>
              <a:t>Kendala</a:t>
            </a:r>
            <a:r>
              <a:rPr lang="en-US" sz="1900" dirty="0"/>
              <a:t>, </a:t>
            </a:r>
            <a:r>
              <a:rPr lang="en-US" sz="1900" dirty="0" err="1"/>
              <a:t>jika</a:t>
            </a:r>
            <a:r>
              <a:rPr lang="en-US" sz="1900" dirty="0"/>
              <a:t> 0 </a:t>
            </a:r>
            <a:r>
              <a:rPr lang="en-US" sz="1900" dirty="0" err="1"/>
              <a:t>maka</a:t>
            </a:r>
            <a:r>
              <a:rPr lang="en-US" sz="1900" dirty="0"/>
              <a:t> target </a:t>
            </a:r>
            <a:r>
              <a:rPr lang="en-US" sz="1900" dirty="0" err="1"/>
              <a:t>tercapai</a:t>
            </a:r>
            <a:r>
              <a:rPr lang="en-US" sz="1900" dirty="0"/>
              <a:t> dan </a:t>
            </a:r>
            <a:r>
              <a:rPr lang="en-US" sz="1900" dirty="0" err="1"/>
              <a:t>jika</a:t>
            </a:r>
            <a:r>
              <a:rPr lang="en-US" sz="1900" dirty="0"/>
              <a:t> =&gt;1 </a:t>
            </a:r>
            <a:r>
              <a:rPr lang="en-US" sz="1900" dirty="0" err="1"/>
              <a:t>maka</a:t>
            </a:r>
            <a:r>
              <a:rPr lang="en-US" sz="1900" dirty="0"/>
              <a:t> target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tercapai</a:t>
            </a:r>
            <a:r>
              <a:rPr lang="en-US" sz="1900" dirty="0"/>
              <a:t> , </a:t>
            </a:r>
            <a:r>
              <a:rPr lang="en-US" sz="1900" dirty="0" err="1"/>
              <a:t>berikut</a:t>
            </a:r>
            <a:r>
              <a:rPr lang="en-US" sz="1900" dirty="0"/>
              <a:t> syntax </a:t>
            </a:r>
            <a:r>
              <a:rPr lang="en-US" sz="1900" dirty="0" err="1"/>
              <a:t>nya</a:t>
            </a:r>
            <a:r>
              <a:rPr lang="en-US" sz="1900" dirty="0"/>
              <a:t>;</a:t>
            </a:r>
            <a:endParaRPr lang="en-ID" sz="1900" dirty="0"/>
          </a:p>
          <a:p>
            <a:pPr marL="457200" lvl="1" indent="0">
              <a:buNone/>
            </a:pPr>
            <a:r>
              <a:rPr lang="en-US" sz="1900" dirty="0"/>
              <a:t>=IF(K7&lt;=0;"Tercapai";"Tidak </a:t>
            </a:r>
            <a:r>
              <a:rPr lang="en-US" sz="1900" dirty="0" err="1"/>
              <a:t>Tercapai</a:t>
            </a:r>
            <a:r>
              <a:rPr lang="en-US" sz="1900" dirty="0"/>
              <a:t>")</a:t>
            </a:r>
            <a:endParaRPr lang="en-ID" sz="1900" dirty="0"/>
          </a:p>
          <a:p>
            <a:pPr marL="457200" lvl="1" indent="0">
              <a:buNone/>
            </a:pPr>
            <a:endParaRPr lang="en-ID" sz="19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46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C920-C7EC-4E3B-A2F6-94B0EC7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9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Pelaporan Hasil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Order </a:t>
            </a:r>
            <a:r>
              <a:rPr lang="en-US" b="1" dirty="0" err="1"/>
              <a:t>Harian</a:t>
            </a:r>
            <a:br>
              <a:rPr lang="en-ID" b="1" dirty="0"/>
            </a:b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2ACD3F-351B-4E1D-8C70-3BD3822641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252" y="2358887"/>
            <a:ext cx="9024731" cy="24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4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039A-B9F9-4261-B16C-F1D2C2B6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8" y="69258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Laporan</a:t>
            </a:r>
            <a:r>
              <a:rPr lang="en-US" sz="4000" b="1" dirty="0"/>
              <a:t> </a:t>
            </a:r>
            <a:r>
              <a:rPr lang="en-US" sz="4000" b="1" dirty="0" err="1"/>
              <a:t>Mingguan</a:t>
            </a:r>
            <a:r>
              <a:rPr lang="en-US" sz="4000" b="1" dirty="0"/>
              <a:t> </a:t>
            </a:r>
            <a:br>
              <a:rPr lang="en-ID" sz="4000" dirty="0"/>
            </a:b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90BE-7944-4C55-B904-9BF1A438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88" y="142071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Pada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mingguan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data yang </a:t>
            </a:r>
            <a:r>
              <a:rPr lang="en-US" sz="1400" dirty="0" err="1"/>
              <a:t>diperoleh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praktek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 </a:t>
            </a:r>
            <a:r>
              <a:rPr lang="en-US" sz="1400" dirty="0" err="1"/>
              <a:t>berikut</a:t>
            </a:r>
            <a:r>
              <a:rPr lang="en-US" sz="1400" dirty="0"/>
              <a:t>;</a:t>
            </a:r>
            <a:endParaRPr lang="en-ID" sz="1400" dirty="0"/>
          </a:p>
          <a:p>
            <a:pPr marL="0" lvl="0" indent="0">
              <a:buNone/>
            </a:pPr>
            <a:r>
              <a:rPr lang="en-US" sz="1400" dirty="0" err="1"/>
              <a:t>Minggu</a:t>
            </a:r>
            <a:r>
              <a:rPr lang="en-US" sz="1400" dirty="0"/>
              <a:t> ke-1</a:t>
            </a:r>
            <a:endParaRPr lang="en-ID" sz="1400" dirty="0"/>
          </a:p>
          <a:p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2</a:t>
            </a:r>
            <a:endParaRPr lang="en-ID" sz="1400" dirty="0"/>
          </a:p>
          <a:p>
            <a:r>
              <a:rPr lang="en-US" sz="1400" dirty="0"/>
              <a:t>Nama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AJ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2</a:t>
            </a:r>
            <a:endParaRPr lang="en-ID" sz="1400" dirty="0"/>
          </a:p>
          <a:p>
            <a:r>
              <a:rPr lang="en-US" sz="1400" dirty="0" err="1"/>
              <a:t>Pencapaian</a:t>
            </a:r>
            <a:r>
              <a:rPr lang="en-US" sz="1400" dirty="0"/>
              <a:t> target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tercapai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 17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  <a:p>
            <a:pPr marL="0" lvl="0" indent="0">
              <a:buNone/>
            </a:pPr>
            <a:r>
              <a:rPr lang="en-US" sz="1400" dirty="0" err="1"/>
              <a:t>Minggu</a:t>
            </a:r>
            <a:r>
              <a:rPr lang="en-US" sz="1400" dirty="0"/>
              <a:t> ke-2</a:t>
            </a:r>
            <a:endParaRPr lang="en-ID" sz="1400" dirty="0"/>
          </a:p>
          <a:p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2</a:t>
            </a:r>
            <a:endParaRPr lang="en-ID" sz="1400" dirty="0"/>
          </a:p>
          <a:p>
            <a:r>
              <a:rPr lang="en-US" sz="1400" dirty="0"/>
              <a:t>Nama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AJ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5</a:t>
            </a:r>
            <a:endParaRPr lang="en-ID" sz="1400" dirty="0"/>
          </a:p>
          <a:p>
            <a:r>
              <a:rPr lang="en-US" sz="1400" dirty="0" err="1"/>
              <a:t>Pencapaian</a:t>
            </a:r>
            <a:r>
              <a:rPr lang="en-US" sz="1400" dirty="0"/>
              <a:t> target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tercapai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 21</a:t>
            </a:r>
            <a:endParaRPr lang="en-ID" sz="1400" dirty="0"/>
          </a:p>
          <a:p>
            <a:pPr marL="0" indent="0">
              <a:buNone/>
            </a:pPr>
            <a:endParaRPr lang="en-ID" sz="1400" dirty="0"/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18453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EA04-52B9-4F87-A14A-251060A9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/>
              <a:t>Minggu</a:t>
            </a:r>
            <a:r>
              <a:rPr lang="en-US" sz="1400" dirty="0"/>
              <a:t> ke-3</a:t>
            </a:r>
            <a:endParaRPr lang="en-ID" sz="1400" dirty="0"/>
          </a:p>
          <a:p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3</a:t>
            </a:r>
            <a:endParaRPr lang="en-ID" sz="1400" dirty="0"/>
          </a:p>
          <a:p>
            <a:r>
              <a:rPr lang="en-US" sz="1400" dirty="0"/>
              <a:t>Nama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PA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3</a:t>
            </a:r>
            <a:endParaRPr lang="en-ID" sz="1400" dirty="0"/>
          </a:p>
          <a:p>
            <a:r>
              <a:rPr lang="en-US" sz="1400" dirty="0" err="1"/>
              <a:t>Pencapaian</a:t>
            </a:r>
            <a:r>
              <a:rPr lang="en-US" sz="1400" dirty="0"/>
              <a:t> target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tercapai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 18</a:t>
            </a:r>
            <a:endParaRPr lang="en-ID" sz="1400" dirty="0"/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 </a:t>
            </a:r>
            <a:endParaRPr lang="en-ID" sz="1400" dirty="0"/>
          </a:p>
          <a:p>
            <a:pPr marL="0" lvl="0" indent="0">
              <a:buNone/>
            </a:pPr>
            <a:r>
              <a:rPr lang="en-US" sz="1400" dirty="0" err="1"/>
              <a:t>Minggu</a:t>
            </a:r>
            <a:r>
              <a:rPr lang="en-US" sz="1400" dirty="0"/>
              <a:t> ke-4</a:t>
            </a:r>
            <a:endParaRPr lang="en-ID" sz="1400" dirty="0"/>
          </a:p>
          <a:p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2</a:t>
            </a:r>
            <a:endParaRPr lang="en-ID" sz="1400" dirty="0"/>
          </a:p>
          <a:p>
            <a:r>
              <a:rPr lang="en-US" sz="1400" dirty="0"/>
              <a:t>Nama </a:t>
            </a:r>
            <a:r>
              <a:rPr lang="en-US" sz="1400" dirty="0" err="1"/>
              <a:t>Cilent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AJ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2</a:t>
            </a:r>
            <a:endParaRPr lang="en-ID" sz="1400" dirty="0"/>
          </a:p>
          <a:p>
            <a:r>
              <a:rPr lang="en-US" sz="1400" dirty="0" err="1"/>
              <a:t>Pencapaian</a:t>
            </a:r>
            <a:r>
              <a:rPr lang="en-US" sz="1400" dirty="0"/>
              <a:t> target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: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tercapai</a:t>
            </a:r>
            <a:endParaRPr lang="en-ID" sz="1400" dirty="0"/>
          </a:p>
          <a:p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 order di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: 21</a:t>
            </a:r>
            <a:endParaRPr lang="en-ID" sz="1400" dirty="0"/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7512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978B-BD6A-4A6E-B0B2-F1668D51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Diagram </a:t>
            </a:r>
            <a:r>
              <a:rPr lang="en-US" b="1" dirty="0" err="1"/>
              <a:t>Batang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Mingguan</a:t>
            </a:r>
            <a:endParaRPr lang="en-ID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B96BE-F3A4-4E94-B9D2-68D9BBB12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kendala</a:t>
            </a:r>
            <a:r>
              <a:rPr lang="en-US" sz="2000" dirty="0"/>
              <a:t> :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ke-1 : 2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ke-2 : 5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ke-3 : 3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ke-4 : 2</a:t>
            </a:r>
          </a:p>
          <a:p>
            <a:pPr lvl="0"/>
            <a:endParaRPr lang="en-ID" sz="2000" dirty="0"/>
          </a:p>
          <a:p>
            <a:pPr marL="0" indent="0">
              <a:buNone/>
            </a:pPr>
            <a:r>
              <a:rPr lang="en-US" sz="2000" dirty="0" err="1"/>
              <a:t>Jumlah</a:t>
            </a:r>
            <a:r>
              <a:rPr lang="en-US" sz="2000" dirty="0"/>
              <a:t> order ;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ke-1 : 17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ke-2 : 21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ke-3 : 18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ke-4 : 21</a:t>
            </a:r>
            <a:endParaRPr lang="en-ID" sz="2000" dirty="0"/>
          </a:p>
          <a:p>
            <a:endParaRPr lang="en-ID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1E205CE-ADBD-45F8-ACC9-967C83AEB98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6800" y="2103438"/>
          <a:ext cx="47545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849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E158-E194-4F7B-AEAB-5506E4B2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Diagram Pie </a:t>
            </a:r>
            <a:r>
              <a:rPr lang="en-US" b="1" dirty="0" err="1"/>
              <a:t>Jumlah</a:t>
            </a:r>
            <a:r>
              <a:rPr lang="en-US" b="1" dirty="0"/>
              <a:t> Order</a:t>
            </a:r>
            <a:endParaRPr lang="en-ID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F8014D8-21E3-4D31-9A98-06DF66D841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59356445"/>
              </p:ext>
            </p:extLst>
          </p:nvPr>
        </p:nvGraphicFramePr>
        <p:xfrm>
          <a:off x="1066800" y="2103438"/>
          <a:ext cx="47545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9841-4D38-4E06-A969-C1B6C8251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err="1"/>
              <a:t>Jumlah</a:t>
            </a:r>
            <a:r>
              <a:rPr lang="en-AU" sz="2000" dirty="0"/>
              <a:t> order ;</a:t>
            </a:r>
            <a:endParaRPr lang="en-ID" sz="2000" i="1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ke-1 : 17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ke-2 : 21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ke-3 : 18</a:t>
            </a:r>
            <a:endParaRPr lang="en-ID" sz="2000" dirty="0"/>
          </a:p>
          <a:p>
            <a:pPr lvl="0"/>
            <a:r>
              <a:rPr lang="en-US" sz="2000" dirty="0" err="1"/>
              <a:t>Minggu</a:t>
            </a:r>
            <a:r>
              <a:rPr lang="en-US" sz="2000" dirty="0"/>
              <a:t> ke-4 : 21</a:t>
            </a:r>
            <a:endParaRPr lang="en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478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7690-AA05-4322-B432-FCF5F47D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Latar</a:t>
            </a:r>
            <a:r>
              <a:rPr lang="en-US" sz="4000" b="1" dirty="0"/>
              <a:t> </a:t>
            </a:r>
            <a:r>
              <a:rPr lang="en-US" sz="4000" b="1" dirty="0" err="1"/>
              <a:t>Belakang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BBD0-E040-4F8A-B873-13314A51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AU" sz="2000" dirty="0"/>
              <a:t>Lab printing </a:t>
            </a:r>
            <a:r>
              <a:rPr lang="en-AU" sz="2000" dirty="0" err="1"/>
              <a:t>adalah</a:t>
            </a:r>
            <a:r>
              <a:rPr lang="en-AU" sz="2000" dirty="0"/>
              <a:t> salah </a:t>
            </a:r>
            <a:r>
              <a:rPr lang="en-AU" sz="2000" dirty="0" err="1"/>
              <a:t>satu</a:t>
            </a:r>
            <a:r>
              <a:rPr lang="en-AU" sz="2000" dirty="0"/>
              <a:t> </a:t>
            </a:r>
            <a:r>
              <a:rPr lang="en-AU" sz="2000" dirty="0" err="1"/>
              <a:t>bagian</a:t>
            </a:r>
            <a:r>
              <a:rPr lang="en-AU" sz="2000" dirty="0"/>
              <a:t> di </a:t>
            </a:r>
            <a:r>
              <a:rPr lang="en-AU" sz="2000" dirty="0" err="1"/>
              <a:t>perusahaan</a:t>
            </a:r>
            <a:r>
              <a:rPr lang="en-AU" sz="2000" dirty="0"/>
              <a:t> </a:t>
            </a:r>
            <a:r>
              <a:rPr lang="en-AU" sz="2000" dirty="0" err="1"/>
              <a:t>PT.Cita</a:t>
            </a:r>
            <a:r>
              <a:rPr lang="en-AU" sz="2000" dirty="0"/>
              <a:t> </a:t>
            </a:r>
            <a:r>
              <a:rPr lang="en-AU" sz="2000" dirty="0" err="1"/>
              <a:t>Bahana</a:t>
            </a:r>
            <a:r>
              <a:rPr lang="en-AU" sz="2000" dirty="0"/>
              <a:t> Inti </a:t>
            </a:r>
            <a:r>
              <a:rPr lang="en-AU" sz="2000" dirty="0" err="1"/>
              <a:t>Persada</a:t>
            </a:r>
            <a:r>
              <a:rPr lang="en-AU" sz="2000" dirty="0"/>
              <a:t> yang </a:t>
            </a:r>
            <a:r>
              <a:rPr lang="en-AU" sz="2000" dirty="0" err="1"/>
              <a:t>merupakan</a:t>
            </a:r>
            <a:r>
              <a:rPr lang="en-AU" sz="2000" dirty="0"/>
              <a:t> </a:t>
            </a:r>
            <a:r>
              <a:rPr lang="en-AU" sz="2000" dirty="0" err="1"/>
              <a:t>bagian</a:t>
            </a:r>
            <a:r>
              <a:rPr lang="en-AU" sz="2000" dirty="0"/>
              <a:t> </a:t>
            </a:r>
            <a:r>
              <a:rPr lang="en-AU" sz="2000" dirty="0" err="1"/>
              <a:t>penting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berjalannya</a:t>
            </a:r>
            <a:r>
              <a:rPr lang="en-AU" sz="2000" dirty="0"/>
              <a:t> </a:t>
            </a:r>
            <a:r>
              <a:rPr lang="en-AU" sz="2000" dirty="0" err="1"/>
              <a:t>suatu</a:t>
            </a:r>
            <a:r>
              <a:rPr lang="en-AU" sz="2000" dirty="0"/>
              <a:t> </a:t>
            </a:r>
            <a:r>
              <a:rPr lang="en-AU" sz="2000" dirty="0" err="1"/>
              <a:t>sistem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produksi</a:t>
            </a:r>
            <a:r>
              <a:rPr lang="en-AU" sz="2000" dirty="0"/>
              <a:t> printing di </a:t>
            </a:r>
            <a:r>
              <a:rPr lang="en-AU" sz="2000" dirty="0" err="1"/>
              <a:t>perusahaan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dan </a:t>
            </a:r>
            <a:r>
              <a:rPr lang="en-AU" sz="2000" dirty="0" err="1"/>
              <a:t>merupakan</a:t>
            </a:r>
            <a:r>
              <a:rPr lang="en-AU" sz="2000" dirty="0"/>
              <a:t> </a:t>
            </a:r>
            <a:r>
              <a:rPr lang="en-AU" sz="2000" dirty="0" err="1"/>
              <a:t>bagian</a:t>
            </a:r>
            <a:r>
              <a:rPr lang="en-AU" sz="2000" dirty="0"/>
              <a:t> </a:t>
            </a:r>
            <a:r>
              <a:rPr lang="en-AU" sz="2000" dirty="0" err="1"/>
              <a:t>pembuatan</a:t>
            </a:r>
            <a:r>
              <a:rPr lang="en-AU" sz="2000" dirty="0"/>
              <a:t> </a:t>
            </a:r>
            <a:r>
              <a:rPr lang="en-AU" sz="2000" dirty="0" err="1"/>
              <a:t>sampel</a:t>
            </a:r>
            <a:r>
              <a:rPr lang="en-AU" sz="2000" dirty="0"/>
              <a:t> </a:t>
            </a:r>
            <a:r>
              <a:rPr lang="en-AU" sz="2000" dirty="0" err="1"/>
              <a:t>antara</a:t>
            </a:r>
            <a:r>
              <a:rPr lang="en-AU" sz="2000" dirty="0"/>
              <a:t> </a:t>
            </a:r>
            <a:r>
              <a:rPr lang="en-AU" sz="2000" dirty="0" err="1"/>
              <a:t>keinginan</a:t>
            </a:r>
            <a:r>
              <a:rPr lang="en-AU" sz="2000" dirty="0"/>
              <a:t> client dan </a:t>
            </a:r>
            <a:r>
              <a:rPr lang="en-AU" sz="2000" dirty="0" err="1"/>
              <a:t>keputusan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dibuatkan</a:t>
            </a:r>
            <a:r>
              <a:rPr lang="en-AU" sz="2000" dirty="0"/>
              <a:t> </a:t>
            </a:r>
            <a:r>
              <a:rPr lang="en-AU" sz="2000" dirty="0" err="1"/>
              <a:t>produksi</a:t>
            </a:r>
            <a:r>
              <a:rPr lang="en-AU" sz="2000" dirty="0"/>
              <a:t> </a:t>
            </a:r>
            <a:r>
              <a:rPr lang="en-AU" sz="2000" dirty="0" err="1"/>
              <a:t>skala</a:t>
            </a:r>
            <a:r>
              <a:rPr lang="en-AU" sz="2000" dirty="0"/>
              <a:t> </a:t>
            </a:r>
            <a:r>
              <a:rPr lang="en-AU" sz="2000" dirty="0" err="1"/>
              <a:t>besar</a:t>
            </a:r>
            <a:r>
              <a:rPr lang="en-AU" sz="2000" dirty="0"/>
              <a:t>.  </a:t>
            </a:r>
            <a:endParaRPr lang="en-ID" sz="2000" dirty="0"/>
          </a:p>
          <a:p>
            <a:pPr algn="just"/>
            <a:r>
              <a:rPr lang="en-AU" sz="2000" dirty="0" err="1"/>
              <a:t>Bagian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mencangkup</a:t>
            </a:r>
            <a:r>
              <a:rPr lang="en-AU" sz="2000" dirty="0"/>
              <a:t> Matching, </a:t>
            </a:r>
            <a:r>
              <a:rPr lang="en-AU" sz="2000" dirty="0" err="1"/>
              <a:t>Timbangan</a:t>
            </a:r>
            <a:r>
              <a:rPr lang="en-AU" sz="2000" dirty="0"/>
              <a:t>, Expose dan Strike off, dan </a:t>
            </a:r>
            <a:r>
              <a:rPr lang="en-AU" sz="2000" dirty="0" err="1"/>
              <a:t>masing-masing</a:t>
            </a:r>
            <a:r>
              <a:rPr lang="en-AU" sz="2000" dirty="0"/>
              <a:t> </a:t>
            </a:r>
            <a:r>
              <a:rPr lang="en-AU" sz="2000" dirty="0" err="1"/>
              <a:t>bagian</a:t>
            </a:r>
            <a:r>
              <a:rPr lang="en-AU" sz="2000" dirty="0"/>
              <a:t> </a:t>
            </a:r>
            <a:r>
              <a:rPr lang="en-AU" sz="2000" dirty="0" err="1"/>
              <a:t>memiliki</a:t>
            </a:r>
            <a:r>
              <a:rPr lang="en-AU" sz="2000" dirty="0"/>
              <a:t> </a:t>
            </a:r>
            <a:r>
              <a:rPr lang="en-AU" sz="2000" dirty="0" err="1"/>
              <a:t>peranan</a:t>
            </a:r>
            <a:r>
              <a:rPr lang="en-AU" sz="2000" dirty="0"/>
              <a:t> </a:t>
            </a:r>
            <a:r>
              <a:rPr lang="en-AU" sz="2000" dirty="0" err="1"/>
              <a:t>penting</a:t>
            </a:r>
            <a:r>
              <a:rPr lang="en-AU" sz="2000" dirty="0"/>
              <a:t> dan </a:t>
            </a:r>
            <a:r>
              <a:rPr lang="en-AU" sz="2000" dirty="0" err="1"/>
              <a:t>saling</a:t>
            </a:r>
            <a:r>
              <a:rPr lang="en-AU" sz="2000" dirty="0"/>
              <a:t> </a:t>
            </a:r>
            <a:r>
              <a:rPr lang="en-AU" sz="2000" dirty="0" err="1"/>
              <a:t>berhubungan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pembuatan</a:t>
            </a:r>
            <a:r>
              <a:rPr lang="en-AU" sz="2000" dirty="0"/>
              <a:t> sample printing. Agar proses </a:t>
            </a:r>
            <a:r>
              <a:rPr lang="en-AU" sz="2000" dirty="0" err="1"/>
              <a:t>tersebut</a:t>
            </a:r>
            <a:r>
              <a:rPr lang="en-AU" sz="2000" dirty="0"/>
              <a:t> </a:t>
            </a:r>
            <a:r>
              <a:rPr lang="en-AU" sz="2000" dirty="0" err="1"/>
              <a:t>bisa</a:t>
            </a:r>
            <a:r>
              <a:rPr lang="en-AU" sz="2000" dirty="0"/>
              <a:t> </a:t>
            </a:r>
            <a:r>
              <a:rPr lang="en-AU" sz="2000" dirty="0" err="1"/>
              <a:t>berjalan</a:t>
            </a:r>
            <a:r>
              <a:rPr lang="en-AU" sz="2000" dirty="0"/>
              <a:t> lancer </a:t>
            </a:r>
            <a:r>
              <a:rPr lang="en-AU" sz="2000" dirty="0" err="1"/>
              <a:t>sesuai</a:t>
            </a:r>
            <a:r>
              <a:rPr lang="en-AU" sz="2000" dirty="0"/>
              <a:t> </a:t>
            </a:r>
            <a:r>
              <a:rPr lang="en-AU" sz="2000" dirty="0" err="1"/>
              <a:t>harapan</a:t>
            </a:r>
            <a:r>
              <a:rPr lang="en-AU" sz="2000" dirty="0"/>
              <a:t> </a:t>
            </a:r>
            <a:r>
              <a:rPr lang="en-AU" sz="2000" dirty="0" err="1"/>
              <a:t>atau</a:t>
            </a:r>
            <a:r>
              <a:rPr lang="en-AU" sz="2000" dirty="0"/>
              <a:t> order </a:t>
            </a:r>
            <a:r>
              <a:rPr lang="en-AU" sz="2000" dirty="0" err="1"/>
              <a:t>harian</a:t>
            </a:r>
            <a:r>
              <a:rPr lang="en-AU" sz="2000" dirty="0"/>
              <a:t> yang </a:t>
            </a:r>
            <a:r>
              <a:rPr lang="en-AU" sz="2000" dirty="0" err="1"/>
              <a:t>tercukupi</a:t>
            </a:r>
            <a:r>
              <a:rPr lang="en-AU" sz="2000" dirty="0"/>
              <a:t> </a:t>
            </a: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peninjauan</a:t>
            </a:r>
            <a:r>
              <a:rPr lang="en-AU" sz="2000" dirty="0"/>
              <a:t> </a:t>
            </a:r>
            <a:r>
              <a:rPr lang="en-AU" sz="2000" dirty="0" err="1"/>
              <a:t>laporan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 di </a:t>
            </a:r>
            <a:r>
              <a:rPr lang="en-AU" sz="2000" dirty="0" err="1"/>
              <a:t>buat</a:t>
            </a:r>
            <a:r>
              <a:rPr lang="en-AU" sz="2000" dirty="0"/>
              <a:t>. </a:t>
            </a:r>
          </a:p>
          <a:p>
            <a:pPr algn="just"/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menggunakan</a:t>
            </a:r>
            <a:r>
              <a:rPr lang="en-AU" sz="2000" dirty="0"/>
              <a:t> Microsoft Excel, </a:t>
            </a:r>
            <a:r>
              <a:rPr lang="en-AU" sz="2000" dirty="0" err="1"/>
              <a:t>pendataan</a:t>
            </a:r>
            <a:r>
              <a:rPr lang="en-AU" sz="2000" dirty="0"/>
              <a:t> </a:t>
            </a:r>
            <a:r>
              <a:rPr lang="en-AU" sz="2000" dirty="0" err="1"/>
              <a:t>akan</a:t>
            </a:r>
            <a:r>
              <a:rPr lang="en-AU" sz="2000" dirty="0"/>
              <a:t> di input di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</a:t>
            </a:r>
            <a:r>
              <a:rPr lang="en-AU" sz="2000" dirty="0" err="1"/>
              <a:t>tersebut</a:t>
            </a:r>
            <a:r>
              <a:rPr lang="en-AU" sz="2000" dirty="0"/>
              <a:t> dan di </a:t>
            </a:r>
            <a:r>
              <a:rPr lang="en-AU" sz="2000" dirty="0" err="1"/>
              <a:t>buatkan</a:t>
            </a:r>
            <a:r>
              <a:rPr lang="en-AU" sz="2000" dirty="0"/>
              <a:t> </a:t>
            </a:r>
            <a:r>
              <a:rPr lang="en-AU" sz="2000" dirty="0" err="1"/>
              <a:t>beberapa</a:t>
            </a:r>
            <a:r>
              <a:rPr lang="en-AU" sz="2000" dirty="0"/>
              <a:t> </a:t>
            </a:r>
            <a:r>
              <a:rPr lang="en-AU" sz="2000" dirty="0" err="1"/>
              <a:t>algoritma</a:t>
            </a:r>
            <a:r>
              <a:rPr lang="en-AU" sz="2000" dirty="0"/>
              <a:t> </a:t>
            </a:r>
            <a:r>
              <a:rPr lang="en-AU" sz="2000" dirty="0" err="1"/>
              <a:t>sederhana</a:t>
            </a:r>
            <a:r>
              <a:rPr lang="en-AU" sz="2000" dirty="0"/>
              <a:t> yang </a:t>
            </a:r>
            <a:r>
              <a:rPr lang="en-AU" sz="2000" dirty="0" err="1"/>
              <a:t>nantinya</a:t>
            </a:r>
            <a:r>
              <a:rPr lang="en-AU" sz="2000" dirty="0"/>
              <a:t> di </a:t>
            </a:r>
            <a:r>
              <a:rPr lang="en-AU" sz="2000" dirty="0" err="1"/>
              <a:t>butuhkan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pembuatan</a:t>
            </a:r>
            <a:r>
              <a:rPr lang="en-AU" sz="2000" dirty="0"/>
              <a:t> </a:t>
            </a:r>
            <a:r>
              <a:rPr lang="en-AU" sz="2000" dirty="0" err="1"/>
              <a:t>laporan</a:t>
            </a:r>
            <a:r>
              <a:rPr lang="en-AU" sz="2000" dirty="0"/>
              <a:t> </a:t>
            </a:r>
            <a:r>
              <a:rPr lang="en-AU" sz="2000" dirty="0" err="1"/>
              <a:t>ini</a:t>
            </a:r>
            <a:r>
              <a:rPr lang="en-AU" sz="2000" dirty="0"/>
              <a:t>.</a:t>
            </a:r>
            <a:endParaRPr lang="en-ID" sz="2000" dirty="0"/>
          </a:p>
          <a:p>
            <a:pPr algn="just"/>
            <a:r>
              <a:rPr lang="en-AU" sz="2000" dirty="0" err="1"/>
              <a:t>Dengan</a:t>
            </a:r>
            <a:r>
              <a:rPr lang="en-AU" sz="2000" dirty="0"/>
              <a:t> </a:t>
            </a:r>
            <a:r>
              <a:rPr lang="en-AU" sz="2000" dirty="0" err="1"/>
              <a:t>bertujuan</a:t>
            </a:r>
            <a:r>
              <a:rPr lang="en-AU" sz="2000" dirty="0"/>
              <a:t> </a:t>
            </a:r>
            <a:r>
              <a:rPr lang="en-AU" sz="2000" dirty="0" err="1"/>
              <a:t>mendapatkan</a:t>
            </a:r>
            <a:r>
              <a:rPr lang="en-AU" sz="2000" dirty="0"/>
              <a:t> </a:t>
            </a:r>
            <a:r>
              <a:rPr lang="en-AU" sz="2000" dirty="0" err="1"/>
              <a:t>hasil</a:t>
            </a:r>
            <a:r>
              <a:rPr lang="en-AU" sz="2000" dirty="0"/>
              <a:t> yang </a:t>
            </a:r>
            <a:r>
              <a:rPr lang="en-AU" sz="2000" dirty="0" err="1"/>
              <a:t>diharapkan</a:t>
            </a:r>
            <a:r>
              <a:rPr lang="en-AU" sz="2000" dirty="0"/>
              <a:t>, </a:t>
            </a:r>
            <a:r>
              <a:rPr lang="en-AU" sz="2000" dirty="0" err="1"/>
              <a:t>maka</a:t>
            </a:r>
            <a:r>
              <a:rPr lang="en-AU" sz="2000" dirty="0"/>
              <a:t> </a:t>
            </a:r>
            <a:r>
              <a:rPr lang="en-AU" sz="2000" dirty="0" err="1"/>
              <a:t>evaluasi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hasil</a:t>
            </a:r>
            <a:r>
              <a:rPr lang="en-AU" sz="2000" dirty="0"/>
              <a:t> data </a:t>
            </a:r>
            <a:r>
              <a:rPr lang="en-AU" sz="2000" dirty="0" err="1"/>
              <a:t>ini</a:t>
            </a:r>
            <a:r>
              <a:rPr lang="en-AU" sz="2000" dirty="0"/>
              <a:t> </a:t>
            </a:r>
            <a:r>
              <a:rPr lang="en-AU" sz="2000" dirty="0" err="1"/>
              <a:t>setelah</a:t>
            </a:r>
            <a:r>
              <a:rPr lang="en-AU" sz="2000" dirty="0"/>
              <a:t> </a:t>
            </a:r>
            <a:r>
              <a:rPr lang="en-AU" sz="2000" dirty="0" err="1"/>
              <a:t>terkumpul</a:t>
            </a:r>
            <a:r>
              <a:rPr lang="en-AU" sz="2000" dirty="0"/>
              <a:t> </a:t>
            </a:r>
            <a:r>
              <a:rPr lang="en-AU" sz="2000" dirty="0" err="1"/>
              <a:t>nanti</a:t>
            </a:r>
            <a:r>
              <a:rPr lang="en-AU" sz="2000" dirty="0"/>
              <a:t> yang </a:t>
            </a:r>
            <a:r>
              <a:rPr lang="en-AU" sz="2000" dirty="0" err="1"/>
              <a:t>akan</a:t>
            </a:r>
            <a:r>
              <a:rPr lang="en-AU" sz="2000" dirty="0"/>
              <a:t> di </a:t>
            </a:r>
            <a:r>
              <a:rPr lang="en-AU" sz="2000" dirty="0" err="1"/>
              <a:t>tinjau</a:t>
            </a:r>
            <a:r>
              <a:rPr lang="en-AU" sz="2000" dirty="0"/>
              <a:t> </a:t>
            </a:r>
            <a:r>
              <a:rPr lang="en-AU" sz="2000" dirty="0" err="1"/>
              <a:t>lebih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lagi</a:t>
            </a:r>
            <a:r>
              <a:rPr lang="en-AU" sz="2000" dirty="0"/>
              <a:t> </a:t>
            </a:r>
            <a:r>
              <a:rPr lang="en-AU" sz="2000" dirty="0" err="1"/>
              <a:t>hal-hal</a:t>
            </a:r>
            <a:r>
              <a:rPr lang="en-AU" sz="2000" dirty="0"/>
              <a:t> </a:t>
            </a:r>
            <a:r>
              <a:rPr lang="en-AU" sz="2000" dirty="0" err="1"/>
              <a:t>berkaitan</a:t>
            </a:r>
            <a:r>
              <a:rPr lang="en-AU" sz="2000" dirty="0"/>
              <a:t> </a:t>
            </a:r>
            <a:r>
              <a:rPr lang="en-AU" sz="2000" dirty="0" err="1"/>
              <a:t>dengan</a:t>
            </a:r>
            <a:r>
              <a:rPr lang="en-AU" sz="2000" dirty="0"/>
              <a:t> SOP yang </a:t>
            </a:r>
            <a:r>
              <a:rPr lang="en-AU" sz="2000" dirty="0" err="1"/>
              <a:t>berlaku</a:t>
            </a:r>
            <a:r>
              <a:rPr lang="en-AU" sz="2000" dirty="0"/>
              <a:t> dan </a:t>
            </a:r>
            <a:r>
              <a:rPr lang="en-AU" sz="2000" dirty="0" err="1"/>
              <a:t>beberapa</a:t>
            </a:r>
            <a:r>
              <a:rPr lang="en-AU" sz="2000" dirty="0"/>
              <a:t> </a:t>
            </a:r>
            <a:r>
              <a:rPr lang="en-AU" sz="2000" dirty="0" err="1"/>
              <a:t>teori</a:t>
            </a:r>
            <a:r>
              <a:rPr lang="en-AU" sz="2000" dirty="0"/>
              <a:t> </a:t>
            </a:r>
            <a:r>
              <a:rPr lang="en-AU" sz="2000" dirty="0" err="1"/>
              <a:t>penunjang</a:t>
            </a:r>
            <a:r>
              <a:rPr lang="en-AU" sz="2000" dirty="0"/>
              <a:t>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pengembangan</a:t>
            </a:r>
            <a:r>
              <a:rPr lang="en-AU" sz="2000" dirty="0"/>
              <a:t> yang </a:t>
            </a:r>
            <a:r>
              <a:rPr lang="en-AU" sz="2000" dirty="0" err="1"/>
              <a:t>bisa</a:t>
            </a:r>
            <a:r>
              <a:rPr lang="en-AU" sz="2000" dirty="0"/>
              <a:t> di </a:t>
            </a:r>
            <a:r>
              <a:rPr lang="en-AU" sz="2000" dirty="0" err="1"/>
              <a:t>terapkan</a:t>
            </a:r>
            <a:r>
              <a:rPr lang="en-AU" sz="2000" dirty="0"/>
              <a:t> di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lapangan</a:t>
            </a:r>
            <a:endParaRPr lang="en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03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6C8-508C-445C-90E0-D3F66C40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952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en-AU" sz="4400" b="1" dirty="0" err="1"/>
              <a:t>Laporan</a:t>
            </a:r>
            <a:r>
              <a:rPr lang="en-AU" sz="4400" b="1" dirty="0"/>
              <a:t> Status Order Total</a:t>
            </a:r>
            <a:endParaRPr lang="en-ID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747F5-5021-429E-848B-3A9A76202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414" y="2488019"/>
            <a:ext cx="8867553" cy="21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3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F8E3-2690-4B2A-802E-94E0BA77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Pada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data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 </a:t>
            </a:r>
            <a:r>
              <a:rPr lang="en-US" sz="2000" dirty="0" err="1"/>
              <a:t>berikut</a:t>
            </a:r>
            <a:r>
              <a:rPr lang="en-US" sz="2000" dirty="0"/>
              <a:t>;’</a:t>
            </a:r>
            <a:endParaRPr lang="en-ID" sz="2000" dirty="0"/>
          </a:p>
          <a:p>
            <a:pPr marL="0" indent="0" algn="just">
              <a:buNone/>
            </a:pPr>
            <a:endParaRPr lang="en-ID" sz="2000" dirty="0"/>
          </a:p>
          <a:p>
            <a:pPr lvl="0" algn="just"/>
            <a:r>
              <a:rPr lang="en-US" sz="2000" dirty="0"/>
              <a:t>Total Order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: 77</a:t>
            </a:r>
            <a:endParaRPr lang="en-ID" sz="2000" dirty="0"/>
          </a:p>
          <a:p>
            <a:pPr lvl="0" algn="just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kendala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: 12</a:t>
            </a:r>
            <a:endParaRPr lang="en-ID" sz="2000" dirty="0"/>
          </a:p>
          <a:p>
            <a:pPr lvl="0" algn="just"/>
            <a:r>
              <a:rPr lang="en-US" sz="2000" dirty="0" err="1"/>
              <a:t>Pencapaian</a:t>
            </a:r>
            <a:r>
              <a:rPr lang="en-US" sz="2000" dirty="0"/>
              <a:t> order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praktek</a:t>
            </a:r>
            <a:r>
              <a:rPr lang="en-US" sz="2000" dirty="0"/>
              <a:t> : 65</a:t>
            </a:r>
            <a:endParaRPr lang="en-ID" sz="2000" dirty="0"/>
          </a:p>
          <a:p>
            <a:pPr algn="just"/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Kendala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:</a:t>
            </a:r>
            <a:endParaRPr lang="en-ID" sz="2000" dirty="0"/>
          </a:p>
          <a:p>
            <a:pPr lvl="0" algn="just"/>
            <a:r>
              <a:rPr lang="en-US" sz="2000" dirty="0" err="1"/>
              <a:t>Perbaikan</a:t>
            </a:r>
            <a:r>
              <a:rPr lang="en-US" sz="2000" dirty="0"/>
              <a:t> Design : 2</a:t>
            </a:r>
            <a:endParaRPr lang="en-ID" sz="2000" dirty="0"/>
          </a:p>
          <a:p>
            <a:pPr lvl="0" algn="just"/>
            <a:r>
              <a:rPr lang="en-US" sz="2000" dirty="0"/>
              <a:t>Screen </a:t>
            </a:r>
            <a:r>
              <a:rPr lang="en-US" sz="2000" dirty="0" err="1"/>
              <a:t>Bermasalah</a:t>
            </a:r>
            <a:r>
              <a:rPr lang="en-US" sz="2000" dirty="0"/>
              <a:t> : 2</a:t>
            </a:r>
            <a:endParaRPr lang="en-ID" sz="2000" dirty="0"/>
          </a:p>
          <a:p>
            <a:pPr lvl="0" algn="just"/>
            <a:r>
              <a:rPr lang="en-US" sz="2000" dirty="0"/>
              <a:t>Order di </a:t>
            </a:r>
            <a:r>
              <a:rPr lang="en-US" sz="2000" dirty="0" err="1"/>
              <a:t>tunda</a:t>
            </a:r>
            <a:r>
              <a:rPr lang="en-US" sz="2000" dirty="0"/>
              <a:t> : 3</a:t>
            </a:r>
            <a:endParaRPr lang="en-ID" sz="2000" dirty="0"/>
          </a:p>
          <a:p>
            <a:pPr lvl="0" algn="just"/>
            <a:r>
              <a:rPr lang="en-US" sz="2000" dirty="0"/>
              <a:t>Order di </a:t>
            </a:r>
            <a:r>
              <a:rPr lang="en-US" sz="2000" dirty="0" err="1"/>
              <a:t>batalkan</a:t>
            </a:r>
            <a:r>
              <a:rPr lang="en-US" sz="2000" dirty="0"/>
              <a:t> : 5</a:t>
            </a:r>
            <a:endParaRPr lang="en-ID" sz="2000" dirty="0"/>
          </a:p>
          <a:p>
            <a:pPr algn="just"/>
            <a:endParaRPr lang="en-ID" sz="2000" dirty="0"/>
          </a:p>
          <a:p>
            <a:pPr algn="just"/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0724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0A5D-6795-48F4-9448-1BB06ABE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000" cap="none" dirty="0"/>
              <a:t>Diagram </a:t>
            </a:r>
            <a:r>
              <a:rPr lang="en-AU" sz="2000" cap="none" dirty="0" err="1"/>
              <a:t>batang</a:t>
            </a:r>
            <a:r>
              <a:rPr lang="en-AU" sz="2000" cap="none" dirty="0"/>
              <a:t> dan diagram pie </a:t>
            </a:r>
            <a:r>
              <a:rPr lang="en-AU" sz="2000" cap="none" dirty="0" err="1"/>
              <a:t>berisikan</a:t>
            </a:r>
            <a:r>
              <a:rPr lang="en-AU" sz="2000" cap="none" dirty="0"/>
              <a:t> data </a:t>
            </a:r>
            <a:r>
              <a:rPr lang="en-AU" sz="2000" cap="none" dirty="0" err="1"/>
              <a:t>jumlah</a:t>
            </a:r>
            <a:r>
              <a:rPr lang="en-AU" sz="2000" cap="none" dirty="0"/>
              <a:t> total order, </a:t>
            </a:r>
            <a:r>
              <a:rPr lang="en-AU" sz="2000" cap="none" dirty="0" err="1"/>
              <a:t>jumlah</a:t>
            </a:r>
            <a:r>
              <a:rPr lang="en-AU" sz="2000" cap="none" dirty="0"/>
              <a:t> </a:t>
            </a:r>
            <a:r>
              <a:rPr lang="en-AU" sz="2000" cap="none" dirty="0" err="1"/>
              <a:t>kendala</a:t>
            </a:r>
            <a:r>
              <a:rPr lang="en-AU" sz="2000" cap="none" dirty="0"/>
              <a:t>, dan </a:t>
            </a:r>
            <a:r>
              <a:rPr lang="en-AU" sz="2000" cap="none" dirty="0" err="1"/>
              <a:t>jumlah</a:t>
            </a:r>
            <a:r>
              <a:rPr lang="en-AU" sz="2000" cap="none" dirty="0"/>
              <a:t> </a:t>
            </a:r>
            <a:r>
              <a:rPr lang="en-AU" sz="2000" cap="none" dirty="0" err="1"/>
              <a:t>pencapaian</a:t>
            </a:r>
            <a:r>
              <a:rPr lang="en-AU" sz="2000" cap="none" dirty="0"/>
              <a:t> order, </a:t>
            </a:r>
            <a:r>
              <a:rPr lang="en-AU" sz="2000" cap="none" dirty="0" err="1"/>
              <a:t>berikut</a:t>
            </a:r>
            <a:r>
              <a:rPr lang="en-AU" sz="2000" cap="none" dirty="0"/>
              <a:t> </a:t>
            </a:r>
            <a:r>
              <a:rPr lang="en-AU" sz="2000" cap="none" dirty="0" err="1"/>
              <a:t>adalah</a:t>
            </a:r>
            <a:r>
              <a:rPr lang="en-AU" sz="2000" cap="none" dirty="0"/>
              <a:t> </a:t>
            </a:r>
            <a:r>
              <a:rPr lang="en-AU" sz="2000" cap="none" dirty="0" err="1"/>
              <a:t>datanya</a:t>
            </a:r>
            <a:r>
              <a:rPr lang="en-AU" sz="2000" cap="none" dirty="0"/>
              <a:t>;</a:t>
            </a:r>
            <a:br>
              <a:rPr lang="en-ID" sz="2000" i="1" cap="none" dirty="0"/>
            </a:br>
            <a:r>
              <a:rPr lang="en-AU" sz="2000" cap="none" dirty="0"/>
              <a:t>1. </a:t>
            </a:r>
            <a:r>
              <a:rPr lang="en-AU" sz="2000" cap="none" dirty="0" err="1"/>
              <a:t>jumlah</a:t>
            </a:r>
            <a:r>
              <a:rPr lang="en-AU" sz="2000" cap="none" dirty="0"/>
              <a:t> total order : 17</a:t>
            </a:r>
            <a:br>
              <a:rPr lang="en-ID" sz="2000" i="1" cap="none" dirty="0"/>
            </a:br>
            <a:r>
              <a:rPr lang="en-AU" sz="2000" cap="none" dirty="0"/>
              <a:t>2. </a:t>
            </a:r>
            <a:r>
              <a:rPr lang="en-AU" sz="2000" cap="none" dirty="0" err="1"/>
              <a:t>jumlah</a:t>
            </a:r>
            <a:r>
              <a:rPr lang="en-AU" sz="2000" cap="none" dirty="0"/>
              <a:t> </a:t>
            </a:r>
            <a:r>
              <a:rPr lang="en-AU" sz="2000" cap="none" dirty="0" err="1"/>
              <a:t>kendala</a:t>
            </a:r>
            <a:r>
              <a:rPr lang="en-AU" sz="2000" cap="none" dirty="0"/>
              <a:t> : 12</a:t>
            </a:r>
            <a:br>
              <a:rPr lang="en-ID" sz="2000" i="1" cap="none" dirty="0"/>
            </a:br>
            <a:r>
              <a:rPr lang="en-AU" sz="2000" cap="none" dirty="0"/>
              <a:t>3. </a:t>
            </a:r>
            <a:r>
              <a:rPr lang="en-AU" sz="2000" cap="none" dirty="0" err="1"/>
              <a:t>jumlah</a:t>
            </a:r>
            <a:r>
              <a:rPr lang="en-AU" sz="2000" cap="none" dirty="0"/>
              <a:t> </a:t>
            </a:r>
            <a:r>
              <a:rPr lang="en-AU" sz="2000" cap="none" dirty="0" err="1"/>
              <a:t>pencapaian</a:t>
            </a:r>
            <a:r>
              <a:rPr lang="en-AU" sz="2000" cap="none" dirty="0"/>
              <a:t> order : 65</a:t>
            </a:r>
            <a:br>
              <a:rPr lang="en-ID" sz="2000" i="1" cap="none" dirty="0"/>
            </a:br>
            <a:endParaRPr lang="en-ID" sz="2000" cap="non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4764079-4693-4FF0-B52C-83465EE5156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6800" y="2103438"/>
          <a:ext cx="47545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2CD2848-A7FF-4240-A815-3AA3EF71F9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4132266"/>
              </p:ext>
            </p:extLst>
          </p:nvPr>
        </p:nvGraphicFramePr>
        <p:xfrm>
          <a:off x="6370638" y="2103438"/>
          <a:ext cx="4754562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8958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1EF41A-DDCF-4A25-9957-FCF8308D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298"/>
            <a:ext cx="10515600" cy="1325563"/>
          </a:xfrm>
        </p:spPr>
        <p:txBody>
          <a:bodyPr>
            <a:noAutofit/>
          </a:bodyPr>
          <a:lstStyle/>
          <a:p>
            <a:r>
              <a:rPr lang="en-AU" sz="1800" cap="none" dirty="0"/>
              <a:t>Diagram </a:t>
            </a:r>
            <a:r>
              <a:rPr lang="en-AU" sz="1800" cap="none" dirty="0" err="1"/>
              <a:t>batang</a:t>
            </a:r>
            <a:r>
              <a:rPr lang="en-AU" sz="1800" cap="none" dirty="0"/>
              <a:t> dan diagram pie </a:t>
            </a:r>
            <a:r>
              <a:rPr lang="en-AU" sz="1800" cap="none" dirty="0" err="1"/>
              <a:t>berisikan</a:t>
            </a:r>
            <a:r>
              <a:rPr lang="en-AU" sz="1800" cap="none" dirty="0"/>
              <a:t> data </a:t>
            </a:r>
            <a:r>
              <a:rPr lang="en-AU" sz="1800" cap="none" dirty="0" err="1"/>
              <a:t>jenis</a:t>
            </a:r>
            <a:r>
              <a:rPr lang="en-AU" sz="1800" cap="none" dirty="0"/>
              <a:t> </a:t>
            </a:r>
            <a:r>
              <a:rPr lang="en-AU" sz="1800" cap="none" dirty="0" err="1"/>
              <a:t>kendala</a:t>
            </a:r>
            <a:r>
              <a:rPr lang="en-AU" sz="1800" cap="none" dirty="0"/>
              <a:t> yang </a:t>
            </a:r>
            <a:r>
              <a:rPr lang="en-AU" sz="1800" cap="none" dirty="0" err="1"/>
              <a:t>sering</a:t>
            </a:r>
            <a:r>
              <a:rPr lang="en-AU" sz="1800" cap="none" dirty="0"/>
              <a:t> </a:t>
            </a:r>
            <a:r>
              <a:rPr lang="en-AU" sz="1800" cap="none" dirty="0" err="1"/>
              <a:t>terjadi</a:t>
            </a:r>
            <a:r>
              <a:rPr lang="en-AU" sz="1800" cap="none" dirty="0"/>
              <a:t> </a:t>
            </a:r>
            <a:r>
              <a:rPr lang="en-AU" sz="1800" cap="none" dirty="0" err="1"/>
              <a:t>berikut</a:t>
            </a:r>
            <a:r>
              <a:rPr lang="en-AU" sz="1800" cap="none" dirty="0"/>
              <a:t> </a:t>
            </a:r>
            <a:r>
              <a:rPr lang="en-AU" sz="1800" cap="none" dirty="0" err="1"/>
              <a:t>adalah</a:t>
            </a:r>
            <a:r>
              <a:rPr lang="en-AU" sz="1800" cap="none" dirty="0"/>
              <a:t> </a:t>
            </a:r>
            <a:r>
              <a:rPr lang="en-AU" sz="1800" cap="none" dirty="0" err="1"/>
              <a:t>datanya</a:t>
            </a:r>
            <a:r>
              <a:rPr lang="en-AU" sz="1800" cap="none" dirty="0"/>
              <a:t>;</a:t>
            </a:r>
            <a:br>
              <a:rPr lang="en-ID" sz="1800" cap="none" dirty="0"/>
            </a:br>
            <a:r>
              <a:rPr lang="en-US" sz="1800" cap="none" dirty="0" err="1"/>
              <a:t>jenis</a:t>
            </a:r>
            <a:r>
              <a:rPr lang="en-US" sz="1800" cap="none" dirty="0"/>
              <a:t> </a:t>
            </a:r>
            <a:r>
              <a:rPr lang="en-US" sz="1800" cap="none" dirty="0" err="1"/>
              <a:t>kendala</a:t>
            </a:r>
            <a:r>
              <a:rPr lang="en-US" sz="1800" cap="none" dirty="0"/>
              <a:t> yang </a:t>
            </a:r>
            <a:r>
              <a:rPr lang="en-US" sz="1800" cap="none" dirty="0" err="1"/>
              <a:t>sering</a:t>
            </a:r>
            <a:r>
              <a:rPr lang="en-US" sz="1800" cap="none" dirty="0"/>
              <a:t> </a:t>
            </a:r>
            <a:r>
              <a:rPr lang="en-US" sz="1800" cap="none" dirty="0" err="1"/>
              <a:t>terjadi</a:t>
            </a:r>
            <a:r>
              <a:rPr lang="en-US" sz="1800" cap="none" dirty="0"/>
              <a:t>:</a:t>
            </a:r>
            <a:br>
              <a:rPr lang="en-ID" sz="1800" cap="none" dirty="0"/>
            </a:br>
            <a:r>
              <a:rPr lang="en-ID" sz="1800" cap="none" dirty="0"/>
              <a:t>- </a:t>
            </a:r>
            <a:r>
              <a:rPr lang="en-US" sz="1800" cap="none" dirty="0" err="1"/>
              <a:t>perbaikan</a:t>
            </a:r>
            <a:r>
              <a:rPr lang="en-US" sz="1800" cap="none" dirty="0"/>
              <a:t> design : 2</a:t>
            </a:r>
            <a:br>
              <a:rPr lang="en-ID" sz="1800" cap="none" dirty="0"/>
            </a:br>
            <a:r>
              <a:rPr lang="en-ID" sz="1800" cap="none" dirty="0"/>
              <a:t>- </a:t>
            </a:r>
            <a:r>
              <a:rPr lang="en-US" sz="1800" cap="none" dirty="0"/>
              <a:t>screen </a:t>
            </a:r>
            <a:r>
              <a:rPr lang="en-US" sz="1800" cap="none" dirty="0" err="1"/>
              <a:t>bermasalah</a:t>
            </a:r>
            <a:r>
              <a:rPr lang="en-US" sz="1800" cap="none" dirty="0"/>
              <a:t> : 2</a:t>
            </a:r>
            <a:br>
              <a:rPr lang="en-ID" sz="1800" cap="none" dirty="0"/>
            </a:br>
            <a:r>
              <a:rPr lang="en-ID" sz="1800" cap="none" dirty="0"/>
              <a:t>- </a:t>
            </a:r>
            <a:r>
              <a:rPr lang="en-US" sz="1800" cap="none" dirty="0"/>
              <a:t>order di </a:t>
            </a:r>
            <a:r>
              <a:rPr lang="en-US" sz="1800" cap="none" dirty="0" err="1"/>
              <a:t>tunda</a:t>
            </a:r>
            <a:r>
              <a:rPr lang="en-US" sz="1800" cap="none" dirty="0"/>
              <a:t> : 3</a:t>
            </a:r>
            <a:br>
              <a:rPr lang="en-ID" sz="1800" cap="none" dirty="0"/>
            </a:br>
            <a:r>
              <a:rPr lang="en-ID" sz="1800" cap="none" dirty="0"/>
              <a:t>- </a:t>
            </a:r>
            <a:r>
              <a:rPr lang="en-US" sz="1800" cap="none" dirty="0"/>
              <a:t>order di </a:t>
            </a:r>
            <a:r>
              <a:rPr lang="en-US" sz="1800" cap="none" dirty="0" err="1"/>
              <a:t>batalkan</a:t>
            </a:r>
            <a:r>
              <a:rPr lang="en-US" sz="1800" cap="none" dirty="0"/>
              <a:t> : 5</a:t>
            </a:r>
            <a:br>
              <a:rPr lang="en-ID" sz="1800" cap="none" dirty="0"/>
            </a:br>
            <a:endParaRPr lang="en-ID" sz="1800" cap="none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A3BBF1F-66FE-4203-85DB-3171C7B25D9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2858206"/>
              </p:ext>
            </p:extLst>
          </p:nvPr>
        </p:nvGraphicFramePr>
        <p:xfrm>
          <a:off x="1066800" y="2103438"/>
          <a:ext cx="4754563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D82EE964-F633-465E-97B7-3115D99577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15157"/>
              </p:ext>
            </p:extLst>
          </p:nvPr>
        </p:nvGraphicFramePr>
        <p:xfrm>
          <a:off x="6370638" y="2103438"/>
          <a:ext cx="4754562" cy="374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307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981C-64B5-475F-BB19-3FB9EC7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b="1" dirty="0" err="1"/>
              <a:t>Pencapaian</a:t>
            </a:r>
            <a:r>
              <a:rPr lang="en-AU" b="1" dirty="0"/>
              <a:t> Hasil dan Kesimpulan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E2E4-F776-4CDF-845B-1B89A25D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533"/>
            <a:ext cx="10515600" cy="52028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Dari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data </a:t>
            </a:r>
            <a:r>
              <a:rPr lang="en-US" dirty="0" err="1"/>
              <a:t>diantaranya</a:t>
            </a:r>
            <a:r>
              <a:rPr lang="en-US" dirty="0"/>
              <a:t>;</a:t>
            </a:r>
            <a:endParaRPr lang="en-ID" dirty="0"/>
          </a:p>
          <a:p>
            <a:pPr lvl="0" algn="just"/>
            <a:r>
              <a:rPr lang="en-US" dirty="0"/>
              <a:t>Client yang </a:t>
            </a:r>
            <a:r>
              <a:rPr lang="en-US" dirty="0" err="1"/>
              <a:t>sering</a:t>
            </a:r>
            <a:r>
              <a:rPr lang="en-US" dirty="0"/>
              <a:t> order : AJ</a:t>
            </a:r>
            <a:endParaRPr lang="en-ID" dirty="0"/>
          </a:p>
          <a:p>
            <a:pPr lvl="0" algn="just"/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: &lt;=5</a:t>
            </a:r>
            <a:endParaRPr lang="en-ID" dirty="0"/>
          </a:p>
          <a:p>
            <a:pPr lvl="0" algn="just"/>
            <a:r>
              <a:rPr lang="en-US" dirty="0"/>
              <a:t>Target rata-rata per-</a:t>
            </a:r>
            <a:r>
              <a:rPr lang="en-US" dirty="0" err="1"/>
              <a:t>minggu</a:t>
            </a:r>
            <a:r>
              <a:rPr lang="en-US" dirty="0"/>
              <a:t> 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)</a:t>
            </a:r>
            <a:endParaRPr lang="en-ID" dirty="0"/>
          </a:p>
          <a:p>
            <a:pPr lvl="0" algn="just"/>
            <a:r>
              <a:rPr lang="en-US" dirty="0"/>
              <a:t>Total Order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: 77</a:t>
            </a:r>
            <a:endParaRPr lang="en-ID" dirty="0"/>
          </a:p>
          <a:p>
            <a:pPr lvl="0"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: 12</a:t>
            </a:r>
            <a:endParaRPr lang="en-ID" dirty="0"/>
          </a:p>
          <a:p>
            <a:pPr lvl="0" algn="just"/>
            <a:r>
              <a:rPr lang="en-US" dirty="0" err="1"/>
              <a:t>Pencapaian</a:t>
            </a:r>
            <a:r>
              <a:rPr lang="en-US" dirty="0"/>
              <a:t> order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: 65</a:t>
            </a:r>
            <a:endParaRPr lang="en-ID" dirty="0"/>
          </a:p>
          <a:p>
            <a:pPr lvl="0" algn="just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:</a:t>
            </a:r>
            <a:endParaRPr lang="en-ID" dirty="0"/>
          </a:p>
          <a:p>
            <a:pPr lvl="0" algn="just"/>
            <a:r>
              <a:rPr lang="en-US" dirty="0" err="1"/>
              <a:t>Perbaikan</a:t>
            </a:r>
            <a:r>
              <a:rPr lang="en-US" dirty="0"/>
              <a:t> Design : 2</a:t>
            </a:r>
            <a:endParaRPr lang="en-ID" dirty="0"/>
          </a:p>
          <a:p>
            <a:pPr lvl="0" algn="just"/>
            <a:r>
              <a:rPr lang="en-US" dirty="0"/>
              <a:t>Screen </a:t>
            </a:r>
            <a:r>
              <a:rPr lang="en-US" dirty="0" err="1"/>
              <a:t>Bermasalah</a:t>
            </a:r>
            <a:r>
              <a:rPr lang="en-US" dirty="0"/>
              <a:t> : 2</a:t>
            </a:r>
            <a:endParaRPr lang="en-ID" dirty="0"/>
          </a:p>
          <a:p>
            <a:pPr lvl="0" algn="just"/>
            <a:r>
              <a:rPr lang="en-US" dirty="0"/>
              <a:t>Order di </a:t>
            </a:r>
            <a:r>
              <a:rPr lang="en-US" dirty="0" err="1"/>
              <a:t>tunda</a:t>
            </a:r>
            <a:r>
              <a:rPr lang="en-US" dirty="0"/>
              <a:t> : 3</a:t>
            </a:r>
            <a:endParaRPr lang="en-ID" dirty="0"/>
          </a:p>
          <a:p>
            <a:pPr lvl="0" algn="just"/>
            <a:r>
              <a:rPr lang="en-US" dirty="0"/>
              <a:t>Order di </a:t>
            </a:r>
            <a:r>
              <a:rPr lang="en-US" dirty="0" err="1"/>
              <a:t>batalkan</a:t>
            </a:r>
            <a:r>
              <a:rPr lang="en-US" dirty="0"/>
              <a:t> : 5</a:t>
            </a:r>
            <a:endParaRPr lang="en-ID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184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965E-1229-4D3A-9E2A-90D10A94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79" y="58187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Lingkup</a:t>
            </a:r>
            <a:r>
              <a:rPr lang="en-US" sz="4000" b="1" dirty="0"/>
              <a:t> </a:t>
            </a:r>
            <a:r>
              <a:rPr lang="en-US" sz="4000" b="1" dirty="0" err="1"/>
              <a:t>Kerja</a:t>
            </a:r>
            <a:r>
              <a:rPr lang="en-US" sz="4000" b="1" dirty="0"/>
              <a:t> </a:t>
            </a:r>
            <a:r>
              <a:rPr lang="en-US" sz="4000" b="1" dirty="0" err="1"/>
              <a:t>Praktek</a:t>
            </a:r>
            <a:endParaRPr lang="en-ID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92075-2629-484B-AF32-A06F2D83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4588"/>
            <a:ext cx="10058400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laboratorium</a:t>
            </a:r>
            <a:r>
              <a:rPr lang="en-AU" dirty="0"/>
              <a:t> printing </a:t>
            </a:r>
            <a:r>
              <a:rPr lang="en-AU" dirty="0" err="1"/>
              <a:t>ini</a:t>
            </a:r>
            <a:r>
              <a:rPr lang="en-AU" dirty="0"/>
              <a:t> yang </a:t>
            </a:r>
            <a:r>
              <a:rPr lang="en-AU" dirty="0" err="1"/>
              <a:t>akan</a:t>
            </a:r>
            <a:r>
              <a:rPr lang="en-AU" dirty="0"/>
              <a:t> di </a:t>
            </a:r>
            <a:r>
              <a:rPr lang="en-AU" dirty="0" err="1"/>
              <a:t>bahas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expose yang di mana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persiapan</a:t>
            </a:r>
            <a:r>
              <a:rPr lang="en-AU" dirty="0"/>
              <a:t> </a:t>
            </a:r>
            <a:r>
              <a:rPr lang="en-AU" dirty="0" err="1"/>
              <a:t>pembuatan</a:t>
            </a:r>
            <a:r>
              <a:rPr lang="en-AU" dirty="0"/>
              <a:t> screen yang </a:t>
            </a:r>
            <a:r>
              <a:rPr lang="en-AU" dirty="0" err="1"/>
              <a:t>nantinya</a:t>
            </a:r>
            <a:r>
              <a:rPr lang="en-AU" dirty="0"/>
              <a:t> di </a:t>
            </a:r>
            <a:r>
              <a:rPr lang="en-AU" dirty="0" err="1"/>
              <a:t>butuhkan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alat</a:t>
            </a:r>
            <a:r>
              <a:rPr lang="en-AU" dirty="0"/>
              <a:t> </a:t>
            </a:r>
            <a:r>
              <a:rPr lang="en-AU" dirty="0" err="1"/>
              <a:t>cetak</a:t>
            </a:r>
            <a:r>
              <a:rPr lang="en-AU" dirty="0"/>
              <a:t> pada </a:t>
            </a:r>
            <a:r>
              <a:rPr lang="en-AU" dirty="0" err="1"/>
              <a:t>kain</a:t>
            </a:r>
            <a:r>
              <a:rPr lang="en-AU" dirty="0"/>
              <a:t> oleh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proffing</a:t>
            </a:r>
            <a:r>
              <a:rPr lang="en-AU" dirty="0"/>
              <a:t>. </a:t>
            </a:r>
            <a:endParaRPr lang="en-ID" dirty="0"/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727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F90A-B00A-4E2A-8CD2-2895B0DD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Tujuan</a:t>
            </a:r>
            <a:r>
              <a:rPr lang="en-US" sz="4000" b="1" dirty="0"/>
              <a:t> </a:t>
            </a:r>
            <a:r>
              <a:rPr lang="en-US" sz="4000" b="1" dirty="0" err="1"/>
              <a:t>Kerja</a:t>
            </a:r>
            <a:r>
              <a:rPr lang="en-US" sz="4000" b="1" dirty="0"/>
              <a:t> </a:t>
            </a:r>
            <a:r>
              <a:rPr lang="en-US" sz="4000" b="1" dirty="0" err="1"/>
              <a:t>Praktek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25FA-D6E0-4DA6-B6A1-8F0AD93F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06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yang </a:t>
            </a:r>
            <a:r>
              <a:rPr lang="en-AU" dirty="0" err="1"/>
              <a:t>dilakukan</a:t>
            </a:r>
            <a:r>
              <a:rPr lang="en-AU" dirty="0"/>
              <a:t> di </a:t>
            </a:r>
            <a:r>
              <a:rPr lang="en-AU" dirty="0" err="1"/>
              <a:t>PT.Cita</a:t>
            </a:r>
            <a:r>
              <a:rPr lang="en-AU" dirty="0"/>
              <a:t> </a:t>
            </a:r>
            <a:r>
              <a:rPr lang="en-AU" dirty="0" err="1"/>
              <a:t>Bahana</a:t>
            </a:r>
            <a:r>
              <a:rPr lang="en-AU" dirty="0"/>
              <a:t> Inti </a:t>
            </a:r>
            <a:r>
              <a:rPr lang="en-AU" dirty="0" err="1"/>
              <a:t>Persada</a:t>
            </a:r>
            <a:r>
              <a:rPr lang="en-AU" dirty="0"/>
              <a:t>, yang </a:t>
            </a:r>
            <a:r>
              <a:rPr lang="en-AU" dirty="0" err="1"/>
              <a:t>bertempat</a:t>
            </a:r>
            <a:r>
              <a:rPr lang="en-AU" dirty="0"/>
              <a:t> di Bandung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tanggal</a:t>
            </a:r>
            <a:r>
              <a:rPr lang="en-AU" dirty="0"/>
              <a:t> 01 </a:t>
            </a:r>
            <a:r>
              <a:rPr lang="en-AU" dirty="0" err="1"/>
              <a:t>Oktober</a:t>
            </a:r>
            <a:r>
              <a:rPr lang="en-AU" dirty="0"/>
              <a:t> 2019 </a:t>
            </a:r>
            <a:r>
              <a:rPr lang="en-AU" dirty="0" err="1"/>
              <a:t>sampai</a:t>
            </a:r>
            <a:r>
              <a:rPr lang="en-AU" dirty="0"/>
              <a:t> 26 </a:t>
            </a:r>
            <a:r>
              <a:rPr lang="en-AU" dirty="0" err="1"/>
              <a:t>Oktober</a:t>
            </a:r>
            <a:r>
              <a:rPr lang="en-AU" dirty="0"/>
              <a:t> 2019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bertujuan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merancang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dan </a:t>
            </a:r>
            <a:r>
              <a:rPr lang="en-AU" dirty="0" err="1"/>
              <a:t>mencatat</a:t>
            </a:r>
            <a:r>
              <a:rPr lang="en-AU" dirty="0"/>
              <a:t> </a:t>
            </a:r>
            <a:r>
              <a:rPr lang="en-AU" dirty="0" err="1"/>
              <a:t>kegiatan</a:t>
            </a:r>
            <a:r>
              <a:rPr lang="en-AU" dirty="0"/>
              <a:t> yang </a:t>
            </a:r>
            <a:r>
              <a:rPr lang="en-AU" dirty="0" err="1"/>
              <a:t>dikerjakan</a:t>
            </a:r>
            <a:r>
              <a:rPr lang="en-AU" dirty="0"/>
              <a:t> </a:t>
            </a:r>
            <a:r>
              <a:rPr lang="en-AU" dirty="0" err="1"/>
              <a:t>sehari-hari</a:t>
            </a:r>
            <a:r>
              <a:rPr lang="en-AU" dirty="0"/>
              <a:t> agar </a:t>
            </a:r>
            <a:r>
              <a:rPr lang="en-AU" dirty="0" err="1"/>
              <a:t>semua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termonitor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pelaksanaannya</a:t>
            </a:r>
            <a:r>
              <a:rPr lang="en-AU" dirty="0"/>
              <a:t> dan </a:t>
            </a:r>
            <a:r>
              <a:rPr lang="en-AU" dirty="0" err="1"/>
              <a:t>mengetahui</a:t>
            </a:r>
            <a:r>
              <a:rPr lang="en-AU" dirty="0"/>
              <a:t> status order dan </a:t>
            </a:r>
            <a:r>
              <a:rPr lang="en-AU" dirty="0" err="1"/>
              <a:t>beberapa</a:t>
            </a:r>
            <a:r>
              <a:rPr lang="en-AU" dirty="0"/>
              <a:t> </a:t>
            </a:r>
            <a:r>
              <a:rPr lang="en-AU" dirty="0" err="1"/>
              <a:t>kendala</a:t>
            </a:r>
            <a:r>
              <a:rPr lang="en-AU" dirty="0"/>
              <a:t> yang </a:t>
            </a:r>
            <a:r>
              <a:rPr lang="en-AU" dirty="0" err="1"/>
              <a:t>menjadi</a:t>
            </a:r>
            <a:r>
              <a:rPr lang="en-AU" dirty="0"/>
              <a:t> </a:t>
            </a:r>
            <a:r>
              <a:rPr lang="en-AU" dirty="0" err="1"/>
              <a:t>penghambat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pemenuhan</a:t>
            </a:r>
            <a:r>
              <a:rPr lang="en-AU" dirty="0"/>
              <a:t> order </a:t>
            </a:r>
            <a:r>
              <a:rPr lang="en-AU" dirty="0" err="1"/>
              <a:t>harian</a:t>
            </a:r>
            <a:r>
              <a:rPr lang="en-AU" dirty="0"/>
              <a:t>.</a:t>
            </a:r>
            <a:endParaRPr lang="en-ID" i="1" dirty="0"/>
          </a:p>
          <a:p>
            <a:pPr marL="0" indent="0">
              <a:buNone/>
            </a:pPr>
            <a:endParaRPr lang="en-ID" sz="2000" i="1" dirty="0"/>
          </a:p>
        </p:txBody>
      </p:sp>
    </p:spTree>
    <p:extLst>
      <p:ext uri="{BB962C8B-B14F-4D97-AF65-F5344CB8AC3E}">
        <p14:creationId xmlns:p14="http://schemas.microsoft.com/office/powerpoint/2010/main" val="14253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712D-53A5-4CEB-9EA9-59856AEB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Teori</a:t>
            </a:r>
            <a:r>
              <a:rPr lang="en-US" sz="4000" b="1" dirty="0"/>
              <a:t> </a:t>
            </a:r>
            <a:r>
              <a:rPr lang="en-US" sz="4000" b="1" dirty="0" err="1"/>
              <a:t>Penunjang</a:t>
            </a:r>
            <a:r>
              <a:rPr lang="en-US" sz="4000" b="1" dirty="0"/>
              <a:t> </a:t>
            </a:r>
            <a:r>
              <a:rPr lang="en-US" sz="4000" b="1" dirty="0" err="1"/>
              <a:t>Kerja</a:t>
            </a:r>
            <a:r>
              <a:rPr lang="en-US" sz="4000" b="1" dirty="0"/>
              <a:t> </a:t>
            </a:r>
            <a:r>
              <a:rPr lang="en-US" sz="4000" b="1" dirty="0" err="1"/>
              <a:t>Praktek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4C3B-A1A2-47F3-8632-CB0EBF41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4930" cy="4667250"/>
          </a:xfrm>
        </p:spPr>
        <p:txBody>
          <a:bodyPr numCol="2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AU" dirty="0" err="1"/>
              <a:t>Selama</a:t>
            </a:r>
            <a:r>
              <a:rPr lang="en-AU" dirty="0"/>
              <a:t> </a:t>
            </a:r>
            <a:r>
              <a:rPr lang="en-AU" dirty="0" err="1"/>
              <a:t>pelaksanaan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di PT. </a:t>
            </a:r>
            <a:r>
              <a:rPr lang="en-AU" dirty="0" err="1"/>
              <a:t>Cita</a:t>
            </a:r>
            <a:r>
              <a:rPr lang="en-AU" dirty="0"/>
              <a:t> </a:t>
            </a:r>
            <a:r>
              <a:rPr lang="en-AU" dirty="0" err="1"/>
              <a:t>Bahana</a:t>
            </a:r>
            <a:r>
              <a:rPr lang="en-AU" dirty="0"/>
              <a:t> Inti </a:t>
            </a:r>
            <a:r>
              <a:rPr lang="en-AU" dirty="0" err="1"/>
              <a:t>Persada</a:t>
            </a:r>
            <a:r>
              <a:rPr lang="en-AU" dirty="0"/>
              <a:t>, </a:t>
            </a:r>
            <a:r>
              <a:rPr lang="en-AU" dirty="0" err="1"/>
              <a:t>Pengetahuan</a:t>
            </a:r>
            <a:r>
              <a:rPr lang="en-AU" dirty="0"/>
              <a:t> dan </a:t>
            </a:r>
            <a:r>
              <a:rPr lang="en-AU" dirty="0" err="1"/>
              <a:t>teori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antara</a:t>
            </a:r>
            <a:r>
              <a:rPr lang="en-AU" dirty="0"/>
              <a:t> lain:</a:t>
            </a:r>
            <a:endParaRPr lang="en-ID" i="1" dirty="0"/>
          </a:p>
          <a:p>
            <a:pPr lvl="0" algn="just"/>
            <a:r>
              <a:rPr lang="en-AU" dirty="0"/>
              <a:t>SOP yang </a:t>
            </a:r>
            <a:r>
              <a:rPr lang="en-AU" dirty="0" err="1"/>
              <a:t>telah</a:t>
            </a:r>
            <a:r>
              <a:rPr lang="en-AU" dirty="0"/>
              <a:t> </a:t>
            </a:r>
            <a:r>
              <a:rPr lang="en-AU" dirty="0" err="1"/>
              <a:t>ditetapkan</a:t>
            </a:r>
            <a:r>
              <a:rPr lang="en-AU" dirty="0"/>
              <a:t> oleh </a:t>
            </a:r>
            <a:r>
              <a:rPr lang="en-AU" dirty="0" err="1"/>
              <a:t>perusahaan</a:t>
            </a:r>
            <a:r>
              <a:rPr lang="en-AU" dirty="0"/>
              <a:t> </a:t>
            </a:r>
            <a:r>
              <a:rPr lang="en-AU" dirty="0" err="1"/>
              <a:t>PT.Cita</a:t>
            </a:r>
            <a:r>
              <a:rPr lang="en-AU" dirty="0"/>
              <a:t> </a:t>
            </a:r>
            <a:r>
              <a:rPr lang="en-AU" dirty="0" err="1"/>
              <a:t>Bahana</a:t>
            </a:r>
            <a:r>
              <a:rPr lang="en-AU" dirty="0"/>
              <a:t> Inti </a:t>
            </a:r>
            <a:r>
              <a:rPr lang="en-AU" dirty="0" err="1"/>
              <a:t>Persada</a:t>
            </a:r>
            <a:r>
              <a:rPr lang="en-AU" dirty="0"/>
              <a:t> </a:t>
            </a:r>
            <a:r>
              <a:rPr lang="en-AU" dirty="0" err="1"/>
              <a:t>khususnya</a:t>
            </a:r>
            <a:r>
              <a:rPr lang="en-AU" dirty="0"/>
              <a:t> di </a:t>
            </a:r>
            <a:r>
              <a:rPr lang="en-AU" dirty="0" err="1"/>
              <a:t>departemen</a:t>
            </a:r>
            <a:r>
              <a:rPr lang="en-AU" dirty="0"/>
              <a:t> lab printing </a:t>
            </a:r>
            <a:r>
              <a:rPr lang="en-AU" dirty="0" err="1"/>
              <a:t>bagian</a:t>
            </a:r>
            <a:r>
              <a:rPr lang="en-AU" dirty="0"/>
              <a:t> Expose</a:t>
            </a:r>
            <a:endParaRPr lang="en-ID" i="1" dirty="0"/>
          </a:p>
          <a:p>
            <a:pPr lvl="0" algn="just"/>
            <a:r>
              <a:rPr lang="en-AU" dirty="0" err="1"/>
              <a:t>Arahan</a:t>
            </a:r>
            <a:r>
              <a:rPr lang="en-AU" dirty="0"/>
              <a:t> </a:t>
            </a:r>
            <a:r>
              <a:rPr lang="en-AU" dirty="0" err="1"/>
              <a:t>langsung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pimpinan</a:t>
            </a:r>
            <a:r>
              <a:rPr lang="en-AU" dirty="0"/>
              <a:t> </a:t>
            </a:r>
            <a:r>
              <a:rPr lang="en-AU" dirty="0" err="1"/>
              <a:t>departemen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lab printing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hal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kepala</a:t>
            </a:r>
            <a:r>
              <a:rPr lang="en-AU" dirty="0"/>
              <a:t> shift yang </a:t>
            </a:r>
            <a:r>
              <a:rPr lang="en-AU" dirty="0" err="1"/>
              <a:t>menugaskan</a:t>
            </a:r>
            <a:r>
              <a:rPr lang="en-AU" dirty="0"/>
              <a:t> job desk yang </a:t>
            </a:r>
            <a:r>
              <a:rPr lang="en-AU" dirty="0" err="1"/>
              <a:t>mesti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setiap</a:t>
            </a:r>
            <a:r>
              <a:rPr lang="en-AU" dirty="0"/>
              <a:t> </a:t>
            </a:r>
            <a:r>
              <a:rPr lang="en-AU" dirty="0" err="1"/>
              <a:t>harinya</a:t>
            </a:r>
            <a:r>
              <a:rPr lang="en-AU" dirty="0"/>
              <a:t> </a:t>
            </a:r>
            <a:endParaRPr lang="en-ID" i="1" dirty="0"/>
          </a:p>
          <a:p>
            <a:pPr lvl="0" algn="just"/>
            <a:r>
              <a:rPr lang="en-AU" dirty="0"/>
              <a:t>Panduan </a:t>
            </a:r>
            <a:r>
              <a:rPr lang="en-AU" dirty="0" err="1"/>
              <a:t>dari</a:t>
            </a:r>
            <a:r>
              <a:rPr lang="en-AU" dirty="0"/>
              <a:t> senior yang </a:t>
            </a:r>
            <a:r>
              <a:rPr lang="en-AU" dirty="0" err="1"/>
              <a:t>jadi</a:t>
            </a:r>
            <a:r>
              <a:rPr lang="en-AU" dirty="0"/>
              <a:t> </a:t>
            </a:r>
            <a:r>
              <a:rPr lang="en-AU" dirty="0" err="1"/>
              <a:t>teori</a:t>
            </a:r>
            <a:r>
              <a:rPr lang="en-AU" dirty="0"/>
              <a:t> </a:t>
            </a:r>
            <a:r>
              <a:rPr lang="en-AU" dirty="0" err="1"/>
              <a:t>berdasarkan</a:t>
            </a:r>
            <a:r>
              <a:rPr lang="en-AU" dirty="0"/>
              <a:t> </a:t>
            </a:r>
            <a:r>
              <a:rPr lang="en-AU" dirty="0" err="1"/>
              <a:t>pengalaman</a:t>
            </a:r>
            <a:r>
              <a:rPr lang="en-AU" dirty="0"/>
              <a:t> </a:t>
            </a:r>
            <a:r>
              <a:rPr lang="en-AU" dirty="0" err="1"/>
              <a:t>mereka</a:t>
            </a:r>
            <a:r>
              <a:rPr lang="en-AU" dirty="0"/>
              <a:t> </a:t>
            </a:r>
            <a:r>
              <a:rPr lang="en-AU" dirty="0" err="1"/>
              <a:t>selama</a:t>
            </a:r>
            <a:r>
              <a:rPr lang="en-AU" dirty="0"/>
              <a:t> </a:t>
            </a:r>
            <a:r>
              <a:rPr lang="en-AU" dirty="0" err="1"/>
              <a:t>bekerja</a:t>
            </a:r>
            <a:r>
              <a:rPr lang="en-AU" dirty="0"/>
              <a:t> di </a:t>
            </a:r>
            <a:r>
              <a:rPr lang="en-AU" dirty="0" err="1"/>
              <a:t>PT.Cita</a:t>
            </a:r>
            <a:r>
              <a:rPr lang="en-AU" dirty="0"/>
              <a:t> </a:t>
            </a:r>
            <a:r>
              <a:rPr lang="en-AU" dirty="0" err="1"/>
              <a:t>Bahana</a:t>
            </a:r>
            <a:r>
              <a:rPr lang="en-AU" dirty="0"/>
              <a:t> Inti </a:t>
            </a:r>
            <a:r>
              <a:rPr lang="en-AU" dirty="0" err="1"/>
              <a:t>Persada</a:t>
            </a:r>
            <a:endParaRPr lang="en-ID" i="1" dirty="0"/>
          </a:p>
          <a:p>
            <a:pPr lvl="0" algn="just"/>
            <a:r>
              <a:rPr lang="en-AU" dirty="0" err="1"/>
              <a:t>Pengalaman</a:t>
            </a:r>
            <a:r>
              <a:rPr lang="en-AU" dirty="0"/>
              <a:t> </a:t>
            </a:r>
            <a:r>
              <a:rPr lang="en-AU" dirty="0" err="1"/>
              <a:t>pribadi</a:t>
            </a:r>
            <a:r>
              <a:rPr lang="en-AU" dirty="0"/>
              <a:t> yang </a:t>
            </a:r>
            <a:r>
              <a:rPr lang="en-AU" dirty="0" err="1"/>
              <a:t>cukup</a:t>
            </a:r>
            <a:r>
              <a:rPr lang="en-AU" dirty="0"/>
              <a:t> lama </a:t>
            </a:r>
            <a:r>
              <a:rPr lang="en-AU" dirty="0" err="1"/>
              <a:t>bekerja</a:t>
            </a:r>
            <a:r>
              <a:rPr lang="en-AU" dirty="0"/>
              <a:t> di </a:t>
            </a:r>
            <a:r>
              <a:rPr lang="en-AU" dirty="0" err="1"/>
              <a:t>PT.Cita</a:t>
            </a:r>
            <a:r>
              <a:rPr lang="en-AU" dirty="0"/>
              <a:t> </a:t>
            </a:r>
            <a:r>
              <a:rPr lang="en-AU" dirty="0" err="1"/>
              <a:t>Bahana</a:t>
            </a:r>
            <a:r>
              <a:rPr lang="en-AU" dirty="0"/>
              <a:t> Inti </a:t>
            </a:r>
            <a:r>
              <a:rPr lang="en-AU" dirty="0" err="1"/>
              <a:t>Persada</a:t>
            </a:r>
            <a:endParaRPr lang="en-ID" i="1" dirty="0"/>
          </a:p>
          <a:p>
            <a:pPr lvl="0" algn="just"/>
            <a:r>
              <a:rPr lang="en-AU" dirty="0" err="1"/>
              <a:t>Buku</a:t>
            </a:r>
            <a:r>
              <a:rPr lang="en-AU" dirty="0"/>
              <a:t> yang </a:t>
            </a:r>
            <a:r>
              <a:rPr lang="en-AU" dirty="0" err="1"/>
              <a:t>berhubungan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materi</a:t>
            </a:r>
            <a:r>
              <a:rPr lang="en-AU" dirty="0"/>
              <a:t> yang </a:t>
            </a:r>
            <a:r>
              <a:rPr lang="en-AU" dirty="0" err="1"/>
              <a:t>dibutuhkan</a:t>
            </a:r>
            <a:r>
              <a:rPr lang="en-AU" dirty="0"/>
              <a:t>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menjadi</a:t>
            </a:r>
            <a:r>
              <a:rPr lang="en-AU" dirty="0"/>
              <a:t> </a:t>
            </a:r>
            <a:r>
              <a:rPr lang="en-AU" dirty="0" err="1"/>
              <a:t>acuan</a:t>
            </a:r>
            <a:r>
              <a:rPr lang="en-AU" dirty="0"/>
              <a:t> </a:t>
            </a:r>
            <a:r>
              <a:rPr lang="en-AU" dirty="0" err="1"/>
              <a:t>teori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</a:t>
            </a:r>
            <a:r>
              <a:rPr lang="en-AU" dirty="0" err="1"/>
              <a:t>ini</a:t>
            </a:r>
            <a:endParaRPr lang="en-ID" i="1" dirty="0"/>
          </a:p>
          <a:p>
            <a:pPr lvl="0" algn="just"/>
            <a:r>
              <a:rPr lang="en-AU" dirty="0"/>
              <a:t>Web dan blog yang </a:t>
            </a:r>
            <a:r>
              <a:rPr lang="en-AU" dirty="0" err="1"/>
              <a:t>berisi</a:t>
            </a:r>
            <a:r>
              <a:rPr lang="en-AU" dirty="0"/>
              <a:t> </a:t>
            </a:r>
            <a:r>
              <a:rPr lang="en-AU" dirty="0" err="1"/>
              <a:t>materi</a:t>
            </a:r>
            <a:r>
              <a:rPr lang="en-AU" dirty="0"/>
              <a:t> dan </a:t>
            </a:r>
            <a:r>
              <a:rPr lang="en-AU" dirty="0" err="1"/>
              <a:t>bisa</a:t>
            </a:r>
            <a:r>
              <a:rPr lang="en-AU" dirty="0"/>
              <a:t>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tamabahan</a:t>
            </a:r>
            <a:r>
              <a:rPr lang="en-AU" dirty="0"/>
              <a:t> </a:t>
            </a:r>
            <a:r>
              <a:rPr lang="en-AU" dirty="0" err="1"/>
              <a:t>teori</a:t>
            </a:r>
            <a:r>
              <a:rPr lang="en-AU" dirty="0"/>
              <a:t> juga </a:t>
            </a:r>
            <a:r>
              <a:rPr lang="en-AU" dirty="0" err="1"/>
              <a:t>masukan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prektek</a:t>
            </a:r>
            <a:r>
              <a:rPr lang="en-AU" dirty="0"/>
              <a:t> </a:t>
            </a:r>
            <a:r>
              <a:rPr lang="en-AU" dirty="0" err="1"/>
              <a:t>ini</a:t>
            </a:r>
            <a:endParaRPr lang="en-ID" i="1" dirty="0"/>
          </a:p>
          <a:p>
            <a:pPr lvl="0" algn="just"/>
            <a:r>
              <a:rPr lang="en-AU" dirty="0" err="1"/>
              <a:t>Pengetahuan</a:t>
            </a:r>
            <a:r>
              <a:rPr lang="en-AU" dirty="0"/>
              <a:t> </a:t>
            </a:r>
            <a:r>
              <a:rPr lang="en-AU" dirty="0" err="1"/>
              <a:t>tentang</a:t>
            </a:r>
            <a:r>
              <a:rPr lang="en-AU" dirty="0"/>
              <a:t> software Microsoft Excel pada Mata </a:t>
            </a:r>
            <a:r>
              <a:rPr lang="en-AU" dirty="0" err="1"/>
              <a:t>kuliah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Dasar </a:t>
            </a:r>
            <a:r>
              <a:rPr lang="en-AU" dirty="0" err="1"/>
              <a:t>Komputer</a:t>
            </a:r>
            <a:endParaRPr lang="en-ID" i="1" dirty="0"/>
          </a:p>
          <a:p>
            <a:pPr lvl="0" algn="just"/>
            <a:r>
              <a:rPr lang="en-AU" dirty="0" err="1"/>
              <a:t>Diskusi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rekan</a:t>
            </a:r>
            <a:r>
              <a:rPr lang="en-AU" dirty="0"/>
              <a:t> </a:t>
            </a:r>
            <a:r>
              <a:rPr lang="en-AU" dirty="0" err="1"/>
              <a:t>mahasiswa</a:t>
            </a:r>
            <a:r>
              <a:rPr lang="en-AU" dirty="0"/>
              <a:t> lain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penulisan</a:t>
            </a:r>
            <a:r>
              <a:rPr lang="en-AU" dirty="0"/>
              <a:t> </a:t>
            </a:r>
            <a:r>
              <a:rPr lang="en-AU" dirty="0" err="1"/>
              <a:t>rancangan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agar </a:t>
            </a:r>
            <a:r>
              <a:rPr lang="en-AU" dirty="0" err="1"/>
              <a:t>sesuai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yang </a:t>
            </a:r>
            <a:r>
              <a:rPr lang="en-AU" dirty="0" err="1"/>
              <a:t>sudah</a:t>
            </a:r>
            <a:r>
              <a:rPr lang="en-AU" dirty="0"/>
              <a:t> di </a:t>
            </a:r>
            <a:r>
              <a:rPr lang="en-AU" dirty="0" err="1"/>
              <a:t>sepakati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kerangka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endParaRPr lang="en-ID" i="1" dirty="0"/>
          </a:p>
          <a:p>
            <a:pPr lvl="0" algn="just"/>
            <a:r>
              <a:rPr lang="en-AU" dirty="0" err="1"/>
              <a:t>Masukan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teman</a:t>
            </a:r>
            <a:r>
              <a:rPr lang="en-AU" dirty="0"/>
              <a:t> </a:t>
            </a:r>
            <a:r>
              <a:rPr lang="en-AU" dirty="0" err="1"/>
              <a:t>diluar</a:t>
            </a:r>
            <a:r>
              <a:rPr lang="en-AU" dirty="0"/>
              <a:t> </a:t>
            </a:r>
            <a:r>
              <a:rPr lang="en-AU" dirty="0" err="1"/>
              <a:t>lingkup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r>
              <a:rPr lang="en-AU" dirty="0"/>
              <a:t> dan </a:t>
            </a:r>
            <a:r>
              <a:rPr lang="en-AU" dirty="0" err="1"/>
              <a:t>kampus</a:t>
            </a:r>
            <a:r>
              <a:rPr lang="en-AU" dirty="0"/>
              <a:t> </a:t>
            </a:r>
            <a:r>
              <a:rPr lang="en-AU" dirty="0" err="1"/>
              <a:t>tentang</a:t>
            </a:r>
            <a:r>
              <a:rPr lang="en-AU" dirty="0"/>
              <a:t> </a:t>
            </a:r>
            <a:r>
              <a:rPr lang="en-AU" dirty="0" err="1"/>
              <a:t>materi</a:t>
            </a:r>
            <a:r>
              <a:rPr lang="en-AU" dirty="0"/>
              <a:t> yang </a:t>
            </a:r>
            <a:r>
              <a:rPr lang="en-AU" dirty="0" err="1"/>
              <a:t>akan</a:t>
            </a:r>
            <a:r>
              <a:rPr lang="en-AU" dirty="0"/>
              <a:t> di </a:t>
            </a:r>
            <a:r>
              <a:rPr lang="en-AU" dirty="0" err="1"/>
              <a:t>sajikan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laporan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</a:t>
            </a:r>
            <a:r>
              <a:rPr lang="en-AU" dirty="0" err="1"/>
              <a:t>praktek</a:t>
            </a:r>
            <a:endParaRPr lang="en-ID" i="1" dirty="0"/>
          </a:p>
          <a:p>
            <a:pPr marL="0" indent="0">
              <a:buNone/>
            </a:pPr>
            <a:br>
              <a:rPr lang="en-AU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330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BF2F-3BB3-490D-8BE2-A3230A61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Kakas Yang </a:t>
            </a:r>
            <a:r>
              <a:rPr lang="en-US" sz="4000" b="1" dirty="0" err="1"/>
              <a:t>Digunakan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Kerja</a:t>
            </a:r>
            <a:r>
              <a:rPr lang="en-US" sz="4000" b="1" dirty="0"/>
              <a:t> </a:t>
            </a:r>
            <a:r>
              <a:rPr lang="en-US" sz="4000" b="1" dirty="0" err="1"/>
              <a:t>Praktek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4105-58F8-4092-81E5-7C3A9E2E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AU" sz="2000" dirty="0"/>
              <a:t>Kakas yang </a:t>
            </a:r>
            <a:r>
              <a:rPr lang="en-AU" sz="2000" dirty="0" err="1"/>
              <a:t>digunakan</a:t>
            </a:r>
            <a:r>
              <a:rPr lang="en-AU" sz="2000" dirty="0"/>
              <a:t> </a:t>
            </a:r>
            <a:r>
              <a:rPr lang="en-AU" sz="2000" dirty="0" err="1"/>
              <a:t>dalam</a:t>
            </a:r>
            <a:r>
              <a:rPr lang="en-AU" sz="2000" dirty="0"/>
              <a:t> </a:t>
            </a:r>
            <a:r>
              <a:rPr lang="en-AU" sz="2000" dirty="0" err="1"/>
              <a:t>pembuatan</a:t>
            </a:r>
            <a:r>
              <a:rPr lang="en-AU" sz="2000" dirty="0"/>
              <a:t> screen dan </a:t>
            </a:r>
            <a:r>
              <a:rPr lang="en-AU" sz="2000" dirty="0" err="1"/>
              <a:t>pencatatan</a:t>
            </a:r>
            <a:r>
              <a:rPr lang="en-AU" sz="2000" dirty="0"/>
              <a:t> order </a:t>
            </a:r>
            <a:r>
              <a:rPr lang="en-AU" sz="2000" dirty="0" err="1"/>
              <a:t>antara</a:t>
            </a:r>
            <a:r>
              <a:rPr lang="en-AU" sz="2000" dirty="0"/>
              <a:t> lain:</a:t>
            </a:r>
            <a:endParaRPr lang="en-ID" sz="2000" dirty="0"/>
          </a:p>
          <a:p>
            <a:pPr marL="0" indent="0" algn="just">
              <a:buNone/>
            </a:pPr>
            <a:endParaRPr lang="en-AU" sz="2000" dirty="0"/>
          </a:p>
          <a:p>
            <a:pPr algn="just"/>
            <a:r>
              <a:rPr lang="en-AU" sz="2000" dirty="0" err="1"/>
              <a:t>Mesin</a:t>
            </a:r>
            <a:r>
              <a:rPr lang="en-AU" sz="2000" dirty="0"/>
              <a:t> </a:t>
            </a:r>
            <a:r>
              <a:rPr lang="en-AU" sz="2000" dirty="0" err="1"/>
              <a:t>Blueray</a:t>
            </a:r>
            <a:r>
              <a:rPr lang="en-AU" sz="2000" dirty="0"/>
              <a:t> (Hardware)</a:t>
            </a:r>
            <a:endParaRPr lang="en-ID" sz="2000" dirty="0"/>
          </a:p>
          <a:p>
            <a:pPr algn="just"/>
            <a:r>
              <a:rPr lang="en-AU" sz="2000" dirty="0"/>
              <a:t>PC (Hardware) </a:t>
            </a:r>
          </a:p>
          <a:p>
            <a:pPr algn="just"/>
            <a:r>
              <a:rPr lang="en-AU" sz="2000" dirty="0" err="1"/>
              <a:t>Aplikasi</a:t>
            </a:r>
            <a:r>
              <a:rPr lang="en-AU" sz="2000" dirty="0"/>
              <a:t> Ex 9000 (Software)</a:t>
            </a:r>
          </a:p>
          <a:p>
            <a:pPr algn="just"/>
            <a:r>
              <a:rPr lang="en-AU" sz="2000" dirty="0" err="1"/>
              <a:t>Aplikasi</a:t>
            </a:r>
            <a:r>
              <a:rPr lang="en-AU" sz="2000" dirty="0"/>
              <a:t> </a:t>
            </a:r>
            <a:r>
              <a:rPr lang="en-AU" sz="2000" dirty="0" err="1"/>
              <a:t>Heimei</a:t>
            </a:r>
            <a:r>
              <a:rPr lang="en-AU" sz="2000" dirty="0"/>
              <a:t> Laser Jetting System (Software)</a:t>
            </a:r>
          </a:p>
          <a:p>
            <a:pPr algn="just"/>
            <a:r>
              <a:rPr lang="en-AU" sz="2000" dirty="0"/>
              <a:t>Microsoft Excel (Software)</a:t>
            </a:r>
          </a:p>
          <a:p>
            <a:pPr algn="just"/>
            <a:r>
              <a:rPr lang="en-AU" sz="2000" dirty="0"/>
              <a:t>Screen</a:t>
            </a:r>
          </a:p>
          <a:p>
            <a:pPr algn="just"/>
            <a:r>
              <a:rPr lang="en-AU" sz="2000" dirty="0" err="1"/>
              <a:t>Obat</a:t>
            </a:r>
            <a:r>
              <a:rPr lang="en-AU" sz="2000" dirty="0"/>
              <a:t> </a:t>
            </a:r>
            <a:r>
              <a:rPr lang="en-AU" sz="2000" dirty="0" err="1"/>
              <a:t>Pembantu</a:t>
            </a:r>
            <a:r>
              <a:rPr lang="en-AU" sz="2000" dirty="0"/>
              <a:t> (</a:t>
            </a:r>
            <a:r>
              <a:rPr lang="en-AU" sz="2000" dirty="0" err="1"/>
              <a:t>afdruk</a:t>
            </a:r>
            <a:r>
              <a:rPr lang="en-AU" sz="2000" dirty="0"/>
              <a:t>)</a:t>
            </a:r>
          </a:p>
          <a:p>
            <a:pPr algn="just"/>
            <a:r>
              <a:rPr lang="en-AU" sz="2000" dirty="0" err="1"/>
              <a:t>Meja</a:t>
            </a:r>
            <a:r>
              <a:rPr lang="en-AU" sz="2000" dirty="0"/>
              <a:t> </a:t>
            </a:r>
            <a:r>
              <a:rPr lang="en-AU" sz="2000" dirty="0" err="1"/>
              <a:t>Penyinaran</a:t>
            </a:r>
            <a:endParaRPr lang="en-AU" sz="2000" dirty="0"/>
          </a:p>
          <a:p>
            <a:pPr algn="just"/>
            <a:r>
              <a:rPr lang="en-AU" sz="2000" dirty="0" err="1"/>
              <a:t>Rak</a:t>
            </a:r>
            <a:r>
              <a:rPr lang="en-AU" sz="2000" dirty="0"/>
              <a:t> </a:t>
            </a:r>
            <a:r>
              <a:rPr lang="en-AU" sz="2000" dirty="0" err="1"/>
              <a:t>Pengeringan</a:t>
            </a:r>
            <a:endParaRPr lang="en-AU" sz="2000" dirty="0"/>
          </a:p>
          <a:p>
            <a:pPr marL="0" indent="0" algn="just">
              <a:buNone/>
            </a:pPr>
            <a:endParaRPr lang="en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992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E85E-3B14-4962-8CC1-9ED4E480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Tabel</a:t>
            </a:r>
            <a:r>
              <a:rPr lang="en-US" b="1" dirty="0"/>
              <a:t> Input Data Order</a:t>
            </a:r>
            <a:endParaRPr lang="en-ID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5DD24A-E205-49CF-830B-ECA3351D48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407444"/>
            <a:ext cx="8048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0D17-CA93-4664-90E5-FBB6DCE8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9847"/>
            <a:ext cx="10515600" cy="5258305"/>
          </a:xfrm>
        </p:spPr>
        <p:txBody>
          <a:bodyPr numCol="1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Hari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Hari </a:t>
            </a:r>
            <a:r>
              <a:rPr lang="en-US" sz="1800" dirty="0" err="1"/>
              <a:t>apa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 </a:t>
            </a:r>
            <a:r>
              <a:rPr lang="en-US" sz="1800" dirty="0" err="1"/>
              <a:t>harian</a:t>
            </a:r>
            <a:r>
              <a:rPr lang="en-US" sz="1800" dirty="0"/>
              <a:t>.</a:t>
            </a:r>
            <a:endParaRPr lang="en-ID" sz="1800" dirty="0"/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 err="1"/>
              <a:t>Tanggal</a:t>
            </a:r>
            <a:r>
              <a:rPr lang="en-US" sz="2000" dirty="0"/>
              <a:t>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berapa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 </a:t>
            </a:r>
            <a:r>
              <a:rPr lang="en-US" sz="1800" dirty="0" err="1"/>
              <a:t>harian</a:t>
            </a:r>
            <a:endParaRPr lang="en-US" sz="2000" dirty="0"/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 err="1"/>
              <a:t>Jumlah</a:t>
            </a:r>
            <a:r>
              <a:rPr lang="en-US" sz="2000" dirty="0"/>
              <a:t> Order</a:t>
            </a:r>
            <a:endParaRPr lang="en-ID" sz="20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Order  yang </a:t>
            </a:r>
            <a:r>
              <a:rPr lang="en-US" sz="1800" dirty="0" err="1"/>
              <a:t>akan</a:t>
            </a:r>
            <a:r>
              <a:rPr lang="en-US" sz="1800" dirty="0"/>
              <a:t> di </a:t>
            </a:r>
            <a:r>
              <a:rPr lang="en-US" sz="1800" dirty="0" err="1"/>
              <a:t>kerjakan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</a:t>
            </a: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Nama Client</a:t>
            </a:r>
            <a:r>
              <a:rPr lang="en-ID" sz="2000" dirty="0"/>
              <a:t>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Nama Client  yang </a:t>
            </a:r>
            <a:r>
              <a:rPr lang="en-US" sz="1800" dirty="0" err="1"/>
              <a:t>akan</a:t>
            </a:r>
            <a:r>
              <a:rPr lang="en-US" sz="1800" dirty="0"/>
              <a:t> di </a:t>
            </a:r>
            <a:r>
              <a:rPr lang="en-US" sz="1800" dirty="0" err="1"/>
              <a:t>kerjakan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</a:t>
            </a:r>
            <a:endParaRPr lang="en-ID" sz="1800" dirty="0"/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No. Order</a:t>
            </a:r>
            <a:r>
              <a:rPr lang="en-ID" sz="2000" dirty="0"/>
              <a:t> 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No. Order  yang </a:t>
            </a:r>
            <a:r>
              <a:rPr lang="en-US" sz="1800" dirty="0" err="1"/>
              <a:t>akan</a:t>
            </a:r>
            <a:r>
              <a:rPr lang="en-US" sz="1800" dirty="0"/>
              <a:t> di </a:t>
            </a:r>
            <a:r>
              <a:rPr lang="en-US" sz="1800" dirty="0" err="1"/>
              <a:t>kerjakan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</a:t>
            </a:r>
            <a:endParaRPr lang="en-ID" sz="2000" dirty="0"/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No. Design</a:t>
            </a:r>
            <a:r>
              <a:rPr lang="en-ID" sz="2000" dirty="0"/>
              <a:t>	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No. Design  yang </a:t>
            </a:r>
            <a:r>
              <a:rPr lang="en-US" sz="1800" dirty="0" err="1"/>
              <a:t>akan</a:t>
            </a:r>
            <a:r>
              <a:rPr lang="en-US" sz="1800" dirty="0"/>
              <a:t> di </a:t>
            </a:r>
            <a:r>
              <a:rPr lang="en-US" sz="1800" dirty="0" err="1"/>
              <a:t>kerjakan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</a:t>
            </a:r>
            <a:endParaRPr lang="en-ID" sz="1800" dirty="0"/>
          </a:p>
          <a:p>
            <a:pPr algn="just"/>
            <a:endParaRPr lang="en-ID" sz="2000" dirty="0"/>
          </a:p>
          <a:p>
            <a:pPr marL="0" indent="0" algn="just">
              <a:buNone/>
            </a:pPr>
            <a:endParaRPr lang="en-ID" sz="2400" dirty="0"/>
          </a:p>
          <a:p>
            <a:pPr marL="0" indent="0" algn="just">
              <a:buNone/>
            </a:pPr>
            <a:endParaRPr lang="en-ID" sz="2000" dirty="0"/>
          </a:p>
          <a:p>
            <a:pPr algn="just"/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6052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9C6A-4B8B-44F6-971C-3441D1D6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numCol="1">
            <a:normAutofit/>
          </a:bodyPr>
          <a:lstStyle/>
          <a:p>
            <a:pPr marL="0" lvl="0" indent="0" algn="just">
              <a:buNone/>
            </a:pPr>
            <a:r>
              <a:rPr lang="en-US" sz="2200" dirty="0"/>
              <a:t>7</a:t>
            </a:r>
            <a:r>
              <a:rPr lang="en-US" sz="2000" dirty="0"/>
              <a:t>.   </a:t>
            </a:r>
            <a:r>
              <a:rPr lang="en-US" sz="2000" dirty="0" err="1"/>
              <a:t>Kendala</a:t>
            </a:r>
            <a:endParaRPr lang="en-ID" sz="2000" dirty="0"/>
          </a:p>
          <a:p>
            <a:pPr marL="0" indent="0" algn="just"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Kendala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0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dan </a:t>
            </a:r>
            <a:r>
              <a:rPr lang="en-US" sz="1800" dirty="0" err="1"/>
              <a:t>jika</a:t>
            </a:r>
            <a:r>
              <a:rPr lang="en-US" sz="1800" dirty="0"/>
              <a:t> 1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Kendala</a:t>
            </a:r>
            <a:r>
              <a:rPr lang="en-US" sz="1800" dirty="0"/>
              <a:t> dan di input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data order</a:t>
            </a:r>
            <a:endParaRPr lang="en-US" sz="2200" dirty="0"/>
          </a:p>
          <a:p>
            <a:pPr marL="0" lvl="0" indent="0" algn="just">
              <a:buNone/>
            </a:pPr>
            <a:r>
              <a:rPr lang="en-US" sz="2200" dirty="0"/>
              <a:t>8</a:t>
            </a:r>
            <a:r>
              <a:rPr lang="en-US" sz="2000" dirty="0"/>
              <a:t>.  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Kendala</a:t>
            </a:r>
            <a:endParaRPr lang="en-ID" sz="2200" dirty="0"/>
          </a:p>
          <a:p>
            <a:pPr marL="0" indent="0" algn="just">
              <a:buNone/>
            </a:pPr>
            <a:r>
              <a:rPr lang="en-US" sz="1800" dirty="0" err="1"/>
              <a:t>Diisikan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Kendala</a:t>
            </a:r>
            <a:r>
              <a:rPr lang="en-US" sz="1800" dirty="0"/>
              <a:t> yang </a:t>
            </a:r>
            <a:r>
              <a:rPr lang="en-US" sz="1800" dirty="0" err="1"/>
              <a:t>terjadi</a:t>
            </a:r>
            <a:r>
              <a:rPr lang="en-US" sz="1800" dirty="0"/>
              <a:t>, </a:t>
            </a:r>
            <a:r>
              <a:rPr lang="en-US" sz="1800" dirty="0" err="1"/>
              <a:t>berdasakan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di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jadi</a:t>
            </a:r>
            <a:r>
              <a:rPr lang="en-US" sz="1800" dirty="0"/>
              <a:t> 4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kendala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: </a:t>
            </a:r>
            <a:endParaRPr lang="en-ID" sz="1800" dirty="0"/>
          </a:p>
          <a:p>
            <a:pPr lvl="0" algn="just"/>
            <a:r>
              <a:rPr lang="en-US" sz="1800" dirty="0" err="1"/>
              <a:t>Perbaikan</a:t>
            </a:r>
            <a:r>
              <a:rPr lang="en-US" sz="1800" dirty="0"/>
              <a:t> Design</a:t>
            </a:r>
            <a:endParaRPr lang="en-ID" sz="1800" dirty="0"/>
          </a:p>
          <a:p>
            <a:pPr lvl="0" algn="just"/>
            <a:r>
              <a:rPr lang="en-US" sz="1800" dirty="0"/>
              <a:t>Screen </a:t>
            </a:r>
            <a:r>
              <a:rPr lang="en-US" sz="1800" dirty="0" err="1"/>
              <a:t>bermasalah</a:t>
            </a:r>
            <a:endParaRPr lang="en-ID" sz="1800" dirty="0"/>
          </a:p>
          <a:p>
            <a:pPr lvl="0" algn="just"/>
            <a:r>
              <a:rPr lang="en-US" sz="1800" dirty="0"/>
              <a:t>Order di </a:t>
            </a:r>
            <a:r>
              <a:rPr lang="en-US" sz="1800" dirty="0" err="1"/>
              <a:t>tunda</a:t>
            </a:r>
            <a:endParaRPr lang="en-ID" sz="1800" dirty="0"/>
          </a:p>
          <a:p>
            <a:pPr lvl="0" algn="just"/>
            <a:r>
              <a:rPr lang="en-US" sz="1800" dirty="0"/>
              <a:t>Order di </a:t>
            </a:r>
            <a:r>
              <a:rPr lang="en-US" sz="1800" dirty="0" err="1"/>
              <a:t>batalkan</a:t>
            </a:r>
            <a:endParaRPr lang="en-US" sz="1800" dirty="0"/>
          </a:p>
          <a:p>
            <a:pPr lvl="0" algn="just"/>
            <a:r>
              <a:rPr lang="en-US" dirty="0"/>
              <a:t>Lain-</a:t>
            </a:r>
            <a:r>
              <a:rPr lang="en-US" dirty="0" err="1"/>
              <a:t>lainnya</a:t>
            </a:r>
            <a:endParaRPr lang="en-ID" sz="18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68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265</TotalTime>
  <Words>1745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Garamond</vt:lpstr>
      <vt:lpstr>Savon</vt:lpstr>
      <vt:lpstr>MENGUKUR ORDER SAMPEL PRINT MENGGUNAKAN MICROSOFT EXCEL UNTUK MENGINFOMASIKAN STATUS ORDER DI CITA BAHANA INTI PERSADA </vt:lpstr>
      <vt:lpstr>Latar Belakang</vt:lpstr>
      <vt:lpstr>Lingkup Kerja Praktek</vt:lpstr>
      <vt:lpstr>Tujuan Kerja Praktek</vt:lpstr>
      <vt:lpstr>Teori Penunjang Kerja Praktek</vt:lpstr>
      <vt:lpstr>Kakas Yang Digunakan Dalam Kerja Praktek</vt:lpstr>
      <vt:lpstr>Perancangan Tabel Input Data Order</vt:lpstr>
      <vt:lpstr>PowerPoint Presentation</vt:lpstr>
      <vt:lpstr>PowerPoint Presentation</vt:lpstr>
      <vt:lpstr>PowerPoint Presentation</vt:lpstr>
      <vt:lpstr>Perancangan Aplikasi Pencatatan Order Harian Expose</vt:lpstr>
      <vt:lpstr>PowerPoint Presentation</vt:lpstr>
      <vt:lpstr>PowerPoint Presentation</vt:lpstr>
      <vt:lpstr>PowerPoint Presentation</vt:lpstr>
      <vt:lpstr>Pelaporan Hasil Perhitungan Aplikasi Perhitungan Order Harian </vt:lpstr>
      <vt:lpstr>Laporan Mingguan  </vt:lpstr>
      <vt:lpstr>PowerPoint Presentation</vt:lpstr>
      <vt:lpstr>Diagram Batang Laporan Mingguan</vt:lpstr>
      <vt:lpstr>Diagram Pie Jumlah Order</vt:lpstr>
      <vt:lpstr>Laporan Status Order Total</vt:lpstr>
      <vt:lpstr>PowerPoint Presentation</vt:lpstr>
      <vt:lpstr>Diagram batang dan diagram pie berisikan data jumlah total order, jumlah kendala, dan jumlah pencapaian order, berikut adalah datanya; 1. jumlah total order : 17 2. jumlah kendala : 12 3. jumlah pencapaian order : 65 </vt:lpstr>
      <vt:lpstr>Diagram batang dan diagram pie berisikan data jenis kendala yang sering terjadi berikut adalah datanya; jenis kendala yang sering terjadi: - perbaikan design : 2 - screen bermasalah : 2 - order di tunda : 3 - order di batalkan : 5 </vt:lpstr>
      <vt:lpstr>Pencapaian Hasil dan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 Sopian</dc:creator>
  <cp:lastModifiedBy>Sandi Sopian</cp:lastModifiedBy>
  <cp:revision>29</cp:revision>
  <dcterms:created xsi:type="dcterms:W3CDTF">2020-01-09T13:22:36Z</dcterms:created>
  <dcterms:modified xsi:type="dcterms:W3CDTF">2020-01-13T14:06:32Z</dcterms:modified>
</cp:coreProperties>
</file>