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charts/chart1.xml" ContentType="application/vnd.openxmlformats-officedocument.drawingml.chart+xml"/>
  <Override PartName="/ppt/charts/chart2.xml" ContentType="application/vnd.openxmlformats-officedocument.drawingml.chart+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2"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588" autoAdjust="0"/>
    <p:restoredTop sz="94572" autoAdjust="0"/>
  </p:normalViewPr>
  <p:slideViewPr>
    <p:cSldViewPr>
      <p:cViewPr>
        <p:scale>
          <a:sx n="141" d="100"/>
          <a:sy n="141"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depthPercent val="100"/>
      <c:rAngAx val="0"/>
      <c:perspective val="0"/>
    </c:view3D>
    <c:floor>
      <c:thickness val="0"/>
      <c:spPr>
        <a:ln w="12700">
          <a:solidFill>
            <a:srgbClr val="000000"/>
          </a:solidFill>
          <a:prstDash val="solid"/>
        </a:ln>
      </c:spPr>
    </c:floor>
    <c:sideWall>
      <c:thickness val="0"/>
      <c:spPr>
        <a:noFill/>
        <a:ln>
          <a:noFill/>
        </a:ln>
      </c:spPr>
    </c:sideWall>
    <c:backWall>
      <c:thickness val="0"/>
      <c:spPr>
        <a:noFill/>
        <a:ln>
          <a:noFill/>
        </a:ln>
      </c:spPr>
    </c:backWall>
    <c:plotArea>
      <c:layout>
        <c:manualLayout>
          <c:layoutTarget val="inner"/>
          <c:xMode val="edge"/>
          <c:yMode val="edge"/>
          <c:x val="0.028972367"/>
          <c:y val="0.040994618"/>
          <c:w val="0.9710276"/>
          <c:h val="0.85057884"/>
        </c:manualLayout>
      </c:layout>
      <c:bar3DChart>
        <c:barDir val="col"/>
        <c:grouping val="clustered"/>
        <c:varyColors val="0"/>
        <c:ser>
          <c:idx val="0"/>
          <c:order val="0"/>
          <c:tx>
            <c:v>Exceeds</c:v>
          </c:tx>
          <c:spPr>
            <a:solidFill>
              <a:srgbClr val="4F81B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36.0</c:v>
                </c:pt>
                <c:pt idx="1">
                  <c:v>39.0</c:v>
                </c:pt>
                <c:pt idx="2">
                  <c:v>39.0</c:v>
                </c:pt>
                <c:pt idx="3">
                  <c:v>39.0</c:v>
                </c:pt>
                <c:pt idx="4">
                  <c:v>30.0</c:v>
                </c:pt>
                <c:pt idx="5">
                  <c:v>34.0</c:v>
                </c:pt>
                <c:pt idx="6">
                  <c:v>35.0</c:v>
                </c:pt>
                <c:pt idx="7">
                  <c:v>46.0</c:v>
                </c:pt>
                <c:pt idx="8">
                  <c:v>41.0</c:v>
                </c:pt>
                <c:pt idx="9">
                  <c:v>30.0</c:v>
                </c:pt>
              </c:numCache>
            </c:numRef>
          </c:val>
        </c:ser>
        <c:ser>
          <c:idx val="1"/>
          <c:order val="1"/>
          <c:tx>
            <c:v>Fully Meets</c:v>
          </c:tx>
          <c:spPr>
            <a:solidFill>
              <a:srgbClr val="C0504D"/>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235.0</c:v>
                </c:pt>
                <c:pt idx="1">
                  <c:v>234.0</c:v>
                </c:pt>
                <c:pt idx="2">
                  <c:v>240.0</c:v>
                </c:pt>
                <c:pt idx="3">
                  <c:v>226.0</c:v>
                </c:pt>
                <c:pt idx="4">
                  <c:v>251.0</c:v>
                </c:pt>
                <c:pt idx="5">
                  <c:v>241.0</c:v>
                </c:pt>
                <c:pt idx="6">
                  <c:v>228.0</c:v>
                </c:pt>
                <c:pt idx="7">
                  <c:v>233.0</c:v>
                </c:pt>
                <c:pt idx="8">
                  <c:v>233.0</c:v>
                </c:pt>
                <c:pt idx="9">
                  <c:v>240.0</c:v>
                </c:pt>
              </c:numCache>
            </c:numRef>
          </c:val>
        </c:ser>
        <c:ser>
          <c:idx val="2"/>
          <c:order val="2"/>
          <c:tx>
            <c:v>Needs Improvement</c:v>
          </c:tx>
          <c:spPr>
            <a:solidFill>
              <a:srgbClr val="9BBB59"/>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24.0</c:v>
                </c:pt>
                <c:pt idx="1">
                  <c:v>17.0</c:v>
                </c:pt>
                <c:pt idx="2">
                  <c:v>16.0</c:v>
                </c:pt>
                <c:pt idx="3">
                  <c:v>20.0</c:v>
                </c:pt>
                <c:pt idx="4">
                  <c:v>11.0</c:v>
                </c:pt>
                <c:pt idx="5">
                  <c:v>16.0</c:v>
                </c:pt>
                <c:pt idx="6">
                  <c:v>23.0</c:v>
                </c:pt>
                <c:pt idx="7">
                  <c:v>20.0</c:v>
                </c:pt>
                <c:pt idx="8">
                  <c:v>15.0</c:v>
                </c:pt>
                <c:pt idx="9">
                  <c:v>15.0</c:v>
                </c:pt>
              </c:numCache>
            </c:numRef>
          </c:val>
        </c:ser>
        <c:ser>
          <c:idx val="3"/>
          <c:order val="3"/>
          <c:tx>
            <c:v>PIP</c:v>
          </c:tx>
          <c:spPr>
            <a:solidFill>
              <a:srgbClr val="8064A2"/>
            </a:solidFill>
            <a:ln w="12700">
              <a:solidFill>
                <a:srgbClr val="000000"/>
              </a:solidFill>
              <a:prstDash val="solid"/>
            </a:ln>
          </c:spPr>
          <c:invertIfNegative val="0"/>
          <c:dLbls>
            <c:showLegendKey val="0"/>
            <c:showVal val="0"/>
            <c:showCatName val="0"/>
            <c:showSerName val="0"/>
            <c:showPercent val="0"/>
            <c:showBubbleSize val="0"/>
            <c:showLeaderLines val="1"/>
          </c:dLbls>
          <c:cat>
            <c:strLit>
              <c:ptCount val="10"/>
              <c:pt idx="0">
                <c:v>BPC</c:v>
              </c:pt>
              <c:pt idx="1">
                <c:v>CCDR</c:v>
              </c:pt>
              <c:pt idx="2">
                <c:v>EW</c:v>
              </c:pt>
              <c:pt idx="3">
                <c:v>MSC</c:v>
              </c:pt>
              <c:pt idx="4">
                <c:v>NEL</c:v>
              </c:pt>
              <c:pt idx="5">
                <c:v>PL</c:v>
              </c:pt>
              <c:pt idx="6">
                <c:v>PYZ</c:v>
              </c:pt>
              <c:pt idx="7">
                <c:v>SVG</c:v>
              </c:pt>
              <c:pt idx="8">
                <c:v>TNS</c:v>
              </c:pt>
              <c:pt idx="9">
                <c:v>WBL</c:v>
              </c:pt>
            </c:strLit>
          </c:cat>
          <c:val>
            <c:numRef>
              <c:f/>
              <c:numCache>
                <c:formatCode>General</c:formatCode>
                <c:ptCount val="10"/>
                <c:pt idx="0">
                  <c:v>8.0</c:v>
                </c:pt>
                <c:pt idx="1">
                  <c:v>10.0</c:v>
                </c:pt>
                <c:pt idx="2">
                  <c:v>7.0</c:v>
                </c:pt>
                <c:pt idx="3">
                  <c:v>11.0</c:v>
                </c:pt>
                <c:pt idx="4">
                  <c:v>12.0</c:v>
                </c:pt>
                <c:pt idx="5">
                  <c:v>10.0</c:v>
                </c:pt>
                <c:pt idx="6">
                  <c:v>13.0</c:v>
                </c:pt>
                <c:pt idx="7">
                  <c:v>5.0</c:v>
                </c:pt>
                <c:pt idx="8">
                  <c:v>8.0</c:v>
                </c:pt>
                <c:pt idx="9">
                  <c:v>9.0</c:v>
                </c:pt>
              </c:numCache>
            </c:numRef>
          </c:val>
        </c:ser>
        <c:gapWidth val="150"/>
        <c:gapDepth val="150"/>
        <c:shape val="box"/>
        <c:axId val="0"/>
        <c:axId val="1"/>
      </c:bar3DChart>
      <c:catAx>
        <c:axId val="0"/>
        <c:scaling>
          <c:orientation val="minMax"/>
        </c:scaling>
        <c:delete val="0"/>
        <c:axPos val="b"/>
        <c:numFmt formatCode="General" sourceLinked="0"/>
        <c:majorTickMark val="out"/>
        <c:minorTickMark val="none"/>
        <c:tickLblPos val="nextTo"/>
        <c:txPr>
          <a:bodyPr/>
          <a:lstStyle/>
          <a:p>
            <a:pPr>
              <a:defRPr sz="2200" b="0" i="0" u="none" strike="noStrike" baseline="0">
                <a:solidFill>
                  <a:srgbClr val="000000"/>
                </a:solidFill>
                <a:latin typeface="Droid Sans"/>
                <a:ea typeface="Droid Sans"/>
                <a:cs typeface="Lucida Sans"/>
              </a:defRPr>
            </a:pPr>
            <a:endParaRPr lang="zh-CN"/>
          </a:p>
        </c:txPr>
        <c:crosses val="autoZero"/>
        <c:auto val="0"/>
        <c:lblOffset val="100"/>
        <c:lblAlgn val="ctr"/>
        <c:noMultiLvlLbl val="0"/>
        <c:crossAx val="1"/>
      </c:catAx>
      <c:valAx>
        <c:axId val="1"/>
        <c:scaling>
          <c:orientation val="minMax"/>
        </c:scaling>
        <c:delete val="1"/>
        <c:axPos val="l"/>
        <c:numFmt formatCode="General" sourceLinked="0"/>
        <c:majorTickMark val="out"/>
        <c:minorTickMark val="none"/>
        <c:tickLblPos val="none"/>
        <c:txPr>
          <a:bodyPr/>
          <a:lstStyle/>
          <a:p>
            <a:pPr>
              <a:defRPr sz="2200" b="0" i="0" u="none" strike="noStrike" baseline="0">
                <a:solidFill>
                  <a:srgbClr val="000000"/>
                </a:solidFill>
                <a:latin typeface="Droid Sans"/>
                <a:ea typeface="Droid Sans"/>
                <a:cs typeface="Lucida Sans"/>
              </a:defRPr>
            </a:pPr>
            <a:endParaRPr lang="zh-CN"/>
          </a:p>
        </c:txPr>
        <c:crossesAt val="1.0"/>
        <c:crossBetween val="between"/>
        <c:crossAx val="0"/>
      </c:valAx>
      <c:spPr>
        <a:noFill/>
        <a:ln>
          <a:noFill/>
        </a:ln>
      </c:spPr>
    </c:plotArea>
    <c:plotVisOnly val="1"/>
    <c:dispBlanksAs val="gap"/>
    <c:showDLblsOverMax val="0"/>
  </c:chart>
  <c:spPr>
    <a:solidFill>
      <a:srgbClr val="FFFFFF"/>
    </a:solidFill>
  </c:spPr>
  <c:txPr>
    <a:bodyPr/>
    <a:lstStyle/>
    <a:p>
      <a:pPr>
        <a:defRPr sz="22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200" b="1" i="0" u="none" strike="noStrike" baseline="0">
                <a:solidFill>
                  <a:srgbClr val="000000"/>
                </a:solidFill>
                <a:latin typeface="Droid Sans"/>
                <a:ea typeface="Droid Sans"/>
                <a:cs typeface="Lucida Sans"/>
              </a:defRPr>
            </a:pPr>
            <a:r>
              <a:rPr lang="zh-CN" sz="1400" b="0" i="0" u="none" strike="noStrike" baseline="0">
                <a:solidFill>
                  <a:srgbClr val="595959"/>
                </a:solidFill>
                <a:latin typeface="Droid Sans"/>
                <a:ea typeface="Droid Sans"/>
                <a:cs typeface="Lucida Sans"/>
              </a:rPr>
              <a:t>employee</a:t>
            </a:r>
            <a:r>
              <a:rPr lang="zh-CN" sz="1400" b="0" i="0" u="none" strike="noStrike" baseline="0">
                <a:solidFill>
                  <a:srgbClr val="595959"/>
                </a:solidFill>
                <a:latin typeface="Droid Sans"/>
                <a:ea typeface="Droid Sans"/>
                <a:cs typeface="Lucida Sans"/>
              </a:rPr>
              <a:t> performance analysis </a:t>
            </a:r>
          </a:p>
        </c:rich>
      </c:tx>
      <c:layout/>
      <c:overlay val="0"/>
      <c:spPr>
        <a:noFill/>
        <a:ln>
          <a:noFill/>
        </a:ln>
      </c:spPr>
    </c:title>
    <c:autoTitleDeleted val="1"/>
    <c:plotArea>
      <c:layout/>
      <c:pieChart>
        <c:varyColors val="1"/>
        <c:ser>
          <c:idx val="0"/>
          <c:order val="0"/>
          <c:tx>
            <c:v>Column Labels Exceeds</c:v>
          </c:tx>
          <c:dPt>
            <c:idx val="0"/>
            <c:bubble3D val="0"/>
            <c:spPr>
              <a:solidFill>
                <a:srgbClr val="4F81BD"/>
              </a:solidFill>
              <a:ln w="12700">
                <a:solidFill>
                  <a:srgbClr val="FFFFFF"/>
                </a:solidFill>
                <a:prstDash val="solid"/>
              </a:ln>
            </c:spPr>
          </c:dPt>
          <c:dPt>
            <c:idx val="1"/>
            <c:bubble3D val="0"/>
            <c:spPr>
              <a:solidFill>
                <a:srgbClr val="C0504D"/>
              </a:solidFill>
              <a:ln w="12700">
                <a:solidFill>
                  <a:srgbClr val="FFFFFF"/>
                </a:solidFill>
                <a:prstDash val="solid"/>
              </a:ln>
            </c:spPr>
          </c:dPt>
          <c:dPt>
            <c:idx val="2"/>
            <c:bubble3D val="0"/>
            <c:spPr>
              <a:solidFill>
                <a:srgbClr val="9BBB59"/>
              </a:solidFill>
              <a:ln w="12700">
                <a:solidFill>
                  <a:srgbClr val="FFFFFF"/>
                </a:solidFill>
                <a:prstDash val="solid"/>
              </a:ln>
            </c:spPr>
          </c:dPt>
          <c:dPt>
            <c:idx val="3"/>
            <c:bubble3D val="0"/>
            <c:spPr>
              <a:solidFill>
                <a:srgbClr val="8064A2"/>
              </a:solidFill>
              <a:ln w="12700">
                <a:solidFill>
                  <a:srgbClr val="FFFFFF"/>
                </a:solidFill>
                <a:prstDash val="solid"/>
              </a:ln>
            </c:spPr>
          </c:dPt>
          <c:dPt>
            <c:idx val="4"/>
            <c:bubble3D val="0"/>
            <c:spPr>
              <a:solidFill>
                <a:srgbClr val="4BACC6"/>
              </a:solidFill>
              <a:ln w="12700">
                <a:solidFill>
                  <a:srgbClr val="FFFFFF"/>
                </a:solidFill>
                <a:prstDash val="solid"/>
              </a:ln>
            </c:spPr>
          </c:dPt>
          <c:dPt>
            <c:idx val="5"/>
            <c:bubble3D val="0"/>
            <c:spPr>
              <a:solidFill>
                <a:srgbClr val="F79646"/>
              </a:solidFill>
              <a:ln w="12700">
                <a:solidFill>
                  <a:srgbClr val="FFFFFF"/>
                </a:solidFill>
                <a:prstDash val="solid"/>
              </a:ln>
            </c:spPr>
          </c:dPt>
          <c:dPt>
            <c:idx val="6"/>
            <c:bubble3D val="0"/>
            <c:spPr>
              <a:solidFill>
                <a:srgbClr val="2C4D74"/>
              </a:solidFill>
              <a:ln w="12700">
                <a:solidFill>
                  <a:srgbClr val="FFFFFF"/>
                </a:solidFill>
                <a:prstDash val="solid"/>
              </a:ln>
            </c:spPr>
          </c:dPt>
          <c:dPt>
            <c:idx val="7"/>
            <c:bubble3D val="0"/>
            <c:spPr>
              <a:solidFill>
                <a:srgbClr val="782C2A"/>
              </a:solidFill>
              <a:ln w="12700">
                <a:solidFill>
                  <a:srgbClr val="FFFFFF"/>
                </a:solidFill>
                <a:prstDash val="solid"/>
              </a:ln>
            </c:spPr>
          </c:dPt>
          <c:dPt>
            <c:idx val="8"/>
            <c:bubble3D val="0"/>
            <c:spPr>
              <a:solidFill>
                <a:srgbClr val="5D7430"/>
              </a:solidFill>
              <a:ln w="12700">
                <a:solidFill>
                  <a:srgbClr val="FFFFFF"/>
                </a:solidFill>
                <a:prstDash val="solid"/>
              </a:ln>
            </c:spPr>
          </c:dPt>
          <c:dPt>
            <c:idx val="9"/>
            <c:bubble3D val="0"/>
            <c:spPr>
              <a:solidFill>
                <a:srgbClr val="4C3A62"/>
              </a:solidFill>
              <a:ln w="12700">
                <a:solidFill>
                  <a:srgbClr val="FFFFFF"/>
                </a:solidFill>
                <a:prstDash val="solid"/>
              </a:ln>
            </c:spPr>
          </c:dPt>
          <c:dPt>
            <c:idx val="10"/>
            <c:bubble3D val="0"/>
            <c:spPr>
              <a:solidFill>
                <a:srgbClr val="91C3D5"/>
              </a:solidFill>
              <a:ln w="12700">
                <a:solidFill>
                  <a:srgbClr val="000000"/>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15.0</c:v>
                </c:pt>
                <c:pt idx="2">
                  <c:v>12.0</c:v>
                </c:pt>
                <c:pt idx="3">
                  <c:v>15.0</c:v>
                </c:pt>
                <c:pt idx="4">
                  <c:v>12.0</c:v>
                </c:pt>
                <c:pt idx="5">
                  <c:v>7.0</c:v>
                </c:pt>
                <c:pt idx="6">
                  <c:v>13.0</c:v>
                </c:pt>
                <c:pt idx="7">
                  <c:v>11.0</c:v>
                </c:pt>
                <c:pt idx="8">
                  <c:v>17.0</c:v>
                </c:pt>
                <c:pt idx="9">
                  <c:v>11.0</c:v>
                </c:pt>
                <c:pt idx="10">
                  <c:v>126.0</c:v>
                </c:pt>
              </c:numCache>
            </c:numRef>
          </c:val>
        </c:ser>
        <c:ser>
          <c:idx val="1"/>
          <c:order val="1"/>
          <c:tx>
            <c:v>Fully Meets</c:v>
          </c:tx>
          <c:dPt>
            <c:idx val="0"/>
            <c:marker>
              <c:symbol val="dot"/>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dash"/>
              <c:size val="5"/>
              <c:spPr>
                <a:solidFill>
                  <a:srgbClr val="ffffff"/>
                </a:solidFill>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iamond"/>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square"/>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triangle"/>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x"/>
              <c:size val="5"/>
              <c:spPr>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star"/>
              <c:size val="5"/>
              <c:spPr>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circl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plus"/>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dot"/>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105.0</c:v>
                </c:pt>
                <c:pt idx="1">
                  <c:v>106.0</c:v>
                </c:pt>
                <c:pt idx="2">
                  <c:v>100.0</c:v>
                </c:pt>
                <c:pt idx="3">
                  <c:v>96.0</c:v>
                </c:pt>
                <c:pt idx="4">
                  <c:v>116.0</c:v>
                </c:pt>
                <c:pt idx="5">
                  <c:v>113.0</c:v>
                </c:pt>
                <c:pt idx="6">
                  <c:v>107.0</c:v>
                </c:pt>
                <c:pt idx="7">
                  <c:v>112.0</c:v>
                </c:pt>
                <c:pt idx="8">
                  <c:v>114.0</c:v>
                </c:pt>
                <c:pt idx="9">
                  <c:v>114.0</c:v>
                </c:pt>
                <c:pt idx="10">
                  <c:v>1083.0</c:v>
                </c:pt>
              </c:numCache>
            </c:numRef>
          </c:val>
        </c:ser>
        <c:ser>
          <c:idx val="2"/>
          <c:order val="2"/>
          <c:tx>
            <c:v>Needs Improvement</c:v>
          </c:tx>
          <c:dPt>
            <c:idx val="0"/>
            <c:marker>
              <c:symbol val="circle"/>
              <c:size val="5"/>
              <c:spPr>
                <a:solidFill>
                  <a:srgbClr val="ffffff"/>
                </a:solidFill>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plus"/>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dot"/>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dash"/>
              <c:size val="5"/>
              <c:spPr>
                <a:solidFill>
                  <a:srgbClr val="ffffff"/>
                </a:solidFill>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iamond"/>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square"/>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triangle"/>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x"/>
              <c:size val="5"/>
              <c:spPr>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star"/>
              <c:size val="5"/>
              <c:spPr>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circle"/>
              <c:size val="5"/>
              <c:spPr>
                <a:solidFill>
                  <a:srgbClr val="ffffff"/>
                </a:solidFill>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7.0</c:v>
                </c:pt>
                <c:pt idx="2">
                  <c:v>6.0</c:v>
                </c:pt>
                <c:pt idx="3">
                  <c:v>12.0</c:v>
                </c:pt>
                <c:pt idx="4">
                  <c:v>5.0</c:v>
                </c:pt>
                <c:pt idx="5">
                  <c:v>5.0</c:v>
                </c:pt>
                <c:pt idx="6">
                  <c:v>14.0</c:v>
                </c:pt>
                <c:pt idx="7">
                  <c:v>4.0</c:v>
                </c:pt>
                <c:pt idx="8">
                  <c:v>8.0</c:v>
                </c:pt>
                <c:pt idx="9">
                  <c:v>7.0</c:v>
                </c:pt>
                <c:pt idx="10">
                  <c:v>73.0</c:v>
                </c:pt>
              </c:numCache>
            </c:numRef>
          </c:val>
        </c:ser>
        <c:ser>
          <c:idx val="3"/>
          <c:order val="3"/>
          <c:tx>
            <c:v>PIP</c:v>
          </c:tx>
          <c:dPt>
            <c:idx val="0"/>
            <c:marker>
              <c:symbol val="x"/>
              <c:size val="5"/>
              <c:spPr>
                <a:ln>
                  <a:solidFill>
                    <a:srgbClr val="ffffff"/>
                  </a:solidFill>
                  <a:prstDash val="solid"/>
                </a:ln>
              </c:spPr>
            </c:marker>
            <c:invertIfNegative val="0"/>
            <c:bubble3D val="0"/>
            <c:spPr>
              <a:solidFill>
                <a:srgbClr val="4F81BD"/>
              </a:solidFill>
              <a:ln w="12700">
                <a:solidFill>
                  <a:srgbClr val="FFFFFF"/>
                </a:solidFill>
                <a:prstDash val="solid"/>
              </a:ln>
            </c:spPr>
          </c:dPt>
          <c:dPt>
            <c:idx val="1"/>
            <c:marker>
              <c:symbol val="star"/>
              <c:size val="5"/>
              <c:spPr>
                <a:ln>
                  <a:solidFill>
                    <a:srgbClr val="ffffff"/>
                  </a:solidFill>
                  <a:prstDash val="solid"/>
                </a:ln>
              </c:spPr>
            </c:marker>
            <c:invertIfNegative val="0"/>
            <c:bubble3D val="0"/>
            <c:spPr>
              <a:solidFill>
                <a:srgbClr val="C0504D"/>
              </a:solidFill>
              <a:ln w="12700">
                <a:solidFill>
                  <a:srgbClr val="FFFFFF"/>
                </a:solidFill>
                <a:prstDash val="solid"/>
              </a:ln>
            </c:spPr>
          </c:dPt>
          <c:dPt>
            <c:idx val="2"/>
            <c:marker>
              <c:symbol val="circle"/>
              <c:size val="5"/>
              <c:spPr>
                <a:solidFill>
                  <a:srgbClr val="ffffff"/>
                </a:solidFill>
                <a:ln>
                  <a:solidFill>
                    <a:srgbClr val="ffffff"/>
                  </a:solidFill>
                  <a:prstDash val="solid"/>
                </a:ln>
              </c:spPr>
            </c:marker>
            <c:invertIfNegative val="0"/>
            <c:bubble3D val="0"/>
            <c:spPr>
              <a:solidFill>
                <a:srgbClr val="9BBB59"/>
              </a:solidFill>
              <a:ln w="12700">
                <a:solidFill>
                  <a:srgbClr val="FFFFFF"/>
                </a:solidFill>
                <a:prstDash val="solid"/>
              </a:ln>
            </c:spPr>
          </c:dPt>
          <c:dPt>
            <c:idx val="3"/>
            <c:marker>
              <c:symbol val="plus"/>
              <c:size val="5"/>
              <c:spPr>
                <a:ln>
                  <a:solidFill>
                    <a:srgbClr val="ffffff"/>
                  </a:solidFill>
                  <a:prstDash val="solid"/>
                </a:ln>
              </c:spPr>
            </c:marker>
            <c:invertIfNegative val="0"/>
            <c:bubble3D val="0"/>
            <c:spPr>
              <a:solidFill>
                <a:srgbClr val="8064A2"/>
              </a:solidFill>
              <a:ln w="12700">
                <a:solidFill>
                  <a:srgbClr val="FFFFFF"/>
                </a:solidFill>
                <a:prstDash val="solid"/>
              </a:ln>
            </c:spPr>
          </c:dPt>
          <c:dPt>
            <c:idx val="4"/>
            <c:marker>
              <c:symbol val="dot"/>
              <c:size val="5"/>
              <c:spPr>
                <a:solidFill>
                  <a:srgbClr val="ffffff"/>
                </a:solidFill>
                <a:ln>
                  <a:solidFill>
                    <a:srgbClr val="ffffff"/>
                  </a:solidFill>
                  <a:prstDash val="solid"/>
                </a:ln>
              </c:spPr>
            </c:marker>
            <c:invertIfNegative val="0"/>
            <c:bubble3D val="0"/>
            <c:spPr>
              <a:solidFill>
                <a:srgbClr val="4BACC6"/>
              </a:solidFill>
              <a:ln w="12700">
                <a:solidFill>
                  <a:srgbClr val="FFFFFF"/>
                </a:solidFill>
                <a:prstDash val="solid"/>
              </a:ln>
            </c:spPr>
          </c:dPt>
          <c:dPt>
            <c:idx val="5"/>
            <c:marker>
              <c:symbol val="dash"/>
              <c:size val="5"/>
              <c:spPr>
                <a:solidFill>
                  <a:srgbClr val="ffffff"/>
                </a:solidFill>
                <a:ln>
                  <a:solidFill>
                    <a:srgbClr val="ffffff"/>
                  </a:solidFill>
                  <a:prstDash val="solid"/>
                </a:ln>
              </c:spPr>
            </c:marker>
            <c:invertIfNegative val="0"/>
            <c:bubble3D val="0"/>
            <c:spPr>
              <a:solidFill>
                <a:srgbClr val="F79646"/>
              </a:solidFill>
              <a:ln w="12700">
                <a:solidFill>
                  <a:srgbClr val="FFFFFF"/>
                </a:solidFill>
                <a:prstDash val="solid"/>
              </a:ln>
            </c:spPr>
          </c:dPt>
          <c:dPt>
            <c:idx val="6"/>
            <c:marker>
              <c:symbol val="diamond"/>
              <c:size val="5"/>
              <c:spPr>
                <a:solidFill>
                  <a:srgbClr val="ffffff"/>
                </a:solidFill>
                <a:ln>
                  <a:solidFill>
                    <a:srgbClr val="ffffff"/>
                  </a:solidFill>
                  <a:prstDash val="solid"/>
                </a:ln>
              </c:spPr>
            </c:marker>
            <c:invertIfNegative val="0"/>
            <c:bubble3D val="0"/>
            <c:spPr>
              <a:solidFill>
                <a:srgbClr val="2C4D74"/>
              </a:solidFill>
              <a:ln w="12700">
                <a:solidFill>
                  <a:srgbClr val="FFFFFF"/>
                </a:solidFill>
                <a:prstDash val="solid"/>
              </a:ln>
            </c:spPr>
          </c:dPt>
          <c:dPt>
            <c:idx val="7"/>
            <c:marker>
              <c:symbol val="square"/>
              <c:size val="5"/>
              <c:spPr>
                <a:solidFill>
                  <a:srgbClr val="ffffff"/>
                </a:solidFill>
                <a:ln>
                  <a:solidFill>
                    <a:srgbClr val="ffffff"/>
                  </a:solidFill>
                  <a:prstDash val="solid"/>
                </a:ln>
              </c:spPr>
            </c:marker>
            <c:invertIfNegative val="0"/>
            <c:bubble3D val="0"/>
            <c:spPr>
              <a:solidFill>
                <a:srgbClr val="782C2A"/>
              </a:solidFill>
              <a:ln w="12700">
                <a:solidFill>
                  <a:srgbClr val="FFFFFF"/>
                </a:solidFill>
                <a:prstDash val="solid"/>
              </a:ln>
            </c:spPr>
          </c:dPt>
          <c:dPt>
            <c:idx val="8"/>
            <c:marker>
              <c:symbol val="triangle"/>
              <c:size val="5"/>
              <c:spPr>
                <a:solidFill>
                  <a:srgbClr val="ffffff"/>
                </a:solidFill>
                <a:ln>
                  <a:solidFill>
                    <a:srgbClr val="ffffff"/>
                  </a:solidFill>
                  <a:prstDash val="solid"/>
                </a:ln>
              </c:spPr>
            </c:marker>
            <c:invertIfNegative val="0"/>
            <c:bubble3D val="0"/>
            <c:spPr>
              <a:solidFill>
                <a:srgbClr val="5D7430"/>
              </a:solidFill>
              <a:ln w="12700">
                <a:solidFill>
                  <a:srgbClr val="FFFFFF"/>
                </a:solidFill>
                <a:prstDash val="solid"/>
              </a:ln>
            </c:spPr>
          </c:dPt>
          <c:dPt>
            <c:idx val="9"/>
            <c:marker>
              <c:symbol val="x"/>
              <c:size val="5"/>
              <c:spPr>
                <a:ln>
                  <a:solidFill>
                    <a:srgbClr val="ffffff"/>
                  </a:solidFill>
                  <a:prstDash val="solid"/>
                </a:ln>
              </c:spPr>
            </c:marker>
            <c:invertIfNegative val="0"/>
            <c:bubble3D val="0"/>
            <c:spPr>
              <a:solidFill>
                <a:srgbClr val="4C3A62"/>
              </a:solidFill>
              <a:ln w="12700">
                <a:solidFill>
                  <a:srgbClr val="FFFFFF"/>
                </a:solidFill>
                <a:prstDash val="solid"/>
              </a:ln>
            </c:spPr>
          </c:dPt>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2.0</c:v>
                </c:pt>
                <c:pt idx="2">
                  <c:v>1.0</c:v>
                </c:pt>
                <c:pt idx="3">
                  <c:v>4.0</c:v>
                </c:pt>
                <c:pt idx="4">
                  <c:v>6.0</c:v>
                </c:pt>
                <c:pt idx="5">
                  <c:v>4.0</c:v>
                </c:pt>
                <c:pt idx="6">
                  <c:v>5.0</c:v>
                </c:pt>
                <c:pt idx="7">
                  <c:v>2.0</c:v>
                </c:pt>
                <c:pt idx="8">
                  <c:v>3.0</c:v>
                </c:pt>
                <c:pt idx="9">
                  <c:v>4.0</c:v>
                </c:pt>
                <c:pt idx="10">
                  <c:v>36.0</c:v>
                </c:pt>
              </c:numCache>
            </c:numRef>
          </c:val>
        </c:ser>
        <c:firstSliceAng val="0"/>
      </c:pieChart>
      <c:spPr>
        <a:noFill/>
        <a:ln>
          <a:noFill/>
        </a:ln>
      </c:spPr>
    </c:plotArea>
    <c:legend>
      <c:legendPos val="r"/>
      <c:layout/>
      <c:overlay val="0"/>
      <c:spPr>
        <a:noFill/>
        <a:ln>
          <a:noFill/>
        </a:ln>
      </c:spPr>
      <c:txPr>
        <a:bodyPr/>
        <a:lstStyle/>
        <a:p>
          <a:pPr>
            <a:defRPr sz="900" b="0" i="0" u="none" strike="noStrike" baseline="0">
              <a:solidFill>
                <a:srgbClr val="595959"/>
              </a:solidFill>
              <a:latin typeface="Droid Sans"/>
              <a:ea typeface="Droid Sans"/>
              <a:cs typeface="Lucida Sans"/>
            </a:defRPr>
          </a:pPr>
          <a:endParaRPr lang="zh-CN"/>
        </a:p>
      </c:txPr>
    </c:legend>
    <c:plotVisOnly val="1"/>
    <c:dispBlanksAs val="gap"/>
    <c:showDLblsOverMax val="0"/>
  </c:chart>
  <c:spPr>
    <a:noFill/>
    <a:ln>
      <a:noFill/>
    </a:ln>
  </c:spPr>
  <c:txPr>
    <a:bodyPr/>
    <a:lstStyle/>
    <a:p>
      <a:pPr>
        <a:defRPr sz="1000" b="0" i="0" u="none" strike="noStrike" baseline="0">
          <a:solidFill>
            <a:srgbClr val="000000"/>
          </a:solidFill>
          <a:latin typeface="Droid Sans"/>
          <a:ea typeface="Droid Sans"/>
          <a:cs typeface="Lucida Sans"/>
        </a:defRPr>
      </a:pPr>
      <a:endParaRPr lang="zh-CN"/>
    </a:p>
  </c:txPr>
  <c:printSettings>
    <c:headerFooter/>
    <c:pageMargins b="0.75" l="0.7" r="0.7" t="0.75" header="0.3" footer="0.3"/>
    <c:pageSetup/>
  </c:printSettings>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9/9/2024</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001490029"/>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9"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0550088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0" name="对象"/>
          <p:cNvSpPr>
            <a:spLocks noGrp="1"/>
          </p:cNvSpPr>
          <p:nvPr>
            <p:ph type="sldImg"/>
          </p:nvPr>
        </p:nvSpPr>
        <p:spPr>
          <a:xfrm rot="0">
            <a:off x="4038600" y="857250"/>
            <a:ext cx="4114800" cy="2314575"/>
          </a:xfrm>
          <a:prstGeom prst="rect"/>
          <a:noFill/>
          <a:ln w="12700" cmpd="sng" cap="flat">
            <a:noFill/>
            <a:prstDash val="solid"/>
            <a:miter/>
          </a:ln>
        </p:spPr>
      </p:sp>
      <p:sp>
        <p:nvSpPr>
          <p:cNvPr id="19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13561998"/>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94" name="对象"/>
          <p:cNvSpPr>
            <a:spLocks noGrp="1"/>
          </p:cNvSpPr>
          <p:nvPr>
            <p:ph type="sldImg"/>
          </p:nvPr>
        </p:nvSpPr>
        <p:spPr>
          <a:xfrm rot="0">
            <a:off x="4038600" y="857250"/>
            <a:ext cx="4114800" cy="2314575"/>
          </a:xfrm>
          <a:prstGeom prst="rect"/>
          <a:noFill/>
          <a:ln w="12700" cmpd="sng" cap="flat">
            <a:noFill/>
            <a:prstDash val="solid"/>
            <a:miter/>
          </a:ln>
        </p:spPr>
      </p:sp>
      <p:sp>
        <p:nvSpPr>
          <p:cNvPr id="19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26777417"/>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20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20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59585520"/>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208" name="对象"/>
          <p:cNvSpPr>
            <a:spLocks noGrp="1"/>
          </p:cNvSpPr>
          <p:nvPr>
            <p:ph type="sldImg"/>
          </p:nvPr>
        </p:nvSpPr>
        <p:spPr>
          <a:xfrm rot="0">
            <a:off x="4038600" y="857250"/>
            <a:ext cx="4114800" cy="2314575"/>
          </a:xfrm>
          <a:prstGeom prst="rect"/>
          <a:noFill/>
          <a:ln w="12700" cmpd="sng" cap="flat">
            <a:noFill/>
            <a:prstDash val="solid"/>
            <a:miter/>
          </a:ln>
        </p:spPr>
      </p:sp>
      <p:sp>
        <p:nvSpPr>
          <p:cNvPr id="2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9471294"/>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6" name="对象"/>
          <p:cNvSpPr>
            <a:spLocks noGrp="1"/>
          </p:cNvSpPr>
          <p:nvPr>
            <p:ph type="sldImg"/>
          </p:nvPr>
        </p:nvSpPr>
        <p:spPr>
          <a:xfrm rot="0">
            <a:off x="4038600" y="857250"/>
            <a:ext cx="4114800" cy="2314575"/>
          </a:xfrm>
          <a:prstGeom prst="rect"/>
          <a:noFill/>
          <a:ln w="12700" cmpd="sng" cap="flat">
            <a:noFill/>
            <a:prstDash val="solid"/>
            <a:miter/>
          </a:ln>
        </p:spPr>
      </p:sp>
      <p:sp>
        <p:nvSpPr>
          <p:cNvPr id="8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8307156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0" name="对象"/>
          <p:cNvSpPr>
            <a:spLocks noGrp="1"/>
          </p:cNvSpPr>
          <p:nvPr>
            <p:ph type="sldImg"/>
          </p:nvPr>
        </p:nvSpPr>
        <p:spPr>
          <a:xfrm rot="0">
            <a:off x="4038600" y="857250"/>
            <a:ext cx="4114800" cy="2314575"/>
          </a:xfrm>
          <a:prstGeom prst="rect"/>
          <a:noFill/>
          <a:ln w="12700" cmpd="sng" cap="flat">
            <a:noFill/>
            <a:prstDash val="solid"/>
            <a:miter/>
          </a:ln>
        </p:spPr>
      </p:sp>
      <p:sp>
        <p:nvSpPr>
          <p:cNvPr id="11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463388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36"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13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56717028"/>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48" name="对象"/>
          <p:cNvSpPr>
            <a:spLocks noGrp="1"/>
          </p:cNvSpPr>
          <p:nvPr>
            <p:ph type="sldImg"/>
          </p:nvPr>
        </p:nvSpPr>
        <p:spPr>
          <a:xfrm rot="0">
            <a:off x="4038600" y="857250"/>
            <a:ext cx="4114800" cy="2314575"/>
          </a:xfrm>
          <a:prstGeom prst="rect"/>
          <a:noFill/>
          <a:ln w="12700" cmpd="sng" cap="flat">
            <a:noFill/>
            <a:prstDash val="solid"/>
            <a:miter/>
          </a:ln>
        </p:spPr>
      </p:sp>
      <p:sp>
        <p:nvSpPr>
          <p:cNvPr id="14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6654020"/>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7" name="对象"/>
          <p:cNvSpPr>
            <a:spLocks noGrp="1"/>
          </p:cNvSpPr>
          <p:nvPr>
            <p:ph type="sldImg"/>
          </p:nvPr>
        </p:nvSpPr>
        <p:spPr>
          <a:xfrm rot="0">
            <a:off x="4038600" y="857250"/>
            <a:ext cx="4114800" cy="2314575"/>
          </a:xfrm>
          <a:prstGeom prst="rect"/>
          <a:noFill/>
          <a:ln w="12700" cmpd="sng" cap="flat">
            <a:noFill/>
            <a:prstDash val="solid"/>
            <a:miter/>
          </a:ln>
        </p:spPr>
      </p:sp>
      <p:sp>
        <p:nvSpPr>
          <p:cNvPr id="15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815527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7" name="对象"/>
          <p:cNvSpPr>
            <a:spLocks noGrp="1"/>
          </p:cNvSpPr>
          <p:nvPr>
            <p:ph type="sldImg"/>
          </p:nvPr>
        </p:nvSpPr>
        <p:spPr>
          <a:xfrm rot="0">
            <a:off x="4038600" y="857250"/>
            <a:ext cx="4114800" cy="2314575"/>
          </a:xfrm>
          <a:prstGeom prst="rect"/>
          <a:noFill/>
          <a:ln w="12700" cmpd="sng" cap="flat">
            <a:noFill/>
            <a:prstDash val="solid"/>
            <a:miter/>
          </a:ln>
        </p:spPr>
      </p:sp>
      <p:sp>
        <p:nvSpPr>
          <p:cNvPr id="16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37590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1" name="对象"/>
          <p:cNvSpPr>
            <a:spLocks noGrp="1"/>
          </p:cNvSpPr>
          <p:nvPr>
            <p:ph type="sldImg"/>
          </p:nvPr>
        </p:nvSpPr>
        <p:spPr>
          <a:xfrm rot="0">
            <a:off x="4038600" y="857250"/>
            <a:ext cx="4114800" cy="2314575"/>
          </a:xfrm>
          <a:prstGeom prst="rect"/>
          <a:noFill/>
          <a:ln w="12700" cmpd="sng" cap="flat">
            <a:noFill/>
            <a:prstDash val="solid"/>
            <a:miter/>
          </a:ln>
        </p:spPr>
      </p:sp>
      <p:sp>
        <p:nvSpPr>
          <p:cNvPr id="17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51740027"/>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2" name="对象"/>
          <p:cNvSpPr>
            <a:spLocks noGrp="1"/>
          </p:cNvSpPr>
          <p:nvPr>
            <p:ph type="sldImg"/>
          </p:nvPr>
        </p:nvSpPr>
        <p:spPr>
          <a:xfrm rot="0">
            <a:off x="4038600" y="857250"/>
            <a:ext cx="4114800" cy="2314575"/>
          </a:xfrm>
          <a:prstGeom prst="rect"/>
          <a:noFill/>
          <a:ln w="12700" cmpd="sng" cap="flat">
            <a:noFill/>
            <a:prstDash val="solid"/>
            <a:miter/>
          </a:ln>
        </p:spPr>
      </p:sp>
      <p:sp>
        <p:nvSpPr>
          <p:cNvPr id="18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3859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445222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775883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6997875"/>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78634091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1"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2"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3"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1"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2"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3"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4"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84596717"/>
      </p:ext>
    </p:extLst>
  </p:cSld>
  <p:clrMapOvr>
    <a:masterClrMapping xmlns:a="http://schemas.openxmlformats.org/drawingml/2006/main"/>
  </p:clrMapOvr>
</p:sldLayout>
</file>

<file path=ppt/slideLayouts/slideLayout14.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12"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3"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114"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115"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116"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17"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118"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119"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120"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121"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122"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123" name="文本框"/>
          <p:cNvSpPr>
            <a:spLocks xmlns:a="http://schemas.openxmlformats.org/drawingml/2006/main" noGrp="1"/>
          </p:cNvSpPr>
          <p:nvPr>
            <p:ph type="body" idx="1"/>
          </p:nvPr>
        </p:nvSpPr>
        <p:spPr>
          <a:xfrm xmlns:a="http://schemas.openxmlformats.org/drawingml/2006/main" rot="0">
            <a:off x="609600" y="1577340"/>
            <a:ext cx="10972800" cy="4526276"/>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a:p>
        </p:txBody>
      </p:sp>
      <p:sp>
        <p:nvSpPr>
          <p:cNvPr id="124"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125"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126"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64295105"/>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841243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199636"/>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837058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616452"/>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6299070"/>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0474433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3557625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7473701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6"/>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9/9/2024</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5061656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slideLayout" Target="../slideLayouts/slideLayout14.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10.png"/><Relationship Id="rId2" Type="http://schemas.openxmlformats.org/officeDocument/2006/relationships/chart" Target="../charts/chart1.xml"/><Relationship Id="rId3" Type="http://schemas.openxmlformats.org/officeDocument/2006/relationships/chart" Target="../charts/chart2.xml"/><Relationship Id="rId4" Type="http://schemas.openxmlformats.org/officeDocument/2006/relationships/slideLayout" Target="../slideLayouts/slideLayout13.xml"/><Relationship Id="rId5"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4.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eg"/><Relationship Id="rId2" Type="http://schemas.openxmlformats.org/officeDocument/2006/relationships/image" Target="../media/1.png"/><Relationship Id="rId3" Type="http://schemas.openxmlformats.org/officeDocument/2006/relationships/slideLayout" Target="../slideLayouts/slideLayout14.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4.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8" y="0"/>
                </a:moveTo>
                <a:lnTo>
                  <a:pt x="4658" y="0"/>
                </a:lnTo>
                <a:lnTo>
                  <a:pt x="0" y="10798"/>
                </a:lnTo>
                <a:lnTo>
                  <a:pt x="4658" y="21600"/>
                </a:lnTo>
                <a:lnTo>
                  <a:pt x="16938" y="21600"/>
                </a:lnTo>
                <a:lnTo>
                  <a:pt x="21600" y="10798"/>
                </a:lnTo>
                <a:lnTo>
                  <a:pt x="16938"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828675" y="19665"/>
            <a:ext cx="9982200"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Employee Data Analysis using Excel</a:t>
            </a: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640264" y="4076138"/>
            <a:ext cx="8610599" cy="19011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a:t>
            </a:r>
            <a:r>
              <a:rPr lang="en-US" altLang="zh-CN" sz="2400" b="0" i="0" u="none" strike="noStrike" kern="1200" cap="none" spc="0" baseline="0">
                <a:solidFill>
                  <a:schemeClr val="tx1"/>
                </a:solidFill>
                <a:latin typeface="Calibri" pitchFamily="0" charset="0"/>
                <a:ea typeface="宋体" pitchFamily="0" charset="0"/>
                <a:cs typeface="Calibri" pitchFamily="0" charset="0"/>
              </a:rPr>
              <a:t>P. Sandhya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3122</a:t>
            </a:r>
            <a:r>
              <a:rPr lang="en-US" altLang="zh-CN" sz="2400" b="0" i="0" u="none" strike="noStrike" kern="1200" cap="none" spc="0" baseline="0">
                <a:solidFill>
                  <a:schemeClr val="tx1"/>
                </a:solidFill>
                <a:latin typeface="Calibri" pitchFamily="0" charset="0"/>
                <a:ea typeface="宋体" pitchFamily="0" charset="0"/>
                <a:cs typeface="Calibri" pitchFamily="0" charset="0"/>
              </a:rPr>
              <a:t>16</a:t>
            </a:r>
            <a:r>
              <a:rPr lang="en-US" altLang="zh-CN" sz="2400" b="0" i="0" u="none" strike="noStrike" kern="1200" cap="none" spc="0" baseline="0">
                <a:solidFill>
                  <a:schemeClr val="tx1"/>
                </a:solidFill>
                <a:latin typeface="Calibri" pitchFamily="0" charset="0"/>
                <a:ea typeface="宋体" pitchFamily="0" charset="0"/>
                <a:cs typeface="Calibri" pitchFamily="0" charset="0"/>
              </a:rPr>
              <a:t>600</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a:t>
            </a:r>
            <a:r>
              <a:rPr lang="en-US" altLang="zh-CN" sz="2400" b="0" i="0" u="none" strike="noStrike" kern="1200" cap="none" spc="0" baseline="0">
                <a:solidFill>
                  <a:schemeClr val="tx1"/>
                </a:solidFill>
                <a:latin typeface="Calibri" pitchFamily="0" charset="0"/>
                <a:ea typeface="宋体" pitchFamily="0" charset="0"/>
                <a:cs typeface="Calibri" pitchFamily="0" charset="0"/>
              </a:rPr>
              <a:t>B. Com(G)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R. B . </a:t>
            </a:r>
            <a:r>
              <a:rPr lang="en-US" altLang="zh-CN" sz="2400" b="0" i="0" u="none" strike="noStrike" kern="1200" cap="none" spc="0" baseline="0">
                <a:solidFill>
                  <a:schemeClr val="tx1"/>
                </a:solidFill>
                <a:latin typeface="Calibri" pitchFamily="0" charset="0"/>
                <a:ea typeface="宋体" pitchFamily="0" charset="0"/>
                <a:cs typeface="Calibri" pitchFamily="0" charset="0"/>
              </a:rPr>
              <a:t>Gothi</a:t>
            </a:r>
            <a:r>
              <a:rPr lang="en-US" altLang="zh-CN" sz="2400" b="0" i="0" u="none" strike="noStrike" kern="1200" cap="none" spc="0" baseline="0">
                <a:solidFill>
                  <a:schemeClr val="tx1"/>
                </a:solidFill>
                <a:latin typeface="Calibri" pitchFamily="0" charset="0"/>
                <a:ea typeface="宋体" pitchFamily="0" charset="0"/>
                <a:cs typeface="Calibri" pitchFamily="0" charset="0"/>
              </a:rPr>
              <a:t> Jain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For Women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47" name="矩形"/>
          <p:cNvSpPr>
            <a:spLocks/>
          </p:cNvSpPr>
          <p:nvPr/>
        </p:nvSpPr>
        <p:spPr>
          <a:xfrm rot="0">
            <a:off x="5677494" y="3007132"/>
            <a:ext cx="490505" cy="358138"/>
          </a:xfrm>
          <a:prstGeom prst="rect"/>
          <a:noFill/>
          <a:ln w="12700" cmpd="sng" cap="flat">
            <a:noFill/>
            <a:prstDash val="solid"/>
            <a:miter/>
          </a:ln>
        </p:spPr>
      </p:sp>
      <p:sp>
        <p:nvSpPr>
          <p:cNvPr id="48" name="矩形"/>
          <p:cNvSpPr>
            <a:spLocks/>
          </p:cNvSpPr>
          <p:nvPr/>
        </p:nvSpPr>
        <p:spPr>
          <a:xfrm rot="0">
            <a:off x="5729750" y="3027959"/>
            <a:ext cx="857235" cy="358140"/>
          </a:xfrm>
          <a:prstGeom prst="rect"/>
          <a:noFill/>
          <a:ln w="12700" cmpd="sng" cap="flat">
            <a:noFill/>
            <a:prstDash val="solid"/>
            <a:miter/>
          </a:ln>
        </p:spPr>
      </p:sp>
      <p:sp>
        <p:nvSpPr>
          <p:cNvPr id="210" name="文本框"/>
          <p:cNvSpPr txBox="1">
            <a:spLocks/>
          </p:cNvSpPr>
          <p:nvPr/>
        </p:nvSpPr>
        <p:spPr>
          <a:xfrm rot="0">
            <a:off x="5677494" y="3007132"/>
            <a:ext cx="857236" cy="3581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4278509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5"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6"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7" name="矩形"/>
          <p:cNvSpPr>
            <a:spLocks/>
          </p:cNvSpPr>
          <p:nvPr/>
        </p:nvSpPr>
        <p:spPr>
          <a:xfrm rot="0">
            <a:off x="739774" y="291147"/>
            <a:ext cx="3303904"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M</a:t>
            </a:r>
            <a:r>
              <a:rPr lang="en-US" altLang="zh-CN" sz="4800" b="1" i="0" u="none" strike="noStrike" kern="1200" cap="none" spc="0" baseline="0">
                <a:solidFill>
                  <a:schemeClr val="tx1"/>
                </a:solidFill>
                <a:latin typeface="Trebuchet MS" pitchFamily="0" charset="0"/>
                <a:ea typeface="宋体" pitchFamily="0" charset="0"/>
                <a:cs typeface="Trebuchet MS" pitchFamily="0" charset="0"/>
              </a:rPr>
              <a:t>O</a:t>
            </a: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D</a:t>
            </a:r>
            <a:r>
              <a:rPr lang="en-US" altLang="zh-CN" sz="4800" b="1" i="0" u="none" strike="noStrike" kern="120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LL</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I</a:t>
            </a:r>
            <a:r>
              <a:rPr lang="en-US" altLang="zh-CN" sz="4800" b="1" i="0" u="none" strike="noStrike" kern="1200" cap="none" spc="30" baseline="0">
                <a:solidFill>
                  <a:schemeClr val="tx1"/>
                </a:solidFill>
                <a:latin typeface="Trebuchet MS" pitchFamily="0" charset="0"/>
                <a:ea typeface="宋体" pitchFamily="0" charset="0"/>
                <a:cs typeface="Trebuchet MS" pitchFamily="0" charset="0"/>
              </a:rPr>
              <a:t>N</a:t>
            </a:r>
            <a:r>
              <a:rPr lang="en-US" altLang="zh-CN" sz="4800" b="1" i="0" u="none" strike="noStrike" kern="1200" cap="none" spc="5" baseline="0">
                <a:solidFill>
                  <a:schemeClr val="tx1"/>
                </a:solidFill>
                <a:latin typeface="Trebuchet MS" pitchFamily="0" charset="0"/>
                <a:ea typeface="宋体" pitchFamily="0" charset="0"/>
                <a:cs typeface="Trebuchet MS" pitchFamily="0" charset="0"/>
              </a:rPr>
              <a:t>G</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8"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9" name="文本框"/>
          <p:cNvSpPr>
            <a:spLocks noGrp="1"/>
          </p:cNvSpPr>
          <p:nvPr>
            <p:ph type="body" idx="1"/>
          </p:nvPr>
        </p:nvSpPr>
        <p:spPr>
          <a:xfrm rot="0">
            <a:off x="609600" y="1577340"/>
            <a:ext cx="10972800" cy="523220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To visualize employee performance data using a bar chart in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r>
              <a:rPr lang="en-US" altLang="zh-CN" sz="2800" b="0" i="0" u="none" strike="noStrike" kern="0" cap="none" spc="0" baseline="0">
                <a:latin typeface="Calibri" pitchFamily="0" charset="0"/>
                <a:ea typeface="宋体" pitchFamily="0" charset="0"/>
                <a:cs typeface="Lucida Sans" pitchFamily="0" charset="0"/>
              </a:rPr>
              <a:t>exel</a:t>
            </a:r>
            <a:r>
              <a:rPr lang="en-US" altLang="zh-CN" sz="2800" b="0" i="0" u="none" strike="noStrike" kern="0" cap="none" spc="0" baseline="0">
                <a:latin typeface="Calibri" pitchFamily="0" charset="0"/>
                <a:ea typeface="宋体" pitchFamily="0" charset="0"/>
                <a:cs typeface="Lucida Sans" pitchFamily="0" charset="0"/>
              </a:rPr>
              <a:t> , follow these  steps after setting up your data and creating a employee performance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1. collection of data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collection of data using </a:t>
            </a:r>
            <a:r>
              <a:rPr lang="en-US" altLang="zh-CN" sz="2800" b="0" i="0" u="none" strike="noStrike" kern="0" cap="none" spc="0" baseline="0">
                <a:latin typeface="Calibri" pitchFamily="0" charset="0"/>
                <a:ea typeface="宋体" pitchFamily="0" charset="0"/>
                <a:cs typeface="Lucida Sans" pitchFamily="0" charset="0"/>
              </a:rPr>
              <a:t>edunet</a:t>
            </a:r>
            <a:r>
              <a:rPr lang="en-US" altLang="zh-CN" sz="2800" b="0" i="0" u="none" strike="noStrike" kern="0" cap="none" spc="0" baseline="0">
                <a:latin typeface="Calibri" pitchFamily="0" charset="0"/>
                <a:ea typeface="宋体" pitchFamily="0" charset="0"/>
                <a:cs typeface="Lucida Sans" pitchFamily="0" charset="0"/>
              </a:rPr>
              <a:t> dash board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2. select data:</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select and highlight data like </a:t>
            </a:r>
            <a:r>
              <a:rPr lang="en-US" altLang="zh-CN" sz="2800" b="0" i="0" u="none" strike="noStrike" kern="0" cap="none" spc="0" baseline="0">
                <a:latin typeface="Calibri" pitchFamily="0" charset="0"/>
                <a:ea typeface="宋体" pitchFamily="0" charset="0"/>
                <a:cs typeface="Lucida Sans" pitchFamily="0" charset="0"/>
              </a:rPr>
              <a:t>employe</a:t>
            </a:r>
            <a:r>
              <a:rPr lang="en-US" altLang="zh-CN" sz="2800" b="0" i="0" u="none" strike="noStrike" kern="0" cap="none" spc="0" baseline="0">
                <a:latin typeface="Calibri" pitchFamily="0" charset="0"/>
                <a:ea typeface="宋体" pitchFamily="0" charset="0"/>
                <a:cs typeface="Lucida Sans" pitchFamily="0" charset="0"/>
              </a:rPr>
              <a:t> id , name , gender , department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performance score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3. filtering missing value:</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filtering missing value is the use conditional format to highlight the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the blank value and filter it </a:t>
            </a:r>
            <a:endParaRPr lang="en-US" altLang="zh-CN" sz="28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59435632"/>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MODELLING </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3"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Entering formula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entering formula for the Z8 value to compute the very high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,high , mid, true , 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the formula is = IF (Z8&gt;=5,”VERY HIGH “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Z8&gt;=4,”HIGH”,Z8&gt;=3,”MED”,TRUE,”LOW</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pivot table: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using pivot table for showing the result through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bar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bar chart is used for this data is 3D clustered chart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142597376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20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4800" b="1" i="0" u="none" strike="noStrike" kern="0" cap="none" spc="-40"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S</a:t>
            </a:r>
            <a:r>
              <a:rPr lang="en-US" altLang="zh-CN" sz="4800" b="1" i="0" u="none" strike="noStrike" kern="0" cap="none" spc="-30" baseline="0">
                <a:solidFill>
                  <a:schemeClr val="tx1"/>
                </a:solidFill>
                <a:latin typeface="Trebuchet MS" pitchFamily="0" charset="0"/>
                <a:ea typeface="宋体" pitchFamily="0" charset="0"/>
                <a:cs typeface="Trebuchet MS" pitchFamily="0" charset="0"/>
              </a:rPr>
              <a:t>U</a:t>
            </a:r>
            <a:r>
              <a:rPr lang="en-US" altLang="zh-CN" sz="4800" b="1" i="0" u="none" strike="noStrike" kern="0" cap="none" spc="-405" baseline="0">
                <a:solidFill>
                  <a:schemeClr val="tx1"/>
                </a:solidFill>
                <a:latin typeface="Trebuchet MS" pitchFamily="0" charset="0"/>
                <a:ea typeface="宋体" pitchFamily="0" charset="0"/>
                <a:cs typeface="Trebuchet MS" pitchFamily="0" charset="0"/>
              </a:rPr>
              <a:t>L</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TS</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1"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graphicFrame>
        <p:nvGraphicFramePr>
          <p:cNvPr id="202" name="图表"/>
          <p:cNvGraphicFramePr/>
          <p:nvPr/>
        </p:nvGraphicFramePr>
        <p:xfrm>
          <a:off x="609600" y="8382000"/>
          <a:ext cx="45718" cy="381000"/>
        </p:xfrm>
        <a:graphic>
          <a:graphicData uri="http://schemas.openxmlformats.org/drawingml/2006/chart">
            <c:chart xmlns:c="http://schemas.openxmlformats.org/drawingml/2006/chart" r:id="rId2"/>
          </a:graphicData>
        </a:graphic>
      </p:graphicFrame>
      <p:graphicFrame>
        <p:nvGraphicFramePr>
          <p:cNvPr id="203" name="图表"/>
          <p:cNvGraphicFramePr/>
          <p:nvPr/>
        </p:nvGraphicFramePr>
        <p:xfrm>
          <a:off x="1828800" y="2514600"/>
          <a:ext cx="4572000" cy="2743200"/>
        </p:xfrm>
        <a:graphic>
          <a:graphicData uri="http://schemas.openxmlformats.org/drawingml/2006/chart">
            <c:chart xmlns:c="http://schemas.openxmlformats.org/drawingml/2006/chart" r:id="rId3"/>
          </a:graphicData>
        </a:graphic>
      </p:graphicFrame>
    </p:spTree>
    <p:extLst>
      <p:ext uri="{BB962C8B-B14F-4D97-AF65-F5344CB8AC3E}">
        <p14:creationId xmlns:p14="http://schemas.microsoft.com/office/powerpoint/2010/main" val="2694972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6"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imes New Roman" pitchFamily="18" charset="0"/>
                <a:ea typeface="宋体" pitchFamily="0" charset="0"/>
                <a:cs typeface="Times New Roman" pitchFamily="18" charset="0"/>
              </a:rPr>
              <a:t>conclusion</a:t>
            </a:r>
            <a:endParaRPr lang="zh-CN" altLang="en-US" sz="48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07"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Utilizing Excel for analyzing employee performance through PivotTables and bar charts provides a robust method for gaining insights into data. PivotTables enable dynamic data summarization, allowing you to organize and filter performance metrics by different dimensions such as employee names, departments, or roles. </a:t>
            </a:r>
            <a:r>
              <a:rPr lang="en-US" altLang="zh-CN" sz="3200" b="0" i="0" u="none" strike="noStrike" kern="0" cap="none" spc="0" baseline="0">
                <a:latin typeface="Calibri" pitchFamily="0" charset="0"/>
                <a:ea typeface="宋体" pitchFamily="0" charset="0"/>
                <a:cs typeface="Lucida Sans" pitchFamily="0" charset="0"/>
              </a:rPr>
              <a:t>This facilitates detailed analysis and helps in identifying trends and patterns.</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597919175"/>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5"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5" name="组合"/>
          <p:cNvGrpSpPr>
            <a:grpSpLocks/>
          </p:cNvGrpSpPr>
          <p:nvPr/>
        </p:nvGrpSpPr>
        <p:grpSpPr>
          <a:xfrm>
            <a:off x="7448612" y="0"/>
            <a:ext cx="4743793" cy="6858466"/>
            <a:chOff x="7448612" y="0"/>
            <a:chExt cx="4743793" cy="6858466"/>
          </a:xfrm>
        </p:grpSpPr>
        <p:sp>
          <p:nvSpPr>
            <p:cNvPr id="66"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67"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8"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9"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70"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1"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2"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3"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4"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6"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8"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0"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3" name="组合"/>
          <p:cNvGrpSpPr>
            <a:grpSpLocks/>
          </p:cNvGrpSpPr>
          <p:nvPr/>
        </p:nvGrpSpPr>
        <p:grpSpPr>
          <a:xfrm>
            <a:off x="466725" y="6410325"/>
            <a:ext cx="3705224" cy="295275"/>
            <a:chOff x="466725" y="6410325"/>
            <a:chExt cx="3705224" cy="295275"/>
          </a:xfrm>
        </p:grpSpPr>
        <p:pic>
          <p:nvPicPr>
            <p:cNvPr id="81"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5" name="矩形"/>
          <p:cNvSpPr>
            <a:spLocks/>
          </p:cNvSpPr>
          <p:nvPr/>
        </p:nvSpPr>
        <p:spPr>
          <a:xfrm rot="0">
            <a:off x="1217522" y="2123271"/>
            <a:ext cx="8593228" cy="14249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rgbClr val="0F0F0F"/>
                </a:solidFill>
                <a:latin typeface="Times New Roman" pitchFamily="18" charset="0"/>
                <a:ea typeface="宋体" pitchFamily="0" charset="0"/>
                <a:cs typeface="Times New Roman" pitchFamily="18" charset="0"/>
              </a:rPr>
              <a:t>Employee Performance Analysis using Excel</a:t>
            </a:r>
            <a:endParaRPr lang="zh-CN" altLang="en-US" sz="2800" b="0" i="0" u="none" strike="noStrike" kern="1200" cap="none" spc="0" baseline="0">
              <a:solidFill>
                <a:srgbClr val="7030A0"/>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92022529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8"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6"/>
                </a:lnTo>
                <a:lnTo>
                  <a:pt x="21599" y="21596"/>
                </a:lnTo>
                <a:lnTo>
                  <a:pt x="21599" y="0"/>
                </a:lnTo>
                <a:close/>
              </a:path>
            </a:pathLst>
          </a:custGeom>
          <a:solidFill>
            <a:srgbClr val="F1F1F1"/>
          </a:solidFill>
          <a:ln cmpd="sng" cap="flat">
            <a:noFill/>
            <a:prstDash val="solid"/>
            <a:miter/>
          </a:ln>
        </p:spPr>
      </p:sp>
      <p:grpSp>
        <p:nvGrpSpPr>
          <p:cNvPr id="98" name="组合"/>
          <p:cNvGrpSpPr>
            <a:grpSpLocks/>
          </p:cNvGrpSpPr>
          <p:nvPr/>
        </p:nvGrpSpPr>
        <p:grpSpPr>
          <a:xfrm>
            <a:off x="7448612" y="0"/>
            <a:ext cx="4743793" cy="6858466"/>
            <a:chOff x="7448612" y="0"/>
            <a:chExt cx="4743793" cy="6858466"/>
          </a:xfrm>
        </p:grpSpPr>
        <p:sp>
          <p:nvSpPr>
            <p:cNvPr id="89"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5"/>
                  </a:lnTo>
                </a:path>
              </a:pathLst>
            </a:custGeom>
            <a:noFill/>
            <a:ln w="9525" cmpd="sng" cap="flat">
              <a:solidFill>
                <a:srgbClr val="5FCAEE"/>
              </a:solidFill>
              <a:prstDash val="solid"/>
              <a:round/>
            </a:ln>
          </p:spPr>
        </p:sp>
        <p:sp>
          <p:nvSpPr>
            <p:cNvPr id="90"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1"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2"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5" y="0"/>
                  </a:moveTo>
                  <a:lnTo>
                    <a:pt x="0" y="0"/>
                  </a:lnTo>
                  <a:lnTo>
                    <a:pt x="10083" y="21599"/>
                  </a:lnTo>
                  <a:lnTo>
                    <a:pt x="21595" y="21599"/>
                  </a:lnTo>
                  <a:lnTo>
                    <a:pt x="21595" y="0"/>
                  </a:lnTo>
                  <a:close/>
                </a:path>
              </a:pathLst>
            </a:custGeom>
            <a:solidFill>
              <a:srgbClr val="5FCAEE">
                <a:alpha val="20000"/>
              </a:srgbClr>
            </a:solidFill>
            <a:ln cmpd="sng" cap="flat">
              <a:noFill/>
              <a:prstDash val="solid"/>
              <a:miter/>
            </a:ln>
          </p:spPr>
        </p:sp>
        <p:sp>
          <p:nvSpPr>
            <p:cNvPr id="93"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4"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5"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6"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7"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9"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0"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1"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0" y="3161"/>
                </a:lnTo>
                <a:lnTo>
                  <a:pt x="1473" y="5347"/>
                </a:lnTo>
                <a:lnTo>
                  <a:pt x="383" y="7928"/>
                </a:lnTo>
                <a:lnTo>
                  <a:pt x="0" y="10800"/>
                </a:lnTo>
                <a:lnTo>
                  <a:pt x="383" y="13671"/>
                </a:lnTo>
                <a:lnTo>
                  <a:pt x="1473" y="16250"/>
                </a:lnTo>
                <a:lnTo>
                  <a:pt x="3160" y="18436"/>
                </a:lnTo>
                <a:lnTo>
                  <a:pt x="5349" y="20124"/>
                </a:lnTo>
                <a:lnTo>
                  <a:pt x="7928" y="21214"/>
                </a:lnTo>
                <a:lnTo>
                  <a:pt x="10800" y="21600"/>
                </a:lnTo>
                <a:lnTo>
                  <a:pt x="13668"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8" y="385"/>
                </a:lnTo>
                <a:lnTo>
                  <a:pt x="10800" y="0"/>
                </a:lnTo>
                <a:close/>
              </a:path>
            </a:pathLst>
          </a:custGeom>
          <a:solidFill>
            <a:srgbClr val="EBEBEB"/>
          </a:solidFill>
          <a:ln cmpd="sng" cap="flat">
            <a:noFill/>
            <a:prstDash val="solid"/>
            <a:miter/>
          </a:ln>
        </p:spPr>
      </p:sp>
      <p:sp>
        <p:nvSpPr>
          <p:cNvPr id="102"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6" y="1739"/>
                </a:lnTo>
                <a:lnTo>
                  <a:pt x="3711" y="2648"/>
                </a:lnTo>
                <a:lnTo>
                  <a:pt x="2649" y="3713"/>
                </a:lnTo>
                <a:lnTo>
                  <a:pt x="1740" y="4916"/>
                </a:lnTo>
                <a:lnTo>
                  <a:pt x="1002" y="6246"/>
                </a:lnTo>
                <a:lnTo>
                  <a:pt x="456" y="7680"/>
                </a:lnTo>
                <a:lnTo>
                  <a:pt x="115" y="9201"/>
                </a:lnTo>
                <a:lnTo>
                  <a:pt x="0" y="10800"/>
                </a:lnTo>
                <a:lnTo>
                  <a:pt x="115" y="12395"/>
                </a:lnTo>
                <a:lnTo>
                  <a:pt x="456" y="13916"/>
                </a:lnTo>
                <a:lnTo>
                  <a:pt x="1002" y="15352"/>
                </a:lnTo>
                <a:lnTo>
                  <a:pt x="1740" y="16679"/>
                </a:lnTo>
                <a:lnTo>
                  <a:pt x="2649" y="17883"/>
                </a:lnTo>
                <a:lnTo>
                  <a:pt x="3711" y="18950"/>
                </a:lnTo>
                <a:lnTo>
                  <a:pt x="4916" y="19857"/>
                </a:lnTo>
                <a:lnTo>
                  <a:pt x="6245" y="20596"/>
                </a:lnTo>
                <a:lnTo>
                  <a:pt x="7681" y="21142"/>
                </a:lnTo>
                <a:lnTo>
                  <a:pt x="9203" y="21481"/>
                </a:lnTo>
                <a:lnTo>
                  <a:pt x="10800" y="21600"/>
                </a:lnTo>
                <a:lnTo>
                  <a:pt x="12392" y="21481"/>
                </a:lnTo>
                <a:lnTo>
                  <a:pt x="13916" y="21142"/>
                </a:lnTo>
                <a:lnTo>
                  <a:pt x="15349" y="20596"/>
                </a:lnTo>
                <a:lnTo>
                  <a:pt x="16680" y="19857"/>
                </a:lnTo>
                <a:lnTo>
                  <a:pt x="17884" y="18950"/>
                </a:lnTo>
                <a:lnTo>
                  <a:pt x="18950" y="17883"/>
                </a:lnTo>
                <a:lnTo>
                  <a:pt x="19858" y="16679"/>
                </a:lnTo>
                <a:lnTo>
                  <a:pt x="20592" y="15352"/>
                </a:lnTo>
                <a:lnTo>
                  <a:pt x="21139" y="13916"/>
                </a:lnTo>
                <a:lnTo>
                  <a:pt x="21482" y="12395"/>
                </a:lnTo>
                <a:lnTo>
                  <a:pt x="21600" y="10800"/>
                </a:lnTo>
                <a:lnTo>
                  <a:pt x="21482" y="9201"/>
                </a:lnTo>
                <a:lnTo>
                  <a:pt x="21139" y="7680"/>
                </a:lnTo>
                <a:lnTo>
                  <a:pt x="20592" y="6246"/>
                </a:lnTo>
                <a:lnTo>
                  <a:pt x="19858" y="4916"/>
                </a:lnTo>
                <a:lnTo>
                  <a:pt x="18950" y="3713"/>
                </a:lnTo>
                <a:lnTo>
                  <a:pt x="17884" y="2648"/>
                </a:lnTo>
                <a:lnTo>
                  <a:pt x="16680" y="1739"/>
                </a:lnTo>
                <a:lnTo>
                  <a:pt x="15349" y="1003"/>
                </a:lnTo>
                <a:lnTo>
                  <a:pt x="13916" y="455"/>
                </a:lnTo>
                <a:lnTo>
                  <a:pt x="12392" y="117"/>
                </a:lnTo>
                <a:lnTo>
                  <a:pt x="10800" y="0"/>
                </a:lnTo>
                <a:close/>
              </a:path>
            </a:pathLst>
          </a:custGeom>
          <a:solidFill>
            <a:srgbClr val="2D83C3"/>
          </a:solidFill>
          <a:ln cmpd="sng" cap="flat">
            <a:noFill/>
            <a:prstDash val="solid"/>
            <a:miter/>
          </a:ln>
        </p:spPr>
      </p:sp>
      <p:pic>
        <p:nvPicPr>
          <p:cNvPr id="103"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6" name="组合"/>
          <p:cNvGrpSpPr>
            <a:grpSpLocks/>
          </p:cNvGrpSpPr>
          <p:nvPr/>
        </p:nvGrpSpPr>
        <p:grpSpPr>
          <a:xfrm>
            <a:off x="47625" y="3819523"/>
            <a:ext cx="4124324" cy="3009896"/>
            <a:chOff x="47625" y="3819523"/>
            <a:chExt cx="4124324" cy="3009896"/>
          </a:xfrm>
        </p:grpSpPr>
        <p:pic>
          <p:nvPicPr>
            <p:cNvPr id="104"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5"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7"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9" name="矩形"/>
          <p:cNvSpPr>
            <a:spLocks/>
          </p:cNvSpPr>
          <p:nvPr/>
        </p:nvSpPr>
        <p:spPr>
          <a:xfrm rot="0">
            <a:off x="2509806" y="1041533"/>
            <a:ext cx="5029200" cy="4377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Our Solution and Proposition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Dataset Description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Modelling Approach</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Discussion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90987998"/>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0" name="组合"/>
          <p:cNvGrpSpPr>
            <a:grpSpLocks/>
          </p:cNvGrpSpPr>
          <p:nvPr/>
        </p:nvGrpSpPr>
        <p:grpSpPr>
          <a:xfrm>
            <a:off x="7991475" y="2933700"/>
            <a:ext cx="2762249" cy="3257550"/>
            <a:chOff x="7991475" y="2933700"/>
            <a:chExt cx="2762249" cy="3257550"/>
          </a:xfrm>
        </p:grpSpPr>
        <p:sp>
          <p:nvSpPr>
            <p:cNvPr id="12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3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2" name="文本框"/>
          <p:cNvSpPr>
            <a:spLocks noGrp="1"/>
          </p:cNvSpPr>
          <p:nvPr>
            <p:ph type="title"/>
          </p:nvPr>
        </p:nvSpPr>
        <p:spPr>
          <a:xfrm rot="0">
            <a:off x="762000" y="152400"/>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33" name="文本框"/>
          <p:cNvSpPr>
            <a:spLocks noGrp="1"/>
          </p:cNvSpPr>
          <p:nvPr>
            <p:ph type="body" idx="1"/>
          </p:nvPr>
        </p:nvSpPr>
        <p:spPr>
          <a:xfrm rot="0">
            <a:off x="152400" y="914400"/>
            <a:ext cx="10972800" cy="560153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Analyzing employee performance using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invovels</a:t>
            </a:r>
            <a:r>
              <a:rPr lang="en-US" altLang="zh-CN" sz="2800" b="1" i="0" u="none" strike="noStrike" kern="0" cap="none" spc="0" baseline="0">
                <a:latin typeface="Calibri" pitchFamily="0" charset="0"/>
                <a:ea typeface="宋体" pitchFamily="0" charset="0"/>
                <a:cs typeface="Lucida Sans" pitchFamily="0" charset="0"/>
              </a:rPr>
              <a:t> several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Step to collect ,organize ,and </a:t>
            </a:r>
            <a:r>
              <a:rPr lang="en-US" altLang="zh-CN" sz="2800" b="1" i="0" u="none" strike="noStrike" kern="0" cap="none" spc="0" baseline="0">
                <a:latin typeface="Calibri" pitchFamily="0" charset="0"/>
                <a:ea typeface="宋体" pitchFamily="0" charset="0"/>
                <a:cs typeface="Lucida Sans" pitchFamily="0" charset="0"/>
              </a:rPr>
              <a:t>evalute</a:t>
            </a:r>
            <a:r>
              <a:rPr lang="en-US" altLang="zh-CN" sz="2800" b="1" i="0" u="none" strike="noStrike" kern="0" cap="none" spc="0" baseline="0">
                <a:latin typeface="Calibri" pitchFamily="0" charset="0"/>
                <a:ea typeface="宋体" pitchFamily="0" charset="0"/>
                <a:cs typeface="Lucida Sans" pitchFamily="0" charset="0"/>
              </a:rPr>
              <a:t> data effectively. Here </a:t>
            </a:r>
            <a:endParaRPr lang="en-US" altLang="zh-CN" sz="2800" b="1"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1" i="0" u="none" strike="noStrike" kern="0" cap="none" spc="0" baseline="0">
                <a:latin typeface="Calibri" pitchFamily="0" charset="0"/>
                <a:ea typeface="宋体" pitchFamily="0" charset="0"/>
                <a:cs typeface="Lucida Sans" pitchFamily="0" charset="0"/>
              </a:rPr>
              <a:t>a step -by-step guide to help you with this process: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Difine</a:t>
            </a:r>
            <a:r>
              <a:rPr lang="en-US" altLang="zh-CN" sz="2800" b="1" i="0" u="none" strike="noStrike" kern="0" cap="none" spc="0" baseline="0">
                <a:latin typeface="Calibri" pitchFamily="0" charset="0"/>
                <a:ea typeface="宋体" pitchFamily="0" charset="0"/>
                <a:cs typeface="Lucida Sans" pitchFamily="0" charset="0"/>
              </a:rPr>
              <a:t> key performance indicators (KPIs)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Enter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Collect data</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Set up your </a:t>
            </a:r>
            <a:r>
              <a:rPr lang="en-US" altLang="zh-CN" sz="2800" b="1" i="0" u="none" strike="noStrike" kern="0" cap="none" spc="0" baseline="0">
                <a:latin typeface="Calibri" pitchFamily="0" charset="0"/>
                <a:ea typeface="宋体" pitchFamily="0" charset="0"/>
                <a:cs typeface="Lucida Sans" pitchFamily="0" charset="0"/>
              </a:rPr>
              <a:t>exel</a:t>
            </a:r>
            <a:r>
              <a:rPr lang="en-US" altLang="zh-CN" sz="2800" b="1" i="0" u="none" strike="noStrike" kern="0" cap="none" spc="0" baseline="0">
                <a:latin typeface="Calibri" pitchFamily="0" charset="0"/>
                <a:ea typeface="宋体" pitchFamily="0" charset="0"/>
                <a:cs typeface="Lucida Sans" pitchFamily="0" charset="0"/>
              </a:rPr>
              <a:t> </a:t>
            </a:r>
            <a:r>
              <a:rPr lang="en-US" altLang="zh-CN" sz="2800" b="1" i="0" u="none" strike="noStrike" kern="0" cap="none" spc="0" baseline="0">
                <a:latin typeface="Calibri" pitchFamily="0" charset="0"/>
                <a:ea typeface="宋体" pitchFamily="0" charset="0"/>
                <a:cs typeface="Lucida Sans" pitchFamily="0" charset="0"/>
              </a:rPr>
              <a:t>spreedsheet</a:t>
            </a:r>
            <a:r>
              <a:rPr lang="en-US" altLang="zh-CN" sz="2800" b="1" i="0" u="none" strike="noStrike" kern="0" cap="none" spc="0" baseline="0">
                <a:latin typeface="Calibri" pitchFamily="0" charset="0"/>
                <a:ea typeface="宋体" pitchFamily="0" charset="0"/>
                <a:cs typeface="Lucida Sans" pitchFamily="0" charset="0"/>
              </a:rPr>
              <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Calculate performance scores</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Conditional format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Use pivot table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create  chart</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Analyze the data    </a:t>
            </a:r>
            <a:endParaRPr lang="en-US" altLang="zh-CN" sz="2800" b="1" i="0" u="none" strike="noStrike" kern="0" cap="none" spc="0" baseline="0">
              <a:latin typeface="Calibri" pitchFamily="0" charset="0"/>
              <a:ea typeface="宋体" pitchFamily="0" charset="0"/>
              <a:cs typeface="Lucida Sans" pitchFamily="0" charset="0"/>
            </a:endParaRPr>
          </a:p>
          <a:p>
            <a:pPr marL="514350" indent="-514350" algn="l">
              <a:lnSpc>
                <a:spcPct val="100000"/>
              </a:lnSpc>
              <a:spcBef>
                <a:spcPts val="0"/>
              </a:spcBef>
              <a:spcAft>
                <a:spcPts val="0"/>
              </a:spcAft>
              <a:buClrTx/>
              <a:buAutoNum type="arabicPeriod"/>
            </a:pPr>
            <a:r>
              <a:rPr lang="en-US" altLang="zh-CN" sz="2800" b="1" i="0" u="none" strike="noStrike" kern="0" cap="none" spc="0" baseline="0">
                <a:latin typeface="Calibri" pitchFamily="0" charset="0"/>
                <a:ea typeface="宋体" pitchFamily="0" charset="0"/>
                <a:cs typeface="Lucida Sans" pitchFamily="0" charset="0"/>
              </a:rPr>
              <a:t>Generate report </a:t>
            </a:r>
            <a:endParaRPr lang="zh-CN" altLang="en-US" sz="2800" b="1" i="0" u="none" strike="noStrike" kern="0" cap="none" spc="0" baseline="0">
              <a:latin typeface="Calibri" pitchFamily="0" charset="0"/>
              <a:ea typeface="宋体" pitchFamily="0" charset="0"/>
              <a:cs typeface="Lucida Sans" pitchFamily="0" charset="0"/>
            </a:endParaRPr>
          </a:p>
        </p:txBody>
      </p:sp>
      <p:sp>
        <p:nvSpPr>
          <p:cNvPr id="13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35"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229070512"/>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41" name="组合"/>
          <p:cNvGrpSpPr>
            <a:grpSpLocks/>
          </p:cNvGrpSpPr>
          <p:nvPr/>
        </p:nvGrpSpPr>
        <p:grpSpPr>
          <a:xfrm>
            <a:off x="9906001" y="4038600"/>
            <a:ext cx="2695573" cy="3200400"/>
            <a:chOff x="9906001" y="4038600"/>
            <a:chExt cx="2695573" cy="3200400"/>
          </a:xfrm>
        </p:grpSpPr>
        <p:sp>
          <p:nvSpPr>
            <p:cNvPr id="138" name="曲线"/>
            <p:cNvSpPr>
              <a:spLocks/>
            </p:cNvSpPr>
            <p:nvPr/>
          </p:nvSpPr>
          <p:spPr>
            <a:xfrm rot="0">
              <a:off x="10436396" y="6318885"/>
              <a:ext cx="348752" cy="38404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9" name="曲线"/>
            <p:cNvSpPr>
              <a:spLocks/>
            </p:cNvSpPr>
            <p:nvPr/>
          </p:nvSpPr>
          <p:spPr>
            <a:xfrm rot="0">
              <a:off x="10436396" y="6766940"/>
              <a:ext cx="138046" cy="15201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0" name="图片"/>
            <p:cNvPicPr>
              <a:picLocks/>
            </p:cNvPicPr>
            <p:nvPr/>
          </p:nvPicPr>
          <p:blipFill>
            <a:blip r:embed="rId1" cstate="print"/>
            <a:stretch>
              <a:fillRect/>
            </a:stretch>
          </p:blipFill>
          <p:spPr>
            <a:xfrm rot="0">
              <a:off x="9906001" y="4038600"/>
              <a:ext cx="2695573" cy="3200400"/>
            </a:xfrm>
            <a:prstGeom prst="rect"/>
            <a:noFill/>
            <a:ln w="12700" cmpd="sng" cap="flat">
              <a:noFill/>
              <a:prstDash val="solid"/>
              <a:miter/>
            </a:ln>
          </p:spPr>
        </p:pic>
      </p:gr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文本框"/>
          <p:cNvSpPr>
            <a:spLocks noGrp="1"/>
          </p:cNvSpPr>
          <p:nvPr>
            <p:ph type="title"/>
          </p:nvPr>
        </p:nvSpPr>
        <p:spPr>
          <a:xfrm rot="0">
            <a:off x="755332" y="385444"/>
            <a:ext cx="1068133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4" name="文本框"/>
          <p:cNvSpPr>
            <a:spLocks noGrp="1"/>
          </p:cNvSpPr>
          <p:nvPr>
            <p:ph type="body" idx="1"/>
          </p:nvPr>
        </p:nvSpPr>
        <p:spPr>
          <a:xfrm rot="0">
            <a:off x="609600" y="1577340"/>
            <a:ext cx="10972800" cy="34470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Objective:</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develop a comprehensive performance analysis system using Microsoft Excel that allows for the effective evaluation of employee performance based on predefined Key Performance Indicators (KPIs). This system aims to identify top performers, track performance trends, and provide actionable insights to support decision-making and improvement strategies.</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矩形"/>
          <p:cNvSpPr>
            <a:spLocks/>
          </p:cNvSpPr>
          <p:nvPr/>
        </p:nvSpPr>
        <p:spPr>
          <a:xfrm rot="0">
            <a:off x="990600" y="2133600"/>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58666390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3" name="文本框"/>
          <p:cNvSpPr>
            <a:spLocks noGrp="1"/>
          </p:cNvSpPr>
          <p:nvPr>
            <p:ph type="title"/>
          </p:nvPr>
        </p:nvSpPr>
        <p:spPr>
          <a:xfrm rot="0">
            <a:off x="755332" y="385444"/>
            <a:ext cx="10681335" cy="502285"/>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文本框"/>
          <p:cNvSpPr>
            <a:spLocks noGrp="1"/>
          </p:cNvSpPr>
          <p:nvPr>
            <p:ph type="body" idx="1"/>
          </p:nvPr>
        </p:nvSpPr>
        <p:spPr>
          <a:xfrm rot="0">
            <a:off x="609600" y="1577340"/>
            <a:ext cx="10972800" cy="492442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The  end users of an </a:t>
            </a:r>
            <a:r>
              <a:rPr lang="en-US" altLang="zh-CN" sz="3200" b="0" i="0" u="none" strike="noStrike" kern="0" cap="none" spc="0" baseline="0">
                <a:latin typeface="Calibri" pitchFamily="0" charset="0"/>
                <a:ea typeface="宋体" pitchFamily="0" charset="0"/>
                <a:cs typeface="Lucida Sans" pitchFamily="0" charset="0"/>
              </a:rPr>
              <a:t>empoyee</a:t>
            </a:r>
            <a:r>
              <a:rPr lang="en-US" altLang="zh-CN" sz="3200" b="0" i="0" u="none" strike="noStrike" kern="0" cap="none" spc="0" baseline="0">
                <a:latin typeface="Calibri" pitchFamily="0" charset="0"/>
                <a:ea typeface="宋体" pitchFamily="0" charset="0"/>
                <a:cs typeface="Lucida Sans" pitchFamily="0" charset="0"/>
              </a:rPr>
              <a:t> performance </a:t>
            </a:r>
            <a:r>
              <a:rPr lang="en-US" altLang="zh-CN" sz="3200" b="0" i="0" u="none" strike="noStrike" kern="0" cap="none" spc="0" baseline="0">
                <a:latin typeface="Calibri" pitchFamily="0" charset="0"/>
                <a:ea typeface="宋体" pitchFamily="0" charset="0"/>
                <a:cs typeface="Lucida Sans" pitchFamily="0" charset="0"/>
              </a:rPr>
              <a:t>analyse</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to tool typically include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1. Hr professionals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 managers/supervisor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3. </a:t>
            </a:r>
            <a:r>
              <a:rPr lang="en-US" altLang="zh-CN" sz="3200" b="0" i="0" u="none" strike="noStrike" kern="0" cap="none" spc="0" baseline="0">
                <a:latin typeface="Calibri" pitchFamily="0" charset="0"/>
                <a:ea typeface="宋体" pitchFamily="0" charset="0"/>
                <a:cs typeface="Lucida Sans" pitchFamily="0" charset="0"/>
              </a:rPr>
              <a:t>empoyees</a:t>
            </a:r>
            <a:r>
              <a:rPr lang="en-US" altLang="zh-CN" sz="3200" b="0" i="0" u="none" strike="noStrike" kern="0" cap="none" spc="0" baseline="0">
                <a:latin typeface="Calibri" pitchFamily="0" charset="0"/>
                <a:ea typeface="宋体" pitchFamily="0" charset="0"/>
                <a:cs typeface="Lucida Sans" pitchFamily="0" charset="0"/>
              </a:rPr>
              <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4. department heads</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5. senior leadership</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6. it teams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0" cap="none" spc="0" baseline="0">
              <a:latin typeface="Calibri" pitchFamily="0" charset="0"/>
              <a:ea typeface="宋体" pitchFamily="0" charset="0"/>
              <a:cs typeface="Lucida Sans" pitchFamily="0" charset="0"/>
            </a:endParaRPr>
          </a:p>
        </p:txBody>
      </p:sp>
      <p:sp>
        <p:nvSpPr>
          <p:cNvPr id="15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5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Tree>
    <p:extLst>
      <p:ext uri="{BB962C8B-B14F-4D97-AF65-F5344CB8AC3E}">
        <p14:creationId xmlns:p14="http://schemas.microsoft.com/office/powerpoint/2010/main" val="179269979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9" name="图片"/>
          <p:cNvPicPr>
            <a:picLocks/>
          </p:cNvPicPr>
          <p:nvPr/>
        </p:nvPicPr>
        <p:blipFill>
          <a:blip r:embed="rId1" cstate="print"/>
          <a:stretch>
            <a:fillRect/>
          </a:stretch>
        </p:blipFill>
        <p:spPr>
          <a:xfrm rot="0">
            <a:off x="381000" y="1524000"/>
            <a:ext cx="2695574" cy="3248025"/>
          </a:xfrm>
          <a:prstGeom prst="rect"/>
          <a:noFill/>
          <a:ln w="12700" cmpd="sng" cap="flat">
            <a:noFill/>
            <a:prstDash val="solid"/>
            <a:miter/>
          </a:ln>
        </p:spPr>
      </p:pic>
      <p:sp>
        <p:nvSpPr>
          <p:cNvPr id="16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6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34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5" baseline="0">
                <a:solidFill>
                  <a:schemeClr val="tx1"/>
                </a:solidFill>
                <a:latin typeface="Trebuchet MS" pitchFamily="0" charset="0"/>
                <a:ea typeface="宋体" pitchFamily="0" charset="0"/>
                <a:cs typeface="Trebuchet MS" pitchFamily="0" charset="0"/>
              </a:rPr>
              <a:t>N</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D</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60"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295" baseline="0">
                <a:solidFill>
                  <a:schemeClr val="tx1"/>
                </a:solidFill>
                <a:latin typeface="Trebuchet MS" pitchFamily="0" charset="0"/>
                <a:ea typeface="宋体" pitchFamily="0" charset="0"/>
                <a:cs typeface="Trebuchet MS" pitchFamily="0" charset="0"/>
              </a:rPr>
              <a:t>V</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A</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LU</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E</a:t>
            </a:r>
            <a:r>
              <a:rPr lang="en-US" altLang="zh-CN" sz="3600" b="1" i="0" u="none" strike="noStrike" kern="0" cap="none" spc="-65" baseline="0">
                <a:solidFill>
                  <a:schemeClr val="tx1"/>
                </a:solidFill>
                <a:latin typeface="Trebuchet MS" pitchFamily="0" charset="0"/>
                <a:ea typeface="宋体" pitchFamily="0" charset="0"/>
                <a:cs typeface="Trebuchet MS" pitchFamily="0" charset="0"/>
              </a:rPr>
              <a:t> </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R</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15" baseline="0">
                <a:solidFill>
                  <a:schemeClr val="tx1"/>
                </a:solidFill>
                <a:latin typeface="Trebuchet MS" pitchFamily="0" charset="0"/>
                <a:ea typeface="宋体" pitchFamily="0" charset="0"/>
                <a:cs typeface="Trebuchet MS" pitchFamily="0" charset="0"/>
              </a:rPr>
              <a:t>P</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25" baseline="0">
                <a:solidFill>
                  <a:schemeClr val="tx1"/>
                </a:solidFill>
                <a:latin typeface="Trebuchet MS" pitchFamily="0" charset="0"/>
                <a:ea typeface="宋体" pitchFamily="0" charset="0"/>
                <a:cs typeface="Trebuchet MS" pitchFamily="0" charset="0"/>
              </a:rPr>
              <a:t>S</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35" baseline="0">
                <a:solidFill>
                  <a:schemeClr val="tx1"/>
                </a:solidFill>
                <a:latin typeface="Trebuchet MS" pitchFamily="0" charset="0"/>
                <a:ea typeface="宋体" pitchFamily="0" charset="0"/>
                <a:cs typeface="Trebuchet MS" pitchFamily="0" charset="0"/>
              </a:rPr>
              <a:t>T</a:t>
            </a:r>
            <a:r>
              <a:rPr lang="en-US" altLang="zh-CN" sz="3600" b="1" i="0" u="none" strike="noStrike" kern="0" cap="none" spc="-30" baseline="0">
                <a:solidFill>
                  <a:schemeClr val="tx1"/>
                </a:solidFill>
                <a:latin typeface="Trebuchet MS" pitchFamily="0" charset="0"/>
                <a:ea typeface="宋体" pitchFamily="0" charset="0"/>
                <a:cs typeface="Trebuchet MS" pitchFamily="0" charset="0"/>
              </a:rPr>
              <a:t>I</a:t>
            </a: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O</a:t>
            </a:r>
            <a:r>
              <a:rPr lang="en-US" altLang="zh-CN" sz="3600" b="1" i="0" u="none" strike="noStrike" kern="0" cap="none" spc="0" baseline="0">
                <a:solidFill>
                  <a:schemeClr val="tx1"/>
                </a:solidFill>
                <a:latin typeface="Trebuchet MS" pitchFamily="0" charset="0"/>
                <a:ea typeface="宋体" pitchFamily="0" charset="0"/>
                <a:cs typeface="Trebuchet MS" pitchFamily="0" charset="0"/>
              </a:rPr>
              <a:t>N</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4" name="文本框"/>
          <p:cNvSpPr>
            <a:spLocks noGrp="1"/>
          </p:cNvSpPr>
          <p:nvPr>
            <p:ph type="body" idx="1"/>
          </p:nvPr>
        </p:nvSpPr>
        <p:spPr>
          <a:xfrm rot="0">
            <a:off x="2057400" y="2057400"/>
            <a:ext cx="10134600" cy="3323986"/>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1800" b="0" i="0" u="none" strike="noStrike" kern="0" cap="none" spc="0" baseline="0">
                <a:latin typeface="Calibri" pitchFamily="0" charset="0"/>
                <a:ea typeface="宋体" pitchFamily="0" charset="0"/>
                <a:cs typeface="Lucida Sans" pitchFamily="0" charset="0"/>
              </a:rPr>
              <a:t>                                    </a:t>
            </a:r>
            <a:r>
              <a:rPr lang="en-US" altLang="zh-CN" sz="3600" b="0" i="0" u="none" strike="noStrike" kern="0" cap="none" spc="0" baseline="0">
                <a:latin typeface="Calibri" pitchFamily="0" charset="0"/>
                <a:ea typeface="宋体" pitchFamily="0" charset="0"/>
                <a:cs typeface="Lucida Sans" pitchFamily="0" charset="0"/>
              </a:rPr>
              <a:t>conditional formatting – to high light to</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the </a:t>
            </a:r>
            <a:r>
              <a:rPr lang="en-US" altLang="zh-CN" sz="3600" b="0" i="0" u="none" strike="noStrike" kern="0" cap="none" spc="0" baseline="0">
                <a:latin typeface="Calibri" pitchFamily="0" charset="0"/>
                <a:ea typeface="宋体" pitchFamily="0" charset="0"/>
                <a:cs typeface="Lucida Sans" pitchFamily="0" charset="0"/>
              </a:rPr>
              <a:t>missig</a:t>
            </a:r>
            <a:r>
              <a:rPr lang="en-US" altLang="zh-CN" sz="3600" b="0" i="0" u="none" strike="noStrike" kern="0" cap="none" spc="0" baseline="0">
                <a:latin typeface="Calibri" pitchFamily="0" charset="0"/>
                <a:ea typeface="宋体" pitchFamily="0" charset="0"/>
                <a:cs typeface="Lucida Sans" pitchFamily="0" charset="0"/>
              </a:rPr>
              <a:t>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filtering – for removing missing value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pivot table –summary</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graph –data visualize </a:t>
            </a:r>
            <a:endParaRPr lang="en-US" altLang="zh-CN" sz="36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600" b="0" i="0" u="none" strike="noStrike" kern="0" cap="none" spc="0" baseline="0">
                <a:latin typeface="Calibri" pitchFamily="0" charset="0"/>
                <a:ea typeface="宋体" pitchFamily="0" charset="0"/>
                <a:cs typeface="Lucida Sans" pitchFamily="0" charset="0"/>
              </a:rPr>
              <a:t>                         </a:t>
            </a:r>
            <a:endParaRPr lang="zh-CN" altLang="en-US" sz="3200" b="0" i="0" u="none" strike="noStrike" kern="0" cap="none" spc="0" baseline="0">
              <a:latin typeface="Calibri" pitchFamily="0" charset="0"/>
              <a:ea typeface="宋体" pitchFamily="0" charset="0"/>
              <a:cs typeface="Lucida Sans" pitchFamily="0" charset="0"/>
            </a:endParaRPr>
          </a:p>
        </p:txBody>
      </p:sp>
      <p:sp>
        <p:nvSpPr>
          <p:cNvPr id="165"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pic>
        <p:nvPicPr>
          <p:cNvPr id="16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Tree>
    <p:extLst>
      <p:ext uri="{BB962C8B-B14F-4D97-AF65-F5344CB8AC3E}">
        <p14:creationId xmlns:p14="http://schemas.microsoft.com/office/powerpoint/2010/main" val="1176567393"/>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9"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Dataset Description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文本框"/>
          <p:cNvSpPr>
            <a:spLocks noGrp="1"/>
          </p:cNvSpPr>
          <p:nvPr>
            <p:ph type="body" idx="1"/>
          </p:nvPr>
        </p:nvSpPr>
        <p:spPr>
          <a:xfrm rot="0">
            <a:off x="609600" y="1577340"/>
            <a:ext cx="10972800"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employee= </a:t>
            </a:r>
            <a:r>
              <a:rPr lang="en-US" altLang="zh-CN" sz="3200" b="0" i="0" u="none" strike="noStrike" kern="0" cap="none" spc="0" baseline="0">
                <a:latin typeface="Calibri" pitchFamily="0" charset="0"/>
                <a:ea typeface="宋体" pitchFamily="0" charset="0"/>
                <a:cs typeface="Lucida Sans" pitchFamily="0" charset="0"/>
              </a:rPr>
              <a:t>edunet</a:t>
            </a:r>
            <a:r>
              <a:rPr lang="en-US" altLang="zh-CN" sz="3200" b="0" i="0" u="none" strike="noStrike" kern="0" cap="none" spc="0" baseline="0">
                <a:latin typeface="Calibri" pitchFamily="0" charset="0"/>
                <a:ea typeface="宋体" pitchFamily="0" charset="0"/>
                <a:cs typeface="Lucida Sans" pitchFamily="0" charset="0"/>
              </a:rPr>
              <a:t> dash board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 26 features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a:t>
            </a:r>
            <a:r>
              <a:rPr lang="en-US" altLang="zh-CN" sz="3200" b="0" i="0" u="none" strike="noStrike" kern="0" cap="none" spc="0" baseline="0">
                <a:latin typeface="Calibri" pitchFamily="0" charset="0"/>
                <a:ea typeface="宋体" pitchFamily="0" charset="0"/>
                <a:cs typeface="Lucida Sans" pitchFamily="0" charset="0"/>
              </a:rPr>
              <a:t> id-num</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Name-text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 department</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High light the missing value </a:t>
            </a:r>
            <a:r>
              <a:rPr lang="en-US" altLang="zh-CN" sz="3200" b="0" i="0" u="none" strike="noStrike" kern="0" cap="none" spc="0" baseline="0">
                <a:latin typeface="Calibri" pitchFamily="0" charset="0"/>
                <a:ea typeface="宋体" pitchFamily="0" charset="0"/>
                <a:cs typeface="Lucida Sans" pitchFamily="0" charset="0"/>
              </a:rPr>
              <a:t>thorugh</a:t>
            </a:r>
            <a:r>
              <a:rPr lang="en-US" altLang="zh-CN" sz="3200" b="0" i="0" u="none" strike="noStrike" kern="0" cap="none" spc="0" baseline="0">
                <a:latin typeface="Calibri" pitchFamily="0" charset="0"/>
                <a:ea typeface="宋体" pitchFamily="0" charset="0"/>
                <a:cs typeface="Lucida Sans" pitchFamily="0" charset="0"/>
              </a:rPr>
              <a:t> conditional format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Performance level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Gender- male female </a:t>
            </a:r>
            <a:endParaRPr lang="en-US" altLang="zh-CN" sz="3200" b="0" i="0" u="none" strike="noStrike" kern="0" cap="none" spc="0" baseline="0">
              <a:latin typeface="Calibri"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3200" b="0" i="0" u="none" strike="noStrike" kern="0" cap="none" spc="0" baseline="0">
                <a:latin typeface="Calibri" pitchFamily="0" charset="0"/>
                <a:ea typeface="宋体" pitchFamily="0" charset="0"/>
                <a:cs typeface="Lucida Sans" pitchFamily="0" charset="0"/>
              </a:rPr>
              <a:t>Employee rating -num</a:t>
            </a:r>
            <a:endParaRPr lang="zh-CN" altLang="en-US" sz="3200" b="0" i="0" u="none" strike="noStrike" kern="0" cap="none" spc="0" baseline="0">
              <a:latin typeface="Calibri" pitchFamily="0" charset="0"/>
              <a:ea typeface="宋体" pitchFamily="0" charset="0"/>
              <a:cs typeface="Lucida Sans" pitchFamily="0" charset="0"/>
            </a:endParaRPr>
          </a:p>
        </p:txBody>
      </p:sp>
    </p:spTree>
    <p:extLst>
      <p:ext uri="{BB962C8B-B14F-4D97-AF65-F5344CB8AC3E}">
        <p14:creationId xmlns:p14="http://schemas.microsoft.com/office/powerpoint/2010/main" val="330665005"/>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7"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78"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THE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WOW</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IN</a:t>
            </a:r>
            <a:r>
              <a:rPr lang="en-US" altLang="zh-CN" sz="4250" b="1" i="0" u="none" strike="noStrike" kern="0" cap="none" spc="-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OUR</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SOLUTION</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9" name="文本框"/>
          <p:cNvSpPr>
            <a:spLocks noGrp="1"/>
          </p:cNvSpPr>
          <p:nvPr>
            <p:ph type="body" idx="1"/>
          </p:nvPr>
        </p:nvSpPr>
        <p:spPr>
          <a:xfrm rot="0">
            <a:off x="609600" y="1577340"/>
            <a:ext cx="10972800" cy="1107995"/>
          </a:xfrm>
          <a:prstGeom prst="rect"/>
          <a:noFill/>
          <a:ln w="12700" cmpd="sng" cap="flat">
            <a:noFill/>
            <a:prstDash val="solid"/>
            <a:miter/>
          </a:ln>
        </p:spPr>
        <p:txBody>
          <a:bodyPr vert="horz" wrap="square" lIns="91440" tIns="45720" rIns="91440" bIns="45720" anchor="t" anchorCtr="0">
            <a:prstTxWarp prst="textNoShape"/>
          </a:bodyPr>
          <a:lstStyle/>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performance level = IF (Z8&gt;=5,”VERY HIGH “</a:t>
            </a:r>
            <a:endParaRPr lang="en-US" altLang="zh-CN" sz="3600" b="0" i="0" u="none" strike="noStrike" kern="0" cap="none" spc="0" baseline="0">
              <a:latin typeface="Calibri" pitchFamily="0" charset="0"/>
              <a:ea typeface="宋体" pitchFamily="0" charset="0"/>
              <a:cs typeface="Lucida Sans" pitchFamily="0" charset="0"/>
            </a:endParaRPr>
          </a:p>
          <a:p>
            <a:pPr marL="742950" indent="-742950" algn="l">
              <a:lnSpc>
                <a:spcPct val="100000"/>
              </a:lnSpc>
              <a:spcBef>
                <a:spcPts val="0"/>
              </a:spcBef>
              <a:spcAft>
                <a:spcPts val="0"/>
              </a:spcAft>
              <a:buFont typeface="Arial" pitchFamily="34" charset="0"/>
              <a:buChar char="•"/>
            </a:pPr>
            <a:r>
              <a:rPr lang="en-US" altLang="zh-CN" sz="3600" b="0" i="0" u="none" strike="noStrike" kern="0" cap="none" spc="0" baseline="0">
                <a:latin typeface="Calibri" pitchFamily="0" charset="0"/>
                <a:ea typeface="宋体" pitchFamily="0" charset="0"/>
                <a:cs typeface="Lucida Sans" pitchFamily="0" charset="0"/>
              </a:rPr>
              <a:t>   Z8&gt;=4,”HIGH”,Z8&gt;=3,”MED”,TRUE,”LOW”)</a:t>
            </a:r>
            <a:endParaRPr lang="zh-CN" altLang="en-US" sz="3600" b="0" i="0" u="none" strike="noStrike" kern="0" cap="none" spc="0" baseline="0">
              <a:latin typeface="Calibri" pitchFamily="0" charset="0"/>
              <a:ea typeface="宋体" pitchFamily="0" charset="0"/>
              <a:cs typeface="Lucida Sans" pitchFamily="0" charset="0"/>
            </a:endParaRPr>
          </a:p>
        </p:txBody>
      </p:sp>
      <p:sp>
        <p:nvSpPr>
          <p:cNvPr id="180"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832112217"/>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23487821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89</cp:revision>
  <dcterms:created xsi:type="dcterms:W3CDTF">2024-03-29T15:07:22Z</dcterms:created>
  <dcterms:modified xsi:type="dcterms:W3CDTF">2024-09-09T07:03:09Z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