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86" r:id="rId5"/>
    <p:sldId id="287" r:id="rId6"/>
    <p:sldId id="288" r:id="rId7"/>
    <p:sldId id="289" r:id="rId8"/>
    <p:sldId id="290" r:id="rId9"/>
    <p:sldId id="29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A9B702D-8FB8-4522-BD30-DAD9C413BCFC}" v="3" dt="2025-05-07T20:56:15.46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0655" autoAdjust="0"/>
  </p:normalViewPr>
  <p:slideViewPr>
    <p:cSldViewPr snapToGrid="0">
      <p:cViewPr varScale="1">
        <p:scale>
          <a:sx n="100" d="100"/>
          <a:sy n="100" d="100"/>
        </p:scale>
        <p:origin x="990" y="90"/>
      </p:cViewPr>
      <p:guideLst/>
    </p:cSldViewPr>
  </p:slideViewPr>
  <p:outlineViewPr>
    <p:cViewPr>
      <p:scale>
        <a:sx n="33" d="100"/>
        <a:sy n="33" d="100"/>
      </p:scale>
      <p:origin x="0" y="-28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03" y="29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wen Wentzel" userId="7a1a0539d0809bb7" providerId="LiveId" clId="{6A9B702D-8FB8-4522-BD30-DAD9C413BCFC}"/>
    <pc:docChg chg="modSld">
      <pc:chgData name="Rowen Wentzel" userId="7a1a0539d0809bb7" providerId="LiveId" clId="{6A9B702D-8FB8-4522-BD30-DAD9C413BCFC}" dt="2025-05-07T20:56:16.905" v="1" actId="1076"/>
      <pc:docMkLst>
        <pc:docMk/>
      </pc:docMkLst>
      <pc:sldChg chg="modSp mod">
        <pc:chgData name="Rowen Wentzel" userId="7a1a0539d0809bb7" providerId="LiveId" clId="{6A9B702D-8FB8-4522-BD30-DAD9C413BCFC}" dt="2025-05-07T20:56:16.905" v="1" actId="1076"/>
        <pc:sldMkLst>
          <pc:docMk/>
          <pc:sldMk cId="2423863688" sldId="288"/>
        </pc:sldMkLst>
        <pc:graphicFrameChg chg="mod">
          <ac:chgData name="Rowen Wentzel" userId="7a1a0539d0809bb7" providerId="LiveId" clId="{6A9B702D-8FB8-4522-BD30-DAD9C413BCFC}" dt="2025-05-07T20:56:16.905" v="1" actId="1076"/>
          <ac:graphicFrameMkLst>
            <pc:docMk/>
            <pc:sldMk cId="2423863688" sldId="288"/>
            <ac:graphicFrameMk id="9" creationId="{4413C275-1CF9-C073-C7F5-9B23CFF23E3C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7/28/2025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7/28/2025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989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5765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10D5C8-8A88-F254-4A52-8D0E8D4E93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869462A-B657-5D58-9EE2-39F10AB26C3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2480FC2-CF7D-830F-BF99-BA1C37EF1A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75F5E5-654A-29B1-C5CF-46F042D41EB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376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41918" y="3329790"/>
            <a:ext cx="4941771" cy="3200400"/>
          </a:xfrm>
        </p:spPr>
        <p:txBody>
          <a:bodyPr anchor="ctr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895350"/>
            <a:ext cx="3247662" cy="1917700"/>
          </a:xfrm>
        </p:spPr>
        <p:txBody>
          <a:bodyPr>
            <a:normAutofit/>
          </a:bodyPr>
          <a:lstStyle>
            <a:lvl1pPr algn="l">
              <a:defRPr lang="en-US" sz="24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A14C3057-3BCC-F9A2-98D8-17DDB36F1823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38200" y="2813049"/>
            <a:ext cx="3247662" cy="323849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4216396" y="895927"/>
            <a:ext cx="7137404" cy="511588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GB"/>
              <a:t>Click icon to add table</a:t>
            </a:r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F91997C-538B-C8B9-14D7-31A1932F6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1615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F777EF4-982E-9337-7E82-31DC723C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34303BA-AFB6-0E22-486F-785994E3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327564" cy="1505528"/>
            <a:chOff x="0" y="0"/>
            <a:chExt cx="2238376" cy="310515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66E3A08-02EB-7B54-5089-E7A7F19FD72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14F9BE5-00B2-ADDF-771C-AB098B36C82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8081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37192"/>
            <a:ext cx="5655197" cy="199786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2705177"/>
            <a:ext cx="5733772" cy="448990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199" y="3154166"/>
            <a:ext cx="5733773" cy="3032733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2pPr>
            <a:lvl3pPr marL="12001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3pPr>
            <a:lvl4pPr marL="16573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4pPr>
            <a:lvl5pPr marL="21145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887108" y="2705177"/>
            <a:ext cx="3943627" cy="448989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120DFF5-B64A-9744-4500-1D7BBA19BF1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887107" y="3164867"/>
            <a:ext cx="3943627" cy="3032733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3986" y="6356350"/>
            <a:ext cx="411480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E0588715-35AD-8BE1-A5FC-E28BDD385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645" t="319" r="28732" b="73496"/>
          <a:stretch/>
        </p:blipFill>
        <p:spPr>
          <a:xfrm rot="10800000" flipH="1">
            <a:off x="6308436" y="-11"/>
            <a:ext cx="5883564" cy="236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44E9C70-0200-3C21-7766-CB9EA5FBF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D5E4B16-2071-DEE9-BE53-F35AFBEFCA5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CB2B071-0355-D550-18A8-9D515CA1698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53550"/>
            <a:ext cx="10515600" cy="1325563"/>
          </a:xfrm>
        </p:spPr>
        <p:txBody>
          <a:bodyPr anchor="b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57096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GB"/>
              <a:t>Click icon to add table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FB554B2-4C33-2975-9F27-94B8AE71D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3C6776-E983-2BA3-1054-75996FE0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85018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8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56350"/>
            <a:ext cx="417957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4229100" y="0"/>
            <a:ext cx="796290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500" y="2674013"/>
            <a:ext cx="2895600" cy="3269589"/>
          </a:xfrm>
        </p:spPr>
        <p:txBody>
          <a:bodyPr>
            <a:normAutofit/>
          </a:bodyPr>
          <a:lstStyle>
            <a:lvl1pPr marL="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018"/>
            <a:ext cx="4179570" cy="3377354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A96E214-6A61-C8A7-B1DB-C8C260C13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557818" cy="6858000"/>
            <a:chOff x="0" y="0"/>
            <a:chExt cx="4762501" cy="518636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18BC1BC-99D6-D9F4-19F9-AAE722E2AE61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816F797-248B-2C75-29B9-DB65A809D47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2501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680"/>
            <a:ext cx="4179570" cy="337669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8E94DD-0F7B-3F92-58EA-5F06D557B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90667" y="0"/>
            <a:ext cx="1126278" cy="25122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19F5397-34DB-BC88-ADF5-AA470A06FE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5080"/>
            <a:ext cx="6576291" cy="6872605"/>
          </a:xfrm>
          <a:custGeom>
            <a:avLst/>
            <a:gdLst>
              <a:gd name="connsiteX0" fmla="*/ 0 w 6576291"/>
              <a:gd name="connsiteY0" fmla="*/ 0 h 6867525"/>
              <a:gd name="connsiteX1" fmla="*/ 6576291 w 6576291"/>
              <a:gd name="connsiteY1" fmla="*/ 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044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  <a:gd name="connsiteX0" fmla="*/ 0 w 6576291"/>
              <a:gd name="connsiteY0" fmla="*/ 0 h 6867525"/>
              <a:gd name="connsiteX1" fmla="*/ 3624811 w 6576291"/>
              <a:gd name="connsiteY1" fmla="*/ 1016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298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6291" h="6872605">
                <a:moveTo>
                  <a:pt x="0" y="5080"/>
                </a:moveTo>
                <a:lnTo>
                  <a:pt x="3629891" y="0"/>
                </a:lnTo>
                <a:lnTo>
                  <a:pt x="6576291" y="6872605"/>
                </a:lnTo>
                <a:lnTo>
                  <a:pt x="0" y="6872605"/>
                </a:lnTo>
                <a:lnTo>
                  <a:pt x="0" y="5080"/>
                </a:lnTo>
                <a:close/>
              </a:path>
            </a:pathLst>
          </a:custGeom>
        </p:spPr>
        <p:txBody>
          <a:bodyPr lIns="182880" tIns="182880" bIns="9144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01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2318" y="268360"/>
            <a:ext cx="7288282" cy="212117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AC9D25F-5B3D-F5B2-5D02-C6BC6AA8987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1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8E16CF1-2502-F2F0-2C27-2DD797903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96374" y="-25401"/>
            <a:ext cx="3095625" cy="6883401"/>
            <a:chOff x="9096375" y="-25401"/>
            <a:chExt cx="3095625" cy="6883401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322A6FB-333C-65AE-23D8-08BCEA174D43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62BB247-4598-A983-DEBF-6F042C1DB0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381744" y="-25401"/>
              <a:ext cx="2810256" cy="6883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E84FEE-D475-A71D-7996-5925602EC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-1" y="-25403"/>
            <a:ext cx="1210573" cy="2048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7459776D-4049-CB00-C321-0627C169B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DE114AF-34C6-A062-7340-858BC27D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06400"/>
            <a:ext cx="4179570" cy="345797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E045004-3604-59DC-13E0-7A0B2DF78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2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955F7B05-9431-1FBA-415D-6CF2DF562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093633" cy="39123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568961"/>
            <a:ext cx="8420100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97255"/>
            <a:ext cx="3924300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7FF22E3-5928-787E-B062-FA18127D3BD9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2933700" y="3251596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97255"/>
            <a:ext cx="3943627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178E4D0B-96F1-45F3-6B2A-5FA31A37257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410173" y="3251595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F41582C-9AD2-F126-40F3-D43E77D15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6926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341F76B1-7BEF-7A88-1394-1164BFF0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1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1120" y="558801"/>
            <a:ext cx="9953308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A217F83-0BDB-C70B-29FE-2651DE191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29817" y="0"/>
            <a:ext cx="7762183" cy="2754814"/>
            <a:chOff x="7334250" y="0"/>
            <a:chExt cx="4857750" cy="1724025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C62368-3F79-C078-7086-B23D2F5A09F8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09BDD71-BF2E-BDB0-A625-D8371AEA1C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3354B96-CD25-BE1C-8CA2-3825F820B75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1120" y="2960877"/>
            <a:ext cx="2722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DD81865-54C7-7674-4B2E-041D05C1D14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341120" y="3392035"/>
            <a:ext cx="2722880" cy="2907164"/>
          </a:xfrm>
        </p:spPr>
        <p:txBody>
          <a:bodyPr tIns="0">
            <a:normAutofit/>
          </a:bodyPr>
          <a:lstStyle>
            <a:lvl1pPr marL="283464" indent="-283464">
              <a:lnSpc>
                <a:spcPct val="100000"/>
              </a:lnSpc>
              <a:buFont typeface="+mj-lt"/>
              <a:buAutoNum type="arabicPeriod"/>
              <a:defRPr sz="1800" b="0" spc="50" baseline="0"/>
            </a:lvl1pPr>
            <a:lvl2pPr marL="566928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eriod"/>
              <a:defRPr sz="1800" spc="50" baseline="0"/>
            </a:lvl2pPr>
            <a:lvl3pPr marL="850392" indent="-342900">
              <a:lnSpc>
                <a:spcPct val="100000"/>
              </a:lnSpc>
              <a:spcBef>
                <a:spcPts val="1000"/>
              </a:spcBef>
              <a:buFont typeface="+mj-lt"/>
              <a:buAutoNum type="arabicParenR"/>
              <a:defRPr sz="1800" spc="50" baseline="0"/>
            </a:lvl3pPr>
            <a:lvl4pPr marL="1042416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arenR"/>
              <a:defRPr sz="1800" spc="50" baseline="0"/>
            </a:lvl4pPr>
            <a:lvl5pPr marL="1074420" indent="-400050">
              <a:lnSpc>
                <a:spcPct val="100000"/>
              </a:lnSpc>
              <a:spcBef>
                <a:spcPts val="1000"/>
              </a:spcBef>
              <a:buFont typeface="+mj-lt"/>
              <a:buAutoNum type="romanLcPeriod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6F39BA57-7F1C-623F-BC7F-B689C5AC33EA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754881" y="2960877"/>
            <a:ext cx="5516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94BF07A4-5A33-0B3C-A378-AB2435F1D5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754881" y="3324859"/>
            <a:ext cx="5506720" cy="303148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63DC63A6-41FE-6C2D-9A53-0AE4A6DBF3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0B5130EC-B05B-5489-FBEC-DBEB6D1E73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085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2CC92D-F90A-CB67-4860-D6939AC29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3094182" y="0"/>
            <a:ext cx="1745673" cy="3897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4" y="1671639"/>
            <a:ext cx="5884027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C376638-5C5B-8E5B-0C26-8F63B98EA4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28230" y="-9144"/>
            <a:ext cx="5481955" cy="6876288"/>
          </a:xfrm>
          <a:custGeom>
            <a:avLst/>
            <a:gdLst>
              <a:gd name="connsiteX0" fmla="*/ 0 w 5476875"/>
              <a:gd name="connsiteY0" fmla="*/ 0 h 6858000"/>
              <a:gd name="connsiteX1" fmla="*/ 547687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0 w 5476875"/>
              <a:gd name="connsiteY0" fmla="*/ 0 h 6858000"/>
              <a:gd name="connsiteX1" fmla="*/ 252031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5080 w 5481955"/>
              <a:gd name="connsiteY0" fmla="*/ 0 h 6858000"/>
              <a:gd name="connsiteX1" fmla="*/ 2525395 w 5481955"/>
              <a:gd name="connsiteY1" fmla="*/ 0 h 6858000"/>
              <a:gd name="connsiteX2" fmla="*/ 5481955 w 5481955"/>
              <a:gd name="connsiteY2" fmla="*/ 6858000 h 6858000"/>
              <a:gd name="connsiteX3" fmla="*/ 5080 w 5481955"/>
              <a:gd name="connsiteY3" fmla="*/ 6858000 h 6858000"/>
              <a:gd name="connsiteX4" fmla="*/ 0 w 5481955"/>
              <a:gd name="connsiteY4" fmla="*/ 4805680 h 6858000"/>
              <a:gd name="connsiteX5" fmla="*/ 5080 w 5481955"/>
              <a:gd name="connsiteY5" fmla="*/ 0 h 685800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1955" h="6863080">
                <a:moveTo>
                  <a:pt x="5080" y="0"/>
                </a:moveTo>
                <a:lnTo>
                  <a:pt x="2525395" y="0"/>
                </a:lnTo>
                <a:lnTo>
                  <a:pt x="5481955" y="6858000"/>
                </a:lnTo>
                <a:lnTo>
                  <a:pt x="899160" y="6863080"/>
                </a:lnTo>
                <a:cubicBezTo>
                  <a:pt x="506307" y="5933440"/>
                  <a:pt x="413173" y="5720080"/>
                  <a:pt x="0" y="4759960"/>
                </a:cubicBezTo>
                <a:cubicBezTo>
                  <a:pt x="1693" y="3158067"/>
                  <a:pt x="3387" y="1601893"/>
                  <a:pt x="5080" y="0"/>
                </a:cubicBezTo>
                <a:close/>
              </a:path>
            </a:pathLst>
          </a:custGeom>
        </p:spPr>
        <p:txBody>
          <a:bodyPr lIns="274320" tIns="91440" bIns="91440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4569D00-2037-2A8D-943B-22FAC1C0B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5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5967A9D-0B53-4F3F-0872-495C23A3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43B0E9A-A777-8745-6A36-0A79CB5E036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453725" y="3660774"/>
            <a:ext cx="5907176" cy="2536826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9" r:id="rId3"/>
    <p:sldLayoutId id="2147483670" r:id="rId4"/>
    <p:sldLayoutId id="2147483651" r:id="rId5"/>
    <p:sldLayoutId id="2147483671" r:id="rId6"/>
    <p:sldLayoutId id="2147483672" r:id="rId7"/>
    <p:sldLayoutId id="2147483673" r:id="rId8"/>
    <p:sldLayoutId id="2147483664" r:id="rId9"/>
    <p:sldLayoutId id="2147483674" r:id="rId10"/>
    <p:sldLayoutId id="2147483653" r:id="rId11"/>
    <p:sldLayoutId id="2147483667" r:id="rId12"/>
    <p:sldLayoutId id="214748366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4BB6D-AB97-FD2F-6072-F945DD7F0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499" y="1020445"/>
            <a:ext cx="9839325" cy="579755"/>
          </a:xfrm>
        </p:spPr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3D5076-26AD-8299-DFB8-CBF405B951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1695450"/>
            <a:ext cx="9839324" cy="4524375"/>
          </a:xfrm>
        </p:spPr>
        <p:txBody>
          <a:bodyPr/>
          <a:lstStyle/>
          <a:p>
            <a:pPr marL="342900" indent="-342900">
              <a:buAutoNum type="arabicPeriod"/>
            </a:pPr>
            <a:r>
              <a:rPr lang="en-US" dirty="0"/>
              <a:t>Project Scope</a:t>
            </a:r>
          </a:p>
          <a:p>
            <a:pPr marL="342900" indent="-342900">
              <a:buAutoNum type="arabicPeriod"/>
            </a:pPr>
            <a:r>
              <a:rPr lang="en-US" dirty="0"/>
              <a:t>Use-Case Diagram</a:t>
            </a:r>
          </a:p>
          <a:p>
            <a:pPr marL="342900" indent="-342900">
              <a:buAutoNum type="arabicPeriod"/>
            </a:pPr>
            <a:r>
              <a:rPr lang="en-US" dirty="0"/>
              <a:t>Data Model</a:t>
            </a:r>
          </a:p>
          <a:p>
            <a:pPr marL="342900" indent="-342900">
              <a:buAutoNum type="arabicPeriod"/>
            </a:pPr>
            <a:r>
              <a:rPr lang="en-US" dirty="0"/>
              <a:t>Process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3CBED7-4023-19C2-94F6-3132EA661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2032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7D4D7-DCBF-EB4B-E2A9-BF18272C2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9783832" cy="1608065"/>
          </a:xfrm>
        </p:spPr>
        <p:txBody>
          <a:bodyPr/>
          <a:lstStyle/>
          <a:p>
            <a:r>
              <a:rPr lang="en-US" b="1" dirty="0"/>
              <a:t>Scope Definition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7CB524-5FFF-46DA-DDDF-18A326E59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C13A692-A82C-E7CF-6CD7-66E0DF7D3DF7}"/>
              </a:ext>
            </a:extLst>
          </p:cNvPr>
          <p:cNvSpPr txBox="1">
            <a:spLocks noGrp="1"/>
          </p:cNvSpPr>
          <p:nvPr>
            <p:ph sz="half" idx="2"/>
          </p:nvPr>
        </p:nvSpPr>
        <p:spPr>
          <a:xfrm>
            <a:off x="1322388" y="1960442"/>
            <a:ext cx="9783762" cy="40831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dirty="0">
                <a:latin typeface="Abadi" panose="020B0604020104020204" pitchFamily="34" charset="0"/>
              </a:rPr>
              <a:t>The system must satisfy the following functional requirements: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0" dirty="0">
                <a:latin typeface="Abadi" panose="020B0604020104020204" pitchFamily="34" charset="0"/>
              </a:rPr>
              <a:t>Maintain authors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0" dirty="0">
                <a:latin typeface="Abadi" panose="020B0604020104020204" pitchFamily="34" charset="0"/>
              </a:rPr>
              <a:t>Maintain books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0" dirty="0">
                <a:latin typeface="Abadi" panose="020B0604020104020204" pitchFamily="34" charset="0"/>
              </a:rPr>
              <a:t>Maintain members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0" dirty="0">
                <a:latin typeface="Abadi" panose="020B0604020104020204" pitchFamily="34" charset="0"/>
              </a:rPr>
              <a:t>Maintain events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0" dirty="0">
                <a:latin typeface="Abadi" panose="020B0604020104020204" pitchFamily="34" charset="0"/>
              </a:rPr>
              <a:t>Maintain readers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0" dirty="0">
                <a:latin typeface="Abadi" panose="020B0604020104020204" pitchFamily="34" charset="0"/>
              </a:rPr>
              <a:t>Lend books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0" dirty="0">
                <a:latin typeface="Abadi" panose="020B0604020104020204" pitchFamily="34" charset="0"/>
              </a:rPr>
              <a:t>Return books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0" dirty="0">
                <a:latin typeface="Abadi" panose="020B0604020104020204" pitchFamily="34" charset="0"/>
              </a:rPr>
              <a:t>Allocate readers to events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0" dirty="0">
                <a:latin typeface="Abadi" panose="020B0604020104020204" pitchFamily="34" charset="0"/>
              </a:rPr>
              <a:t>Record the number of attendees at events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0" dirty="0">
                <a:latin typeface="Abadi" panose="020B0604020104020204" pitchFamily="34" charset="0"/>
              </a:rPr>
              <a:t>Report top 10 events per time period</a:t>
            </a:r>
          </a:p>
        </p:txBody>
      </p:sp>
    </p:spTree>
    <p:extLst>
      <p:ext uri="{BB962C8B-B14F-4D97-AF65-F5344CB8AC3E}">
        <p14:creationId xmlns:p14="http://schemas.microsoft.com/office/powerpoint/2010/main" val="38397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225093-DE40-F2C4-33EC-57C835B2AF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C3EC6-CC13-EE6B-EA0E-7D8615816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136526"/>
            <a:ext cx="9783832" cy="1000933"/>
          </a:xfrm>
        </p:spPr>
        <p:txBody>
          <a:bodyPr/>
          <a:lstStyle/>
          <a:p>
            <a:r>
              <a:rPr lang="en-US" b="1" dirty="0"/>
              <a:t>Use-Case Glossary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D246D3-35B5-74ED-4EB1-A8C592F54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4413C275-1CF9-C073-C7F5-9B23CFF23E3C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389588847"/>
              </p:ext>
            </p:extLst>
          </p:nvPr>
        </p:nvGraphicFramePr>
        <p:xfrm>
          <a:off x="1083295" y="1533472"/>
          <a:ext cx="9783831" cy="39356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1277">
                  <a:extLst>
                    <a:ext uri="{9D8B030D-6E8A-4147-A177-3AD203B41FA5}">
                      <a16:colId xmlns:a16="http://schemas.microsoft.com/office/drawing/2014/main" val="1087864897"/>
                    </a:ext>
                  </a:extLst>
                </a:gridCol>
                <a:gridCol w="3261277">
                  <a:extLst>
                    <a:ext uri="{9D8B030D-6E8A-4147-A177-3AD203B41FA5}">
                      <a16:colId xmlns:a16="http://schemas.microsoft.com/office/drawing/2014/main" val="4248364911"/>
                    </a:ext>
                  </a:extLst>
                </a:gridCol>
                <a:gridCol w="3261277">
                  <a:extLst>
                    <a:ext uri="{9D8B030D-6E8A-4147-A177-3AD203B41FA5}">
                      <a16:colId xmlns:a16="http://schemas.microsoft.com/office/drawing/2014/main" val="2454783424"/>
                    </a:ext>
                  </a:extLst>
                </a:gridCol>
              </a:tblGrid>
              <a:tr h="42298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USE CASE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USE CASE 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PARTICIPATING ROLES &amp; ACTORS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6468197"/>
                  </a:ext>
                </a:extLst>
              </a:tr>
              <a:tr h="54383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Maintain Events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Abadi" panose="020B0604020104020204" pitchFamily="34" charset="0"/>
                        </a:rPr>
                        <a:t>Maintaining reading events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badi" panose="020B0604020104020204" pitchFamily="34" charset="0"/>
                        </a:rPr>
                        <a:t>Administrator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8068609"/>
                  </a:ext>
                </a:extLst>
              </a:tr>
              <a:tr h="42298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Maintain Users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Abadi" panose="020B0604020104020204" pitchFamily="34" charset="0"/>
                        </a:rPr>
                        <a:t>Maintaining users of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Abadi" panose="020B0604020104020204" pitchFamily="34" charset="0"/>
                        </a:rPr>
                        <a:t>Administrator, Employee</a:t>
                      </a:r>
                    </a:p>
                    <a:p>
                      <a:pPr algn="ctr"/>
                      <a:endParaRPr lang="en-US" sz="1200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7858217"/>
                  </a:ext>
                </a:extLst>
              </a:tr>
              <a:tr h="54383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Maintain Books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Abadi" panose="020B0604020104020204" pitchFamily="34" charset="0"/>
                        </a:rPr>
                        <a:t>Maintaining books in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Abadi" panose="020B0604020104020204" pitchFamily="34" charset="0"/>
                        </a:rPr>
                        <a:t>Administrator, Employee</a:t>
                      </a:r>
                    </a:p>
                    <a:p>
                      <a:pPr algn="ctr"/>
                      <a:endParaRPr lang="en-US" sz="1200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5365412"/>
                  </a:ext>
                </a:extLst>
              </a:tr>
              <a:tr h="42298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Maintain Loans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Abadi" panose="020B0604020104020204" pitchFamily="34" charset="0"/>
                        </a:rPr>
                        <a:t>Maintaining loans through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Abadi" panose="020B0604020104020204" pitchFamily="34" charset="0"/>
                        </a:rPr>
                        <a:t>Administrator, Employee</a:t>
                      </a:r>
                    </a:p>
                    <a:p>
                      <a:pPr algn="ctr"/>
                      <a:endParaRPr lang="en-US" sz="1200" dirty="0">
                        <a:latin typeface="Abadi" panose="020B06040201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7640137"/>
                  </a:ext>
                </a:extLst>
              </a:tr>
              <a:tr h="54383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Maintain Readers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Abadi" panose="020B0604020104020204" pitchFamily="34" charset="0"/>
                        </a:rPr>
                        <a:t>Maintaining readers for events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Abadi" panose="020B0604020104020204" pitchFamily="34" charset="0"/>
                        </a:rPr>
                        <a:t>Administrator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656957"/>
                  </a:ext>
                </a:extLst>
              </a:tr>
              <a:tr h="54383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Request Loans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Abadi" panose="020B0604020104020204" pitchFamily="34" charset="0"/>
                        </a:rPr>
                        <a:t>Requesting to borrow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badi" panose="020B0604020104020204" pitchFamily="34" charset="0"/>
                        </a:rPr>
                        <a:t>Clients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1010992"/>
                  </a:ext>
                </a:extLst>
              </a:tr>
              <a:tr h="42298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Generate Reports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Abadi" panose="020B0604020104020204" pitchFamily="34" charset="0"/>
                        </a:rPr>
                        <a:t>Generating reports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badi" panose="020B0604020104020204" pitchFamily="34" charset="0"/>
                        </a:rPr>
                        <a:t>Administrator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91139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3863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B5349C-5716-960B-DF8B-0F833718FE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E2F78-04CA-5FD4-9FBC-7B9BEFAE8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968" y="898526"/>
            <a:ext cx="4335532" cy="1000933"/>
          </a:xfrm>
        </p:spPr>
        <p:txBody>
          <a:bodyPr/>
          <a:lstStyle/>
          <a:p>
            <a:r>
              <a:rPr lang="en-US" b="1" dirty="0"/>
              <a:t>Use-Case model Diagram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840DF9-0436-DB4B-39F3-C831107C6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1" name="Content Placeholder 10" descr="A diagram of a library management system&#10;&#10;AI-generated content may be incorrect.">
            <a:extLst>
              <a:ext uri="{FF2B5EF4-FFF2-40B4-BE49-F238E27FC236}">
                <a16:creationId xmlns:a16="http://schemas.microsoft.com/office/drawing/2014/main" id="{28F4CBC4-5690-565C-2E22-09308A5FACE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016110" y="508733"/>
            <a:ext cx="7109089" cy="5557106"/>
          </a:xfrm>
        </p:spPr>
      </p:pic>
    </p:spTree>
    <p:extLst>
      <p:ext uri="{BB962C8B-B14F-4D97-AF65-F5344CB8AC3E}">
        <p14:creationId xmlns:p14="http://schemas.microsoft.com/office/powerpoint/2010/main" val="1717188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30FE39-3A63-1432-62E4-213F0246A6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73579-1631-543C-75CB-AF664B1B1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343" y="136526"/>
            <a:ext cx="9783832" cy="1000933"/>
          </a:xfrm>
        </p:spPr>
        <p:txBody>
          <a:bodyPr/>
          <a:lstStyle/>
          <a:p>
            <a:r>
              <a:rPr lang="en-US" b="1" dirty="0"/>
              <a:t>Data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7D1F47-E591-FEAB-4BE8-C5B376319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26AEE74-C766-4579-D608-04AF0FEAC31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7AC77CF-05AC-0B73-9548-0C4CB3263D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824" y="1246994"/>
            <a:ext cx="8903452" cy="4869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884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A49296-1641-00A4-475A-8A978D366C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D844E-6FF1-43EA-BBBF-E196D0D02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343" y="136527"/>
            <a:ext cx="9783832" cy="746722"/>
          </a:xfrm>
        </p:spPr>
        <p:txBody>
          <a:bodyPr/>
          <a:lstStyle/>
          <a:p>
            <a:r>
              <a:rPr lang="en-US" b="1" dirty="0"/>
              <a:t>Process Models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DFF1F5-C5EB-F83B-BA0A-D6B47DD48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8" name="Content Placeholder 7" descr="A diagram of a company&#10;&#10;AI-generated content may be incorrect.">
            <a:extLst>
              <a:ext uri="{FF2B5EF4-FFF2-40B4-BE49-F238E27FC236}">
                <a16:creationId xmlns:a16="http://schemas.microsoft.com/office/drawing/2014/main" id="{E43A613A-FEDE-FFFB-E010-BAD6B725863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08164" y="883248"/>
            <a:ext cx="10288190" cy="5727312"/>
          </a:xfrm>
        </p:spPr>
      </p:pic>
    </p:spTree>
    <p:extLst>
      <p:ext uri="{BB962C8B-B14F-4D97-AF65-F5344CB8AC3E}">
        <p14:creationId xmlns:p14="http://schemas.microsoft.com/office/powerpoint/2010/main" val="380116102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stom" id="{F85C13B5-8B75-4CB8-BA5E-9CAC0747196D}" vid="{617487EE-AB70-4C55-8A81-E6744CC4A2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CABF691C-888B-4061-8A6F-D5CE84A0254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EDE3176-A15D-46A3-BDDB-64A0D73632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9168DCE-134F-4610-A6AA-88CEBE8D71D2}">
  <ds:schemaRefs>
    <ds:schemaRef ds:uri="230e9df3-be65-4c73-a93b-d1236ebd677e"/>
    <ds:schemaRef ds:uri="16c05727-aa75-4e4a-9b5f-8a80a1165891"/>
    <ds:schemaRef ds:uri="http://www.w3.org/XML/1998/namespace"/>
    <ds:schemaRef ds:uri="http://schemas.microsoft.com/office/2006/documentManagement/types"/>
    <ds:schemaRef ds:uri="http://schemas.microsoft.com/sharepoint/v3"/>
    <ds:schemaRef ds:uri="71af3243-3dd4-4a8d-8c0d-dd76da1f02a5"/>
    <ds:schemaRef ds:uri="http://schemas.openxmlformats.org/package/2006/metadata/core-properties"/>
    <ds:schemaRef ds:uri="http://purl.org/dc/dcmitype/"/>
    <ds:schemaRef ds:uri="http://purl.org/dc/elements/1.1/"/>
    <ds:schemaRef ds:uri="http://schemas.microsoft.com/office/infopath/2007/PartnerControls"/>
    <ds:schemaRef ds:uri="http://schemas.microsoft.com/office/2006/metadata/properties"/>
    <ds:schemaRef ds:uri="http://purl.org/dc/terms/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{4A7AFD65-8369-41CD-B6C6-03852AFEF248}tf67328976_win32</Template>
  <TotalTime>774</TotalTime>
  <Words>134</Words>
  <Application>Microsoft Office PowerPoint</Application>
  <PresentationFormat>Widescreen</PresentationFormat>
  <Paragraphs>54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Abadi</vt:lpstr>
      <vt:lpstr>Arial</vt:lpstr>
      <vt:lpstr>Calibri</vt:lpstr>
      <vt:lpstr>Tenorite</vt:lpstr>
      <vt:lpstr>Custom</vt:lpstr>
      <vt:lpstr>Table of contents</vt:lpstr>
      <vt:lpstr>Scope Definition</vt:lpstr>
      <vt:lpstr>Use-Case Glossary</vt:lpstr>
      <vt:lpstr>Use-Case model Diagram</vt:lpstr>
      <vt:lpstr>Data Model</vt:lpstr>
      <vt:lpstr>Process Models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Rowen Wentzel</dc:creator>
  <cp:lastModifiedBy>Rowen Wentzel</cp:lastModifiedBy>
  <cp:revision>3</cp:revision>
  <dcterms:created xsi:type="dcterms:W3CDTF">2025-05-07T07:57:11Z</dcterms:created>
  <dcterms:modified xsi:type="dcterms:W3CDTF">2025-07-28T16:46:06Z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