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5" r:id="rId4"/>
  </p:sldMasterIdLst>
  <p:sldIdLst>
    <p:sldId id="308" r:id="rId5"/>
    <p:sldId id="309" r:id="rId6"/>
    <p:sldId id="310" r:id="rId7"/>
    <p:sldId id="311" r:id="rId8"/>
    <p:sldId id="312" r:id="rId9"/>
    <p:sldId id="313" r:id="rId10"/>
    <p:sldId id="314" r:id="rId11"/>
    <p:sldId id="315" r:id="rId12"/>
    <p:sldId id="316" r:id="rId13"/>
    <p:sldId id="318" r:id="rId14"/>
    <p:sldId id="317"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9184DA70-C731-4C70-880D-CCD4705E623C}" type="datetime1">
              <a:rPr lang="en-US" smtClean="0"/>
              <a:t>7/28/2025</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40680765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7/28/2025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3881813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62D6E202-B606-4609-B914-27C9371A1F6D}" type="datetime1">
              <a:rPr lang="en-US" smtClean="0"/>
              <a:t>7/28/2025</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94943845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7/28/2025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03865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97669AF7-7BEB-44E4-9852-375E34362B5B}" type="datetime1">
              <a:rPr lang="en-US" smtClean="0"/>
              <a:t>7/28/2025</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265835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7/28/2025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76487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7/28/2025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36573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7/28/2025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53956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7/28/2025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223675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92BEA474-078D-4E9B-9B14-09A87B19DC46}" type="datetime1">
              <a:rPr lang="en-US" smtClean="0"/>
              <a:t>7/28/2025</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1882530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7/28/2025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83830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62D6E202-B606-4609-B914-27C9371A1F6D}" type="datetime1">
              <a:rPr lang="en-US" smtClean="0"/>
              <a:t>7/28/2025</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32765947"/>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p:txBody>
          <a:bodyPr>
            <a:normAutofit/>
          </a:bodyPr>
          <a:lstStyle/>
          <a:p>
            <a:r>
              <a:rPr lang="en-US" dirty="0"/>
              <a:t>Table of Contents</a:t>
            </a:r>
          </a:p>
        </p:txBody>
      </p:sp>
      <p:sp>
        <p:nvSpPr>
          <p:cNvPr id="5" name="Content Placeholder 4">
            <a:extLst>
              <a:ext uri="{FF2B5EF4-FFF2-40B4-BE49-F238E27FC236}">
                <a16:creationId xmlns:a16="http://schemas.microsoft.com/office/drawing/2014/main" id="{3366ABE2-3787-5932-6F55-93B877F22BF1}"/>
              </a:ext>
            </a:extLst>
          </p:cNvPr>
          <p:cNvSpPr>
            <a:spLocks noGrp="1"/>
          </p:cNvSpPr>
          <p:nvPr>
            <p:ph idx="1"/>
          </p:nvPr>
        </p:nvSpPr>
        <p:spPr/>
        <p:txBody>
          <a:bodyPr>
            <a:normAutofit lnSpcReduction="10000"/>
          </a:bodyPr>
          <a:lstStyle/>
          <a:p>
            <a:pPr marL="342900" indent="-342900">
              <a:buFont typeface="+mj-lt"/>
              <a:buAutoNum type="arabicPeriod"/>
            </a:pPr>
            <a:r>
              <a:rPr lang="en-GB" b="1" dirty="0">
                <a:solidFill>
                  <a:schemeClr val="tx1"/>
                </a:solidFill>
                <a:latin typeface="Arial" panose="020B0604020202020204" pitchFamily="34" charset="0"/>
                <a:cs typeface="Arial" panose="020B0604020202020204" pitchFamily="34" charset="0"/>
              </a:rPr>
              <a:t>BACKGROUND</a:t>
            </a:r>
          </a:p>
          <a:p>
            <a:pPr marL="342900" indent="-342900">
              <a:buFont typeface="+mj-lt"/>
              <a:buAutoNum type="arabicPeriod"/>
            </a:pPr>
            <a:r>
              <a:rPr lang="en-GB" b="1" dirty="0">
                <a:solidFill>
                  <a:schemeClr val="tx1"/>
                </a:solidFill>
                <a:latin typeface="Arial" panose="020B0604020202020204" pitchFamily="34" charset="0"/>
                <a:cs typeface="Arial" panose="020B0604020202020204" pitchFamily="34" charset="0"/>
              </a:rPr>
              <a:t>PROBLEM STATEMENT</a:t>
            </a:r>
          </a:p>
          <a:p>
            <a:pPr marL="342900" indent="-342900">
              <a:buFont typeface="+mj-lt"/>
              <a:buAutoNum type="arabicPeriod"/>
            </a:pPr>
            <a:r>
              <a:rPr lang="en-GB" b="1" dirty="0">
                <a:solidFill>
                  <a:schemeClr val="tx1"/>
                </a:solidFill>
                <a:latin typeface="Arial" panose="020B0604020202020204" pitchFamily="34" charset="0"/>
                <a:cs typeface="Arial" panose="020B0604020202020204" pitchFamily="34" charset="0"/>
              </a:rPr>
              <a:t>CONSTRAINTS</a:t>
            </a:r>
          </a:p>
          <a:p>
            <a:pPr marL="342900" indent="-342900">
              <a:buFont typeface="+mj-lt"/>
              <a:buAutoNum type="arabicPeriod"/>
            </a:pPr>
            <a:r>
              <a:rPr lang="en-GB" b="1" dirty="0">
                <a:solidFill>
                  <a:schemeClr val="tx1"/>
                </a:solidFill>
                <a:latin typeface="Arial" panose="020B0604020202020204" pitchFamily="34" charset="0"/>
                <a:cs typeface="Arial" panose="020B0604020202020204" pitchFamily="34" charset="0"/>
              </a:rPr>
              <a:t>SCOPE DEFINITION</a:t>
            </a:r>
          </a:p>
          <a:p>
            <a:pPr marL="342900" indent="-342900">
              <a:buFont typeface="+mj-lt"/>
              <a:buAutoNum type="arabicPeriod"/>
            </a:pPr>
            <a:r>
              <a:rPr lang="en-GB" b="1" dirty="0">
                <a:solidFill>
                  <a:schemeClr val="tx1"/>
                </a:solidFill>
                <a:latin typeface="Arial" panose="020B0604020202020204" pitchFamily="34" charset="0"/>
                <a:cs typeface="Arial" panose="020B0604020202020204" pitchFamily="34" charset="0"/>
              </a:rPr>
              <a:t>GOALS OF THE PROJECT</a:t>
            </a:r>
          </a:p>
          <a:p>
            <a:pPr marL="342900" indent="-342900">
              <a:buFont typeface="+mj-lt"/>
              <a:buAutoNum type="arabicPeriod"/>
            </a:pPr>
            <a:r>
              <a:rPr lang="en-GB" b="1" dirty="0">
                <a:solidFill>
                  <a:schemeClr val="tx1"/>
                </a:solidFill>
                <a:latin typeface="Arial" panose="020B0604020202020204" pitchFamily="34" charset="0"/>
                <a:cs typeface="Arial" panose="020B0604020202020204" pitchFamily="34" charset="0"/>
              </a:rPr>
              <a:t>OPPORTUNITIES TO IMPROVE</a:t>
            </a:r>
          </a:p>
          <a:p>
            <a:pPr marL="342900" indent="-342900">
              <a:buFont typeface="+mj-lt"/>
              <a:buAutoNum type="arabicPeriod"/>
            </a:pPr>
            <a:r>
              <a:rPr lang="en-GB" b="1" dirty="0">
                <a:solidFill>
                  <a:schemeClr val="tx1"/>
                </a:solidFill>
                <a:latin typeface="Arial" panose="020B0604020202020204" pitchFamily="34" charset="0"/>
                <a:cs typeface="Arial" panose="020B0604020202020204" pitchFamily="34" charset="0"/>
              </a:rPr>
              <a:t>SCHEDULE</a:t>
            </a:r>
          </a:p>
          <a:p>
            <a:pPr marL="342900" indent="-342900">
              <a:buFont typeface="+mj-lt"/>
              <a:buAutoNum type="arabicPeriod"/>
            </a:pPr>
            <a:r>
              <a:rPr lang="en-GB" b="1" dirty="0">
                <a:solidFill>
                  <a:schemeClr val="tx1"/>
                </a:solidFill>
                <a:latin typeface="Arial" panose="020B0604020202020204" pitchFamily="34" charset="0"/>
                <a:cs typeface="Arial" panose="020B0604020202020204" pitchFamily="34" charset="0"/>
              </a:rPr>
              <a:t>BUDGET</a:t>
            </a:r>
          </a:p>
          <a:p>
            <a:pPr marL="342900" indent="-342900">
              <a:buFont typeface="+mj-lt"/>
              <a:buAutoNum type="arabicPeriod"/>
            </a:pPr>
            <a:r>
              <a:rPr lang="en-GB" b="1" dirty="0">
                <a:solidFill>
                  <a:schemeClr val="tx1"/>
                </a:solidFill>
                <a:latin typeface="Arial" panose="020B0604020202020204" pitchFamily="34" charset="0"/>
                <a:cs typeface="Arial" panose="020B0604020202020204" pitchFamily="34" charset="0"/>
              </a:rPr>
              <a:t>INTERNAL RESOURCES</a:t>
            </a:r>
          </a:p>
          <a:p>
            <a:endParaRPr lang="en-ZA"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522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9A854-0DEA-7994-307C-B4A85689D566}"/>
              </a:ext>
            </a:extLst>
          </p:cNvPr>
          <p:cNvSpPr>
            <a:spLocks noGrp="1"/>
          </p:cNvSpPr>
          <p:nvPr>
            <p:ph type="title"/>
          </p:nvPr>
        </p:nvSpPr>
        <p:spPr/>
        <p:txBody>
          <a:bodyPr/>
          <a:lstStyle/>
          <a:p>
            <a:r>
              <a:rPr lang="en-GB" dirty="0"/>
              <a:t>8. BUDGET (CONTINUED)</a:t>
            </a:r>
            <a:endParaRPr lang="en-ZA" dirty="0"/>
          </a:p>
        </p:txBody>
      </p:sp>
      <p:sp>
        <p:nvSpPr>
          <p:cNvPr id="3" name="Content Placeholder 2">
            <a:extLst>
              <a:ext uri="{FF2B5EF4-FFF2-40B4-BE49-F238E27FC236}">
                <a16:creationId xmlns:a16="http://schemas.microsoft.com/office/drawing/2014/main" id="{504E0934-3E4A-6C7D-39DC-6261FBA5A218}"/>
              </a:ext>
            </a:extLst>
          </p:cNvPr>
          <p:cNvSpPr>
            <a:spLocks noGrp="1"/>
          </p:cNvSpPr>
          <p:nvPr>
            <p:ph idx="1"/>
          </p:nvPr>
        </p:nvSpPr>
        <p:spPr>
          <a:xfrm>
            <a:off x="581192" y="2180496"/>
            <a:ext cx="11029615" cy="3975348"/>
          </a:xfrm>
        </p:spPr>
        <p:txBody>
          <a:bodyPr>
            <a:normAutofit fontScale="92500" lnSpcReduction="10000"/>
          </a:bodyPr>
          <a:lstStyle/>
          <a:p>
            <a:pPr marL="0" indent="0">
              <a:buNone/>
            </a:pPr>
            <a:r>
              <a:rPr lang="en-GB" dirty="0">
                <a:solidFill>
                  <a:schemeClr val="tx1"/>
                </a:solidFill>
                <a:latin typeface="Arial" panose="020B0604020202020204" pitchFamily="34" charset="0"/>
                <a:cs typeface="Arial" panose="020B0604020202020204" pitchFamily="34" charset="0"/>
              </a:rPr>
              <a:t>HARDWARE:</a:t>
            </a:r>
          </a:p>
          <a:p>
            <a:r>
              <a:rPr lang="en-GB" dirty="0">
                <a:solidFill>
                  <a:schemeClr val="tx1"/>
                </a:solidFill>
                <a:latin typeface="Arial" panose="020B0604020202020204" pitchFamily="34" charset="0"/>
                <a:cs typeface="Arial" panose="020B0604020202020204" pitchFamily="34" charset="0"/>
              </a:rPr>
              <a:t>Personal Computer with Windows Operating system : R5000</a:t>
            </a:r>
          </a:p>
          <a:p>
            <a:pPr marL="0" indent="0">
              <a:buNone/>
            </a:pPr>
            <a:endParaRPr lang="en-ZA" dirty="0">
              <a:solidFill>
                <a:schemeClr val="tx1"/>
              </a:solidFill>
              <a:latin typeface="Arial" panose="020B0604020202020204" pitchFamily="34" charset="0"/>
              <a:cs typeface="Arial" panose="020B0604020202020204" pitchFamily="34" charset="0"/>
            </a:endParaRPr>
          </a:p>
          <a:p>
            <a:pPr marL="0" indent="0">
              <a:buNone/>
            </a:pPr>
            <a:r>
              <a:rPr lang="en-ZA" dirty="0">
                <a:solidFill>
                  <a:schemeClr val="tx1"/>
                </a:solidFill>
                <a:latin typeface="Arial" panose="020B0604020202020204" pitchFamily="34" charset="0"/>
                <a:cs typeface="Arial" panose="020B0604020202020204" pitchFamily="34" charset="0"/>
              </a:rPr>
              <a:t>SOFTWARE:</a:t>
            </a:r>
          </a:p>
          <a:p>
            <a:pPr marL="0" indent="0">
              <a:buNone/>
            </a:pPr>
            <a:r>
              <a:rPr lang="en-ZA" dirty="0">
                <a:solidFill>
                  <a:schemeClr val="tx1"/>
                </a:solidFill>
                <a:latin typeface="Arial" panose="020B0604020202020204" pitchFamily="34" charset="0"/>
                <a:cs typeface="Arial" panose="020B0604020202020204" pitchFamily="34" charset="0"/>
              </a:rPr>
              <a:t>Microsoft Excel at R159/month</a:t>
            </a:r>
          </a:p>
          <a:p>
            <a:pPr marL="0" indent="0">
              <a:buNone/>
            </a:pPr>
            <a:r>
              <a:rPr lang="en-ZA" dirty="0">
                <a:solidFill>
                  <a:schemeClr val="tx1"/>
                </a:solidFill>
                <a:latin typeface="Arial" panose="020B0604020202020204" pitchFamily="34" charset="0"/>
                <a:cs typeface="Arial" panose="020B0604020202020204" pitchFamily="34" charset="0"/>
              </a:rPr>
              <a:t>= 159 x 6 = R954</a:t>
            </a:r>
          </a:p>
          <a:p>
            <a:pPr marL="0" indent="0">
              <a:buNone/>
            </a:pPr>
            <a:endParaRPr lang="en-ZA" dirty="0">
              <a:solidFill>
                <a:schemeClr val="tx1"/>
              </a:solidFill>
              <a:latin typeface="Arial" panose="020B0604020202020204" pitchFamily="34" charset="0"/>
              <a:cs typeface="Arial" panose="020B0604020202020204" pitchFamily="34" charset="0"/>
            </a:endParaRPr>
          </a:p>
          <a:p>
            <a:pPr marL="0" indent="0">
              <a:buNone/>
            </a:pPr>
            <a:r>
              <a:rPr lang="en-ZA" dirty="0">
                <a:solidFill>
                  <a:schemeClr val="tx1"/>
                </a:solidFill>
                <a:latin typeface="Arial" panose="020B0604020202020204" pitchFamily="34" charset="0"/>
                <a:cs typeface="Arial" panose="020B0604020202020204" pitchFamily="34" charset="0"/>
              </a:rPr>
              <a:t>TOTAL COST: = R954 + R5000 + R494 100 + R12 960</a:t>
            </a:r>
          </a:p>
          <a:p>
            <a:pPr marL="0" indent="0">
              <a:buNone/>
            </a:pPr>
            <a:r>
              <a:rPr lang="en-ZA" dirty="0">
                <a:solidFill>
                  <a:schemeClr val="tx1"/>
                </a:solidFill>
                <a:latin typeface="Arial" panose="020B0604020202020204" pitchFamily="34" charset="0"/>
                <a:cs typeface="Arial" panose="020B0604020202020204" pitchFamily="34" charset="0"/>
              </a:rPr>
              <a:t>			 = R513 014</a:t>
            </a:r>
          </a:p>
          <a:p>
            <a:pPr marL="0" indent="0">
              <a:buNone/>
            </a:pPr>
            <a:endParaRPr lang="en-GB" dirty="0">
              <a:solidFill>
                <a:schemeClr val="tx1"/>
              </a:solidFill>
              <a:latin typeface="Arial" panose="020B0604020202020204" pitchFamily="34" charset="0"/>
              <a:cs typeface="Arial" panose="020B0604020202020204" pitchFamily="34" charset="0"/>
            </a:endParaRPr>
          </a:p>
          <a:p>
            <a:pPr marL="0" indent="0">
              <a:buNone/>
            </a:pPr>
            <a:r>
              <a:rPr lang="en-GB" dirty="0">
                <a:solidFill>
                  <a:schemeClr val="tx1"/>
                </a:solidFill>
                <a:latin typeface="Arial" panose="020B0604020202020204" pitchFamily="34" charset="0"/>
                <a:cs typeface="Arial" panose="020B0604020202020204" pitchFamily="34" charset="0"/>
              </a:rPr>
              <a:t>MONTHLY ONGOING COST OF: R159</a:t>
            </a:r>
          </a:p>
        </p:txBody>
      </p:sp>
    </p:spTree>
    <p:extLst>
      <p:ext uri="{BB962C8B-B14F-4D97-AF65-F5344CB8AC3E}">
        <p14:creationId xmlns:p14="http://schemas.microsoft.com/office/powerpoint/2010/main" val="1258418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88163-F474-36A8-66E6-F2936FC13E5A}"/>
              </a:ext>
            </a:extLst>
          </p:cNvPr>
          <p:cNvSpPr>
            <a:spLocks noGrp="1"/>
          </p:cNvSpPr>
          <p:nvPr>
            <p:ph type="title"/>
          </p:nvPr>
        </p:nvSpPr>
        <p:spPr/>
        <p:txBody>
          <a:bodyPr/>
          <a:lstStyle/>
          <a:p>
            <a:r>
              <a:rPr lang="en-GB" dirty="0"/>
              <a:t>9. INTERNAL RESOURCES</a:t>
            </a:r>
            <a:endParaRPr lang="en-ZA" dirty="0"/>
          </a:p>
        </p:txBody>
      </p:sp>
      <p:sp>
        <p:nvSpPr>
          <p:cNvPr id="3" name="Content Placeholder 2">
            <a:extLst>
              <a:ext uri="{FF2B5EF4-FFF2-40B4-BE49-F238E27FC236}">
                <a16:creationId xmlns:a16="http://schemas.microsoft.com/office/drawing/2014/main" id="{F217246B-F598-41FA-8C49-FE8CAB49A7D5}"/>
              </a:ext>
            </a:extLst>
          </p:cNvPr>
          <p:cNvSpPr>
            <a:spLocks noGrp="1"/>
          </p:cNvSpPr>
          <p:nvPr>
            <p:ph idx="1"/>
          </p:nvPr>
        </p:nvSpPr>
        <p:spPr/>
        <p:txBody>
          <a:bodyPr>
            <a:normAutofit/>
          </a:bodyPr>
          <a:lstStyle/>
          <a:p>
            <a:pPr marL="0" indent="0">
              <a:buNone/>
            </a:pPr>
            <a:r>
              <a:rPr lang="en-US" sz="2000" dirty="0">
                <a:solidFill>
                  <a:schemeClr val="tx1"/>
                </a:solidFill>
                <a:latin typeface="Arial" panose="020B0604020202020204" pitchFamily="34" charset="0"/>
                <a:cs typeface="Arial" panose="020B0604020202020204" pitchFamily="34" charset="0"/>
              </a:rPr>
              <a:t>Proposed internal resources for the project are:</a:t>
            </a:r>
          </a:p>
          <a:p>
            <a:r>
              <a:rPr lang="en-US" sz="2000" dirty="0">
                <a:solidFill>
                  <a:schemeClr val="tx1"/>
                </a:solidFill>
                <a:latin typeface="Arial" panose="020B0604020202020204" pitchFamily="34" charset="0"/>
                <a:cs typeface="Arial" panose="020B0604020202020204" pitchFamily="34" charset="0"/>
              </a:rPr>
              <a:t>System owner (Sponsor): Director and Chief Curator, </a:t>
            </a:r>
            <a:r>
              <a:rPr lang="en-US" sz="2000" dirty="0" err="1">
                <a:solidFill>
                  <a:schemeClr val="tx1"/>
                </a:solidFill>
                <a:latin typeface="Arial" panose="020B0604020202020204" pitchFamily="34" charset="0"/>
                <a:cs typeface="Arial" panose="020B0604020202020204" pitchFamily="34" charset="0"/>
              </a:rPr>
              <a:t>Mrs</a:t>
            </a:r>
            <a:r>
              <a:rPr lang="en-US" sz="2000" dirty="0">
                <a:solidFill>
                  <a:schemeClr val="tx1"/>
                </a:solidFill>
                <a:latin typeface="Arial" panose="020B0604020202020204" pitchFamily="34" charset="0"/>
                <a:cs typeface="Arial" panose="020B0604020202020204" pitchFamily="34" charset="0"/>
              </a:rPr>
              <a:t> Linda </a:t>
            </a:r>
            <a:r>
              <a:rPr lang="en-US" sz="2000" dirty="0" err="1">
                <a:solidFill>
                  <a:schemeClr val="tx1"/>
                </a:solidFill>
                <a:latin typeface="Arial" panose="020B0604020202020204" pitchFamily="34" charset="0"/>
                <a:cs typeface="Arial" panose="020B0604020202020204" pitchFamily="34" charset="0"/>
              </a:rPr>
              <a:t>Redelinghuys</a:t>
            </a:r>
            <a:endParaRPr lang="en-US" sz="2000" dirty="0">
              <a:solidFill>
                <a:schemeClr val="tx1"/>
              </a:solidFill>
              <a:latin typeface="Arial" panose="020B0604020202020204" pitchFamily="34" charset="0"/>
              <a:cs typeface="Arial" panose="020B0604020202020204" pitchFamily="34" charset="0"/>
            </a:endParaRPr>
          </a:p>
          <a:p>
            <a:pPr marL="0" indent="0">
              <a:buNone/>
            </a:pPr>
            <a:endParaRPr lang="en-US" sz="2000" dirty="0">
              <a:solidFill>
                <a:schemeClr val="tx1"/>
              </a:solidFill>
              <a:latin typeface="Arial" panose="020B0604020202020204" pitchFamily="34" charset="0"/>
              <a:cs typeface="Arial" panose="020B0604020202020204" pitchFamily="34" charset="0"/>
            </a:endParaRPr>
          </a:p>
          <a:p>
            <a:pPr marL="0" indent="0">
              <a:buNone/>
            </a:pPr>
            <a:r>
              <a:rPr lang="en-US" sz="2000" dirty="0">
                <a:solidFill>
                  <a:schemeClr val="tx1"/>
                </a:solidFill>
                <a:latin typeface="Arial" panose="020B0604020202020204" pitchFamily="34" charset="0"/>
                <a:cs typeface="Arial" panose="020B0604020202020204" pitchFamily="34" charset="0"/>
              </a:rPr>
              <a:t>The proposed system users listed below are available to dedicate 25% of their time over the next 8 months:</a:t>
            </a:r>
          </a:p>
          <a:p>
            <a:r>
              <a:rPr lang="en-US" sz="2000" dirty="0">
                <a:solidFill>
                  <a:schemeClr val="tx1"/>
                </a:solidFill>
                <a:latin typeface="Arial" panose="020B0604020202020204" pitchFamily="34" charset="0"/>
                <a:cs typeface="Arial" panose="020B0604020202020204" pitchFamily="34" charset="0"/>
              </a:rPr>
              <a:t>Rowen Wentzel</a:t>
            </a:r>
          </a:p>
          <a:p>
            <a:r>
              <a:rPr lang="en-US" sz="2000" dirty="0" err="1">
                <a:solidFill>
                  <a:schemeClr val="tx1"/>
                </a:solidFill>
                <a:latin typeface="Arial" panose="020B0604020202020204" pitchFamily="34" charset="0"/>
                <a:cs typeface="Arial" panose="020B0604020202020204" pitchFamily="34" charset="0"/>
              </a:rPr>
              <a:t>Mihla</a:t>
            </a:r>
            <a:r>
              <a:rPr lang="en-US" sz="2000" dirty="0">
                <a:solidFill>
                  <a:schemeClr val="tx1"/>
                </a:solidFill>
                <a:latin typeface="Arial" panose="020B0604020202020204" pitchFamily="34" charset="0"/>
                <a:cs typeface="Arial" panose="020B0604020202020204" pitchFamily="34" charset="0"/>
              </a:rPr>
              <a:t> </a:t>
            </a:r>
            <a:r>
              <a:rPr lang="en-US" sz="2000" dirty="0" err="1">
                <a:solidFill>
                  <a:schemeClr val="tx1"/>
                </a:solidFill>
                <a:latin typeface="Arial" panose="020B0604020202020204" pitchFamily="34" charset="0"/>
                <a:cs typeface="Arial" panose="020B0604020202020204" pitchFamily="34" charset="0"/>
              </a:rPr>
              <a:t>Xoko</a:t>
            </a:r>
            <a:endParaRPr lang="en-US" sz="2000" dirty="0">
              <a:solidFill>
                <a:schemeClr val="tx1"/>
              </a:solidFill>
              <a:latin typeface="Arial" panose="020B0604020202020204" pitchFamily="34" charset="0"/>
              <a:cs typeface="Arial" panose="020B0604020202020204" pitchFamily="34" charset="0"/>
            </a:endParaRPr>
          </a:p>
          <a:p>
            <a:r>
              <a:rPr lang="en-US" sz="2000" dirty="0">
                <a:solidFill>
                  <a:schemeClr val="tx1"/>
                </a:solidFill>
                <a:latin typeface="Arial" panose="020B0604020202020204" pitchFamily="34" charset="0"/>
                <a:cs typeface="Arial" panose="020B0604020202020204" pitchFamily="34" charset="0"/>
              </a:rPr>
              <a:t>Josh Taylor</a:t>
            </a:r>
          </a:p>
        </p:txBody>
      </p:sp>
    </p:spTree>
    <p:extLst>
      <p:ext uri="{BB962C8B-B14F-4D97-AF65-F5344CB8AC3E}">
        <p14:creationId xmlns:p14="http://schemas.microsoft.com/office/powerpoint/2010/main" val="4134546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FA16E-869E-EE14-B93E-0DBE2568598A}"/>
              </a:ext>
            </a:extLst>
          </p:cNvPr>
          <p:cNvSpPr>
            <a:spLocks noGrp="1"/>
          </p:cNvSpPr>
          <p:nvPr>
            <p:ph type="title"/>
          </p:nvPr>
        </p:nvSpPr>
        <p:spPr>
          <a:xfrm rot="16200000">
            <a:off x="-100046" y="2759541"/>
            <a:ext cx="3656249" cy="1450757"/>
          </a:xfrm>
        </p:spPr>
        <p:txBody>
          <a:bodyPr/>
          <a:lstStyle/>
          <a:p>
            <a:r>
              <a:rPr lang="en-GB" b="1" dirty="0">
                <a:solidFill>
                  <a:schemeClr val="bg1"/>
                </a:solidFill>
              </a:rPr>
              <a:t>1. BACKGROUND</a:t>
            </a:r>
            <a:endParaRPr lang="en-ZA" b="1" dirty="0">
              <a:solidFill>
                <a:schemeClr val="bg1"/>
              </a:solidFill>
            </a:endParaRPr>
          </a:p>
        </p:txBody>
      </p:sp>
      <p:sp>
        <p:nvSpPr>
          <p:cNvPr id="3" name="Content Placeholder 2">
            <a:extLst>
              <a:ext uri="{FF2B5EF4-FFF2-40B4-BE49-F238E27FC236}">
                <a16:creationId xmlns:a16="http://schemas.microsoft.com/office/drawing/2014/main" id="{F740CBD2-97BF-704C-6246-47C798B103BE}"/>
              </a:ext>
            </a:extLst>
          </p:cNvPr>
          <p:cNvSpPr>
            <a:spLocks noGrp="1"/>
          </p:cNvSpPr>
          <p:nvPr>
            <p:ph idx="1"/>
          </p:nvPr>
        </p:nvSpPr>
        <p:spPr>
          <a:xfrm>
            <a:off x="638629" y="1915886"/>
            <a:ext cx="10987314" cy="4340535"/>
          </a:xfrm>
        </p:spPr>
        <p:txBody>
          <a:bodyPr>
            <a:normAutofit/>
          </a:bodyPr>
          <a:lstStyle/>
          <a:p>
            <a:pPr marL="0" indent="0">
              <a:buNone/>
            </a:pPr>
            <a:r>
              <a:rPr lang="en-GB" sz="2400" dirty="0">
                <a:solidFill>
                  <a:schemeClr val="tx1"/>
                </a:solidFill>
                <a:latin typeface="Arial" panose="020B0604020202020204" pitchFamily="34" charset="0"/>
                <a:cs typeface="Arial" panose="020B0604020202020204" pitchFamily="34" charset="0"/>
              </a:rPr>
              <a:t>A local library called SMRT is a non-profit library funded by its local community. The library gives the community access to a large collection of books from around the world for very little fees, allowing everyone to better their knowledge and reading skills. Members from the community come daily to rent out or return the books. Special events are also organized for the community where they can come to the library for free and listen to a reader.</a:t>
            </a:r>
            <a:endParaRPr lang="en-ZA" sz="2400" dirty="0">
              <a:solidFill>
                <a:schemeClr val="tx1"/>
              </a:solidFill>
              <a:latin typeface="Arial" panose="020B0604020202020204" pitchFamily="34" charset="0"/>
              <a:cs typeface="Arial" panose="020B0604020202020204" pitchFamily="34" charset="0"/>
            </a:endParaRPr>
          </a:p>
        </p:txBody>
      </p:sp>
      <p:sp>
        <p:nvSpPr>
          <p:cNvPr id="6" name="Title 1">
            <a:extLst>
              <a:ext uri="{FF2B5EF4-FFF2-40B4-BE49-F238E27FC236}">
                <a16:creationId xmlns:a16="http://schemas.microsoft.com/office/drawing/2014/main" id="{7B231C70-A487-9379-C9FA-FC045620202F}"/>
              </a:ext>
            </a:extLst>
          </p:cNvPr>
          <p:cNvSpPr txBox="1">
            <a:spLocks/>
          </p:cNvSpPr>
          <p:nvPr/>
        </p:nvSpPr>
        <p:spPr>
          <a:xfrm>
            <a:off x="581192" y="702156"/>
            <a:ext cx="11029616" cy="1013800"/>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1. BACKGROUND</a:t>
            </a:r>
          </a:p>
        </p:txBody>
      </p:sp>
    </p:spTree>
    <p:extLst>
      <p:ext uri="{BB962C8B-B14F-4D97-AF65-F5344CB8AC3E}">
        <p14:creationId xmlns:p14="http://schemas.microsoft.com/office/powerpoint/2010/main" val="30236291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5D8BB-D40B-A1D8-7F94-0A5AE09F668C}"/>
              </a:ext>
            </a:extLst>
          </p:cNvPr>
          <p:cNvSpPr>
            <a:spLocks noGrp="1"/>
          </p:cNvSpPr>
          <p:nvPr>
            <p:ph type="title"/>
          </p:nvPr>
        </p:nvSpPr>
        <p:spPr/>
        <p:txBody>
          <a:bodyPr/>
          <a:lstStyle/>
          <a:p>
            <a:r>
              <a:rPr lang="en-GB" dirty="0"/>
              <a:t>2. PROBLEM STATEMENT</a:t>
            </a:r>
            <a:endParaRPr lang="en-ZA" dirty="0"/>
          </a:p>
        </p:txBody>
      </p:sp>
      <p:sp>
        <p:nvSpPr>
          <p:cNvPr id="3" name="Content Placeholder 2">
            <a:extLst>
              <a:ext uri="{FF2B5EF4-FFF2-40B4-BE49-F238E27FC236}">
                <a16:creationId xmlns:a16="http://schemas.microsoft.com/office/drawing/2014/main" id="{F12D54A2-5C47-643B-4521-5A9B8CAED3AA}"/>
              </a:ext>
            </a:extLst>
          </p:cNvPr>
          <p:cNvSpPr>
            <a:spLocks noGrp="1"/>
          </p:cNvSpPr>
          <p:nvPr>
            <p:ph idx="1"/>
          </p:nvPr>
        </p:nvSpPr>
        <p:spPr/>
        <p:txBody>
          <a:bodyPr>
            <a:normAutofit fontScale="92500" lnSpcReduction="10000"/>
          </a:bodyPr>
          <a:lstStyle/>
          <a:p>
            <a:pPr marL="0" indent="0">
              <a:buNone/>
            </a:pPr>
            <a:r>
              <a:rPr lang="en-GB" dirty="0">
                <a:solidFill>
                  <a:schemeClr val="tx1"/>
                </a:solidFill>
                <a:latin typeface="Arial" panose="020B0604020202020204" pitchFamily="34" charset="0"/>
                <a:cs typeface="Arial" panose="020B0604020202020204" pitchFamily="34" charset="0"/>
              </a:rPr>
              <a:t>The current information system is still maintained manually. This presents a variety of problems for the local library:</a:t>
            </a:r>
          </a:p>
          <a:p>
            <a:r>
              <a:rPr lang="en-GB" dirty="0">
                <a:solidFill>
                  <a:schemeClr val="tx1"/>
                </a:solidFill>
                <a:latin typeface="Arial" panose="020B0604020202020204" pitchFamily="34" charset="0"/>
                <a:cs typeface="Arial" panose="020B0604020202020204" pitchFamily="34" charset="0"/>
              </a:rPr>
              <a:t>Inefficiency due to the nature of the manual processes being time consuming as well as labour intensive.</a:t>
            </a:r>
          </a:p>
          <a:p>
            <a:r>
              <a:rPr lang="en-GB" dirty="0">
                <a:solidFill>
                  <a:schemeClr val="tx1"/>
                </a:solidFill>
                <a:latin typeface="Arial" panose="020B0604020202020204" pitchFamily="34" charset="0"/>
                <a:cs typeface="Arial" panose="020B0604020202020204" pitchFamily="34" charset="0"/>
              </a:rPr>
              <a:t>No reporting system is currently in place, making it hard to predict future outcomes for the library.</a:t>
            </a:r>
          </a:p>
          <a:p>
            <a:r>
              <a:rPr lang="en-GB" dirty="0">
                <a:solidFill>
                  <a:schemeClr val="tx1"/>
                </a:solidFill>
                <a:latin typeface="Arial" panose="020B0604020202020204" pitchFamily="34" charset="0"/>
                <a:cs typeface="Arial" panose="020B0604020202020204" pitchFamily="34" charset="0"/>
              </a:rPr>
              <a:t>Data management is difficult and involves a lot of manual labour, making the risk of mistakes passing through a lot higher.</a:t>
            </a:r>
          </a:p>
          <a:p>
            <a:pPr marL="0" indent="0">
              <a:buNone/>
            </a:pPr>
            <a:r>
              <a:rPr lang="en-GB" dirty="0">
                <a:solidFill>
                  <a:schemeClr val="tx1"/>
                </a:solidFill>
                <a:latin typeface="Arial" panose="020B0604020202020204" pitchFamily="34" charset="0"/>
                <a:cs typeface="Arial" panose="020B0604020202020204" pitchFamily="34" charset="0"/>
              </a:rPr>
              <a:t>The information system currently in use is outdated and no longer able to keep up with the business requirements. The following processes are not automated:</a:t>
            </a:r>
          </a:p>
          <a:p>
            <a:pPr lvl="1"/>
            <a:r>
              <a:rPr lang="en-GB" dirty="0">
                <a:solidFill>
                  <a:schemeClr val="tx1"/>
                </a:solidFill>
                <a:latin typeface="Arial" panose="020B0604020202020204" pitchFamily="34" charset="0"/>
                <a:cs typeface="Arial" panose="020B0604020202020204" pitchFamily="34" charset="0"/>
              </a:rPr>
              <a:t>Fees on overdue books</a:t>
            </a:r>
          </a:p>
          <a:p>
            <a:pPr lvl="1"/>
            <a:r>
              <a:rPr lang="en-GB" dirty="0">
                <a:solidFill>
                  <a:schemeClr val="tx1"/>
                </a:solidFill>
                <a:latin typeface="Arial" panose="020B0604020202020204" pitchFamily="34" charset="0"/>
                <a:cs typeface="Arial" panose="020B0604020202020204" pitchFamily="34" charset="0"/>
              </a:rPr>
              <a:t>Reading events being booked</a:t>
            </a:r>
          </a:p>
          <a:p>
            <a:pPr lvl="1"/>
            <a:r>
              <a:rPr lang="en-GB" dirty="0">
                <a:solidFill>
                  <a:schemeClr val="tx1"/>
                </a:solidFill>
                <a:latin typeface="Arial" panose="020B0604020202020204" pitchFamily="34" charset="0"/>
                <a:cs typeface="Arial" panose="020B0604020202020204" pitchFamily="34" charset="0"/>
              </a:rPr>
              <a:t>Inventory Control</a:t>
            </a:r>
          </a:p>
          <a:p>
            <a:pPr marL="0" indent="0">
              <a:buNone/>
            </a:pPr>
            <a:endParaRPr lang="en-ZA"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4162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DE414-3B74-5E7A-AE1E-7E4A52FD89D9}"/>
              </a:ext>
            </a:extLst>
          </p:cNvPr>
          <p:cNvSpPr>
            <a:spLocks noGrp="1"/>
          </p:cNvSpPr>
          <p:nvPr>
            <p:ph type="title"/>
          </p:nvPr>
        </p:nvSpPr>
        <p:spPr/>
        <p:txBody>
          <a:bodyPr/>
          <a:lstStyle/>
          <a:p>
            <a:r>
              <a:rPr lang="en-GB" dirty="0"/>
              <a:t>3. CONSTRAINTS</a:t>
            </a:r>
            <a:endParaRPr lang="en-ZA" dirty="0"/>
          </a:p>
        </p:txBody>
      </p:sp>
      <p:sp>
        <p:nvSpPr>
          <p:cNvPr id="3" name="Content Placeholder 2">
            <a:extLst>
              <a:ext uri="{FF2B5EF4-FFF2-40B4-BE49-F238E27FC236}">
                <a16:creationId xmlns:a16="http://schemas.microsoft.com/office/drawing/2014/main" id="{A1D6DFE1-32A8-DA3E-32C5-07290185454A}"/>
              </a:ext>
            </a:extLst>
          </p:cNvPr>
          <p:cNvSpPr>
            <a:spLocks noGrp="1"/>
          </p:cNvSpPr>
          <p:nvPr>
            <p:ph idx="1"/>
          </p:nvPr>
        </p:nvSpPr>
        <p:spPr>
          <a:xfrm>
            <a:off x="581192" y="2180496"/>
            <a:ext cx="11029615" cy="4089675"/>
          </a:xfrm>
        </p:spPr>
        <p:txBody>
          <a:bodyPr>
            <a:normAutofit/>
          </a:bodyPr>
          <a:lstStyle/>
          <a:p>
            <a:pPr marL="0" indent="0">
              <a:buNone/>
            </a:pPr>
            <a:r>
              <a:rPr lang="en-ZA" sz="2000" dirty="0">
                <a:solidFill>
                  <a:schemeClr val="tx1"/>
                </a:solidFill>
                <a:latin typeface="Arial" panose="020B0604020202020204" pitchFamily="34" charset="0"/>
                <a:cs typeface="Arial" panose="020B0604020202020204" pitchFamily="34" charset="0"/>
              </a:rPr>
              <a:t>Constraints include a budget of R513 014 as the library decided to invest in a simple information system.</a:t>
            </a:r>
          </a:p>
          <a:p>
            <a:pPr marL="0" indent="0">
              <a:buNone/>
            </a:pPr>
            <a:endParaRPr lang="en-ZA" sz="2000" dirty="0">
              <a:solidFill>
                <a:schemeClr val="tx1"/>
              </a:solidFill>
              <a:latin typeface="Arial" panose="020B0604020202020204" pitchFamily="34" charset="0"/>
              <a:cs typeface="Arial" panose="020B0604020202020204" pitchFamily="34" charset="0"/>
            </a:endParaRPr>
          </a:p>
          <a:p>
            <a:pPr marL="0" indent="0">
              <a:buNone/>
            </a:pPr>
            <a:r>
              <a:rPr lang="en-ZA" sz="2000" dirty="0">
                <a:solidFill>
                  <a:schemeClr val="tx1"/>
                </a:solidFill>
                <a:latin typeface="Arial" panose="020B0604020202020204" pitchFamily="34" charset="0"/>
                <a:cs typeface="Arial" panose="020B0604020202020204" pitchFamily="34" charset="0"/>
              </a:rPr>
              <a:t>As a result of this budget the system will be designed and written using Visual Studio with an Access or Server-Based Database. </a:t>
            </a:r>
          </a:p>
          <a:p>
            <a:pPr marL="0" indent="0">
              <a:buNone/>
            </a:pPr>
            <a:endParaRPr lang="en-ZA" sz="2000" dirty="0">
              <a:solidFill>
                <a:schemeClr val="tx1"/>
              </a:solidFill>
              <a:latin typeface="Arial" panose="020B0604020202020204" pitchFamily="34" charset="0"/>
              <a:cs typeface="Arial" panose="020B0604020202020204" pitchFamily="34" charset="0"/>
            </a:endParaRPr>
          </a:p>
          <a:p>
            <a:pPr marL="0" indent="0">
              <a:buNone/>
            </a:pPr>
            <a:r>
              <a:rPr lang="en-US" sz="2000" dirty="0">
                <a:solidFill>
                  <a:schemeClr val="tx1"/>
                </a:solidFill>
                <a:latin typeface="Arial" panose="020B0604020202020204" pitchFamily="34" charset="0"/>
                <a:cs typeface="Arial" panose="020B0604020202020204" pitchFamily="34" charset="0"/>
              </a:rPr>
              <a:t>Due to integration issues the LMS will have to be used on independent terminals.</a:t>
            </a:r>
          </a:p>
          <a:p>
            <a:pPr marL="0" indent="0">
              <a:buNone/>
            </a:pPr>
            <a:endParaRPr lang="en-US" sz="2000" dirty="0">
              <a:solidFill>
                <a:schemeClr val="tx1"/>
              </a:solidFill>
              <a:latin typeface="Arial" panose="020B0604020202020204" pitchFamily="34" charset="0"/>
              <a:cs typeface="Arial" panose="020B0604020202020204" pitchFamily="34" charset="0"/>
            </a:endParaRPr>
          </a:p>
          <a:p>
            <a:pPr marL="0" indent="0">
              <a:buNone/>
            </a:pPr>
            <a:r>
              <a:rPr lang="en-US" sz="2000" dirty="0">
                <a:solidFill>
                  <a:schemeClr val="tx1"/>
                </a:solidFill>
                <a:latin typeface="Arial" panose="020B0604020202020204" pitchFamily="34" charset="0"/>
                <a:cs typeface="Arial" panose="020B0604020202020204" pitchFamily="34" charset="0"/>
              </a:rPr>
              <a:t>The Library Management System (LMS) must be implemented </a:t>
            </a:r>
            <a:r>
              <a:rPr lang="en-US" sz="2000" b="1" dirty="0">
                <a:solidFill>
                  <a:schemeClr val="tx1"/>
                </a:solidFill>
                <a:latin typeface="Arial" panose="020B0604020202020204" pitchFamily="34" charset="0"/>
                <a:cs typeface="Arial" panose="020B0604020202020204" pitchFamily="34" charset="0"/>
              </a:rPr>
              <a:t>ahead of the busy season</a:t>
            </a:r>
            <a:r>
              <a:rPr lang="en-US" sz="2000" dirty="0">
                <a:solidFill>
                  <a:schemeClr val="tx1"/>
                </a:solidFill>
                <a:latin typeface="Arial" panose="020B0604020202020204" pitchFamily="34" charset="0"/>
                <a:cs typeface="Arial" panose="020B0604020202020204" pitchFamily="34" charset="0"/>
              </a:rPr>
              <a:t> by November 2025</a:t>
            </a:r>
            <a:r>
              <a:rPr lang="en-US" sz="2000" dirty="0">
                <a:solidFill>
                  <a:schemeClr val="tx1"/>
                </a:solidFill>
              </a:rPr>
              <a:t>.</a:t>
            </a:r>
          </a:p>
        </p:txBody>
      </p:sp>
    </p:spTree>
    <p:extLst>
      <p:ext uri="{BB962C8B-B14F-4D97-AF65-F5344CB8AC3E}">
        <p14:creationId xmlns:p14="http://schemas.microsoft.com/office/powerpoint/2010/main" val="3598138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2808B-F988-AA3E-25FB-5A5490600C9B}"/>
              </a:ext>
            </a:extLst>
          </p:cNvPr>
          <p:cNvSpPr>
            <a:spLocks noGrp="1"/>
          </p:cNvSpPr>
          <p:nvPr>
            <p:ph type="title"/>
          </p:nvPr>
        </p:nvSpPr>
        <p:spPr/>
        <p:txBody>
          <a:bodyPr/>
          <a:lstStyle/>
          <a:p>
            <a:r>
              <a:rPr lang="en-GB" dirty="0"/>
              <a:t>4. SCOPE DEFINITION</a:t>
            </a:r>
            <a:endParaRPr lang="en-ZA" dirty="0"/>
          </a:p>
        </p:txBody>
      </p:sp>
      <p:sp>
        <p:nvSpPr>
          <p:cNvPr id="3" name="Content Placeholder 2">
            <a:extLst>
              <a:ext uri="{FF2B5EF4-FFF2-40B4-BE49-F238E27FC236}">
                <a16:creationId xmlns:a16="http://schemas.microsoft.com/office/drawing/2014/main" id="{D58CB4BE-669B-7379-9DAF-4655CDEA1368}"/>
              </a:ext>
            </a:extLst>
          </p:cNvPr>
          <p:cNvSpPr>
            <a:spLocks noGrp="1"/>
          </p:cNvSpPr>
          <p:nvPr>
            <p:ph idx="1"/>
          </p:nvPr>
        </p:nvSpPr>
        <p:spPr/>
        <p:txBody>
          <a:bodyPr>
            <a:normAutofit fontScale="92500" lnSpcReduction="10000"/>
          </a:bodyPr>
          <a:lstStyle/>
          <a:p>
            <a:r>
              <a:rPr lang="en-GB" sz="2400" dirty="0">
                <a:solidFill>
                  <a:schemeClr val="tx1"/>
                </a:solidFill>
                <a:latin typeface="Arial" panose="020B0604020202020204" pitchFamily="34" charset="0"/>
                <a:cs typeface="Arial" panose="020B0604020202020204" pitchFamily="34" charset="0"/>
              </a:rPr>
              <a:t> Maintain Books </a:t>
            </a:r>
          </a:p>
          <a:p>
            <a:r>
              <a:rPr lang="en-GB" sz="2400" dirty="0">
                <a:solidFill>
                  <a:schemeClr val="tx1"/>
                </a:solidFill>
                <a:latin typeface="Arial" panose="020B0604020202020204" pitchFamily="34" charset="0"/>
                <a:cs typeface="Arial" panose="020B0604020202020204" pitchFamily="34" charset="0"/>
              </a:rPr>
              <a:t> Maintain Members </a:t>
            </a:r>
          </a:p>
          <a:p>
            <a:r>
              <a:rPr lang="en-GB" sz="2400" dirty="0">
                <a:solidFill>
                  <a:schemeClr val="tx1"/>
                </a:solidFill>
                <a:latin typeface="Arial" panose="020B0604020202020204" pitchFamily="34" charset="0"/>
                <a:cs typeface="Arial" panose="020B0604020202020204" pitchFamily="34" charset="0"/>
              </a:rPr>
              <a:t> Maintain Events</a:t>
            </a:r>
          </a:p>
          <a:p>
            <a:r>
              <a:rPr lang="en-GB" sz="2400" dirty="0">
                <a:solidFill>
                  <a:schemeClr val="tx1"/>
                </a:solidFill>
                <a:latin typeface="Arial" panose="020B0604020202020204" pitchFamily="34" charset="0"/>
                <a:cs typeface="Arial" panose="020B0604020202020204" pitchFamily="34" charset="0"/>
              </a:rPr>
              <a:t> Maintain Readers</a:t>
            </a:r>
          </a:p>
          <a:p>
            <a:r>
              <a:rPr lang="en-GB" sz="2400" dirty="0">
                <a:solidFill>
                  <a:schemeClr val="tx1"/>
                </a:solidFill>
                <a:latin typeface="Arial" panose="020B0604020202020204" pitchFamily="34" charset="0"/>
                <a:cs typeface="Arial" panose="020B0604020202020204" pitchFamily="34" charset="0"/>
              </a:rPr>
              <a:t> Process loans </a:t>
            </a:r>
          </a:p>
          <a:p>
            <a:r>
              <a:rPr lang="en-GB" sz="2400" dirty="0">
                <a:solidFill>
                  <a:schemeClr val="tx1"/>
                </a:solidFill>
                <a:latin typeface="Arial" panose="020B0604020202020204" pitchFamily="34" charset="0"/>
                <a:cs typeface="Arial" panose="020B0604020202020204" pitchFamily="34" charset="0"/>
              </a:rPr>
              <a:t> Process returns </a:t>
            </a:r>
          </a:p>
          <a:p>
            <a:r>
              <a:rPr lang="en-GB" sz="2400" dirty="0">
                <a:solidFill>
                  <a:schemeClr val="tx1"/>
                </a:solidFill>
                <a:latin typeface="Arial" panose="020B0604020202020204" pitchFamily="34" charset="0"/>
                <a:cs typeface="Arial" panose="020B0604020202020204" pitchFamily="34" charset="0"/>
              </a:rPr>
              <a:t> Request reports </a:t>
            </a:r>
          </a:p>
          <a:p>
            <a:r>
              <a:rPr lang="en-GB" sz="2400" dirty="0">
                <a:solidFill>
                  <a:schemeClr val="tx1"/>
                </a:solidFill>
                <a:latin typeface="Arial" panose="020B0604020202020204" pitchFamily="34" charset="0"/>
                <a:cs typeface="Arial" panose="020B0604020202020204" pitchFamily="34" charset="0"/>
              </a:rPr>
              <a:t> Project will not integrate with other library systems</a:t>
            </a:r>
            <a:endParaRPr lang="en-ZA" sz="2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9586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570D2-EDAF-D5EE-E1D8-8CD215CE8228}"/>
              </a:ext>
            </a:extLst>
          </p:cNvPr>
          <p:cNvSpPr>
            <a:spLocks noGrp="1"/>
          </p:cNvSpPr>
          <p:nvPr>
            <p:ph type="title"/>
          </p:nvPr>
        </p:nvSpPr>
        <p:spPr/>
        <p:txBody>
          <a:bodyPr/>
          <a:lstStyle/>
          <a:p>
            <a:r>
              <a:rPr lang="en-GB" dirty="0"/>
              <a:t>5. GOALS OF THE PROJECT</a:t>
            </a:r>
            <a:endParaRPr lang="en-ZA" dirty="0"/>
          </a:p>
        </p:txBody>
      </p:sp>
      <p:sp>
        <p:nvSpPr>
          <p:cNvPr id="3" name="Content Placeholder 2">
            <a:extLst>
              <a:ext uri="{FF2B5EF4-FFF2-40B4-BE49-F238E27FC236}">
                <a16:creationId xmlns:a16="http://schemas.microsoft.com/office/drawing/2014/main" id="{28935EFE-3FB9-0D1B-0059-B0D2E503DF6A}"/>
              </a:ext>
            </a:extLst>
          </p:cNvPr>
          <p:cNvSpPr>
            <a:spLocks noGrp="1"/>
          </p:cNvSpPr>
          <p:nvPr>
            <p:ph idx="1"/>
          </p:nvPr>
        </p:nvSpPr>
        <p:spPr/>
        <p:txBody>
          <a:bodyPr>
            <a:normAutofit/>
          </a:bodyPr>
          <a:lstStyle/>
          <a:p>
            <a:r>
              <a:rPr lang="en-GB" sz="2000" dirty="0">
                <a:solidFill>
                  <a:schemeClr val="tx1"/>
                </a:solidFill>
                <a:latin typeface="Arial" panose="020B0604020202020204" pitchFamily="34" charset="0"/>
                <a:cs typeface="Arial" panose="020B0604020202020204" pitchFamily="34" charset="0"/>
              </a:rPr>
              <a:t>The system must help improve the business knowledge by incorporating a reporting system that allows for management to see and manipulate data.</a:t>
            </a:r>
          </a:p>
          <a:p>
            <a:r>
              <a:rPr lang="en-GB" sz="2000" dirty="0">
                <a:solidFill>
                  <a:schemeClr val="tx1"/>
                </a:solidFill>
                <a:latin typeface="Arial" panose="020B0604020202020204" pitchFamily="34" charset="0"/>
                <a:cs typeface="Arial" panose="020B0604020202020204" pitchFamily="34" charset="0"/>
              </a:rPr>
              <a:t>The system must help improve the business processes by automating certain processes like fees and inventory management, as well as create a more efficient workflow by having all business processes on one system.</a:t>
            </a:r>
          </a:p>
          <a:p>
            <a:r>
              <a:rPr lang="en-GB" sz="2000" dirty="0">
                <a:solidFill>
                  <a:schemeClr val="tx1"/>
                </a:solidFill>
                <a:latin typeface="Arial" panose="020B0604020202020204" pitchFamily="34" charset="0"/>
                <a:cs typeface="Arial" panose="020B0604020202020204" pitchFamily="34" charset="0"/>
              </a:rPr>
              <a:t>The system must help improve business communication by providing the user with a consistent and understandable graphical user interface, a help function as well as an easy to use format.</a:t>
            </a:r>
            <a:endParaRPr lang="en-ZA" sz="2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7960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5AC04-ECA3-7996-05C5-E581D3FCC229}"/>
              </a:ext>
            </a:extLst>
          </p:cNvPr>
          <p:cNvSpPr>
            <a:spLocks noGrp="1"/>
          </p:cNvSpPr>
          <p:nvPr>
            <p:ph type="title"/>
          </p:nvPr>
        </p:nvSpPr>
        <p:spPr/>
        <p:txBody>
          <a:bodyPr/>
          <a:lstStyle/>
          <a:p>
            <a:r>
              <a:rPr lang="en-GB" dirty="0"/>
              <a:t>6. OPPORTUNITIES TO IMPROVE</a:t>
            </a:r>
            <a:endParaRPr lang="en-ZA" dirty="0"/>
          </a:p>
        </p:txBody>
      </p:sp>
      <p:sp>
        <p:nvSpPr>
          <p:cNvPr id="3" name="Content Placeholder 2">
            <a:extLst>
              <a:ext uri="{FF2B5EF4-FFF2-40B4-BE49-F238E27FC236}">
                <a16:creationId xmlns:a16="http://schemas.microsoft.com/office/drawing/2014/main" id="{462EA368-647E-61A1-2CCD-F06C130FF69F}"/>
              </a:ext>
            </a:extLst>
          </p:cNvPr>
          <p:cNvSpPr>
            <a:spLocks noGrp="1"/>
          </p:cNvSpPr>
          <p:nvPr>
            <p:ph idx="1"/>
          </p:nvPr>
        </p:nvSpPr>
        <p:spPr/>
        <p:txBody>
          <a:bodyPr>
            <a:normAutofit/>
          </a:bodyPr>
          <a:lstStyle/>
          <a:p>
            <a:pPr marL="0" indent="0">
              <a:buNone/>
            </a:pPr>
            <a:r>
              <a:rPr lang="en-GB" sz="2000" dirty="0">
                <a:solidFill>
                  <a:schemeClr val="tx1"/>
                </a:solidFill>
                <a:latin typeface="Arial" panose="020B0604020202020204" pitchFamily="34" charset="0"/>
                <a:cs typeface="Arial" panose="020B0604020202020204" pitchFamily="34" charset="0"/>
              </a:rPr>
              <a:t>The LMS presents several opportunities to improve the library’s services and operations:</a:t>
            </a:r>
          </a:p>
          <a:p>
            <a:pPr marL="0" indent="0">
              <a:buNone/>
            </a:pPr>
            <a:r>
              <a:rPr lang="en-GB" sz="2000" dirty="0">
                <a:solidFill>
                  <a:schemeClr val="tx1"/>
                </a:solidFill>
                <a:latin typeface="Arial" panose="020B0604020202020204" pitchFamily="34" charset="0"/>
                <a:cs typeface="Arial" panose="020B0604020202020204" pitchFamily="34" charset="0"/>
              </a:rPr>
              <a:t> </a:t>
            </a:r>
          </a:p>
          <a:p>
            <a:r>
              <a:rPr lang="en-GB" sz="2000" dirty="0">
                <a:solidFill>
                  <a:schemeClr val="tx1"/>
                </a:solidFill>
                <a:latin typeface="Arial" panose="020B0604020202020204" pitchFamily="34" charset="0"/>
                <a:cs typeface="Arial" panose="020B0604020202020204" pitchFamily="34" charset="0"/>
              </a:rPr>
              <a:t>Enhanced User Experience: Patrons will be able to easily search the </a:t>
            </a:r>
            <a:r>
              <a:rPr lang="en-GB" sz="2000" dirty="0" err="1">
                <a:solidFill>
                  <a:schemeClr val="tx1"/>
                </a:solidFill>
                <a:latin typeface="Arial" panose="020B0604020202020204" pitchFamily="34" charset="0"/>
                <a:cs typeface="Arial" panose="020B0604020202020204" pitchFamily="34" charset="0"/>
              </a:rPr>
              <a:t>catalog</a:t>
            </a:r>
            <a:r>
              <a:rPr lang="en-GB" sz="2000" dirty="0">
                <a:solidFill>
                  <a:schemeClr val="tx1"/>
                </a:solidFill>
                <a:latin typeface="Arial" panose="020B0604020202020204" pitchFamily="34" charset="0"/>
                <a:cs typeface="Arial" panose="020B0604020202020204" pitchFamily="34" charset="0"/>
              </a:rPr>
              <a:t>, check book availability, and manage their accounts online, improving their overall experience. </a:t>
            </a:r>
          </a:p>
          <a:p>
            <a:r>
              <a:rPr lang="en-GB" sz="2000" dirty="0">
                <a:solidFill>
                  <a:schemeClr val="tx1"/>
                </a:solidFill>
                <a:latin typeface="Arial" panose="020B0604020202020204" pitchFamily="34" charset="0"/>
                <a:cs typeface="Arial" panose="020B0604020202020204" pitchFamily="34" charset="0"/>
              </a:rPr>
              <a:t>Data-Driven Decision Making: The library will be able to generate reports on key metrics, enabling them to make informed decisions about collection development, resource allocation, and service improvements.</a:t>
            </a:r>
            <a:endParaRPr lang="en-ZA" sz="2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67763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5F062-A800-1DDB-B1F0-549CE4A2C7B9}"/>
              </a:ext>
            </a:extLst>
          </p:cNvPr>
          <p:cNvSpPr>
            <a:spLocks noGrp="1"/>
          </p:cNvSpPr>
          <p:nvPr>
            <p:ph type="title"/>
          </p:nvPr>
        </p:nvSpPr>
        <p:spPr/>
        <p:txBody>
          <a:bodyPr/>
          <a:lstStyle/>
          <a:p>
            <a:r>
              <a:rPr lang="en-GB" dirty="0"/>
              <a:t>7. SCHEDULE OF PROJECT</a:t>
            </a:r>
            <a:endParaRPr lang="en-ZA" dirty="0"/>
          </a:p>
        </p:txBody>
      </p:sp>
      <p:pic>
        <p:nvPicPr>
          <p:cNvPr id="4" name="table">
            <a:extLst>
              <a:ext uri="{FF2B5EF4-FFF2-40B4-BE49-F238E27FC236}">
                <a16:creationId xmlns:a16="http://schemas.microsoft.com/office/drawing/2014/main" id="{E362EA06-2232-A576-2B93-EA32B8439F47}"/>
              </a:ext>
            </a:extLst>
          </p:cNvPr>
          <p:cNvPicPr>
            <a:picLocks noGrp="1" noChangeAspect="1"/>
          </p:cNvPicPr>
          <p:nvPr>
            <p:ph idx="1"/>
          </p:nvPr>
        </p:nvPicPr>
        <p:blipFill>
          <a:blip r:embed="rId2"/>
          <a:stretch>
            <a:fillRect/>
          </a:stretch>
        </p:blipFill>
        <p:spPr>
          <a:xfrm>
            <a:off x="1323474" y="1892968"/>
            <a:ext cx="9545052" cy="4783498"/>
          </a:xfrm>
          <a:prstGeom prst="rect">
            <a:avLst/>
          </a:prstGeom>
        </p:spPr>
      </p:pic>
    </p:spTree>
    <p:extLst>
      <p:ext uri="{BB962C8B-B14F-4D97-AF65-F5344CB8AC3E}">
        <p14:creationId xmlns:p14="http://schemas.microsoft.com/office/powerpoint/2010/main" val="466335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FFEA9-8527-9A1F-D80E-DBCA520EDA95}"/>
              </a:ext>
            </a:extLst>
          </p:cNvPr>
          <p:cNvSpPr>
            <a:spLocks noGrp="1"/>
          </p:cNvSpPr>
          <p:nvPr>
            <p:ph type="title"/>
          </p:nvPr>
        </p:nvSpPr>
        <p:spPr/>
        <p:txBody>
          <a:bodyPr/>
          <a:lstStyle/>
          <a:p>
            <a:r>
              <a:rPr lang="en-GB" dirty="0"/>
              <a:t>8. BUDGET</a:t>
            </a:r>
            <a:endParaRPr lang="en-ZA" dirty="0"/>
          </a:p>
        </p:txBody>
      </p:sp>
      <p:sp>
        <p:nvSpPr>
          <p:cNvPr id="3" name="Content Placeholder 2">
            <a:extLst>
              <a:ext uri="{FF2B5EF4-FFF2-40B4-BE49-F238E27FC236}">
                <a16:creationId xmlns:a16="http://schemas.microsoft.com/office/drawing/2014/main" id="{93D5F5CD-84F0-FF63-33EF-6E9A9AF14029}"/>
              </a:ext>
            </a:extLst>
          </p:cNvPr>
          <p:cNvSpPr>
            <a:spLocks noGrp="1"/>
          </p:cNvSpPr>
          <p:nvPr>
            <p:ph idx="1"/>
          </p:nvPr>
        </p:nvSpPr>
        <p:spPr/>
        <p:txBody>
          <a:bodyPr/>
          <a:lstStyle/>
          <a:p>
            <a:pPr marL="0" indent="0">
              <a:buNone/>
            </a:pPr>
            <a:r>
              <a:rPr lang="en-GB" dirty="0">
                <a:solidFill>
                  <a:schemeClr val="tx1"/>
                </a:solidFill>
                <a:latin typeface="Arial" panose="020B0604020202020204" pitchFamily="34" charset="0"/>
                <a:cs typeface="Arial" panose="020B0604020202020204" pitchFamily="34" charset="0"/>
              </a:rPr>
              <a:t>MAN-HOUR:</a:t>
            </a:r>
          </a:p>
          <a:p>
            <a:r>
              <a:rPr lang="en-GB" dirty="0">
                <a:solidFill>
                  <a:schemeClr val="tx1"/>
                </a:solidFill>
                <a:latin typeface="Arial" panose="020B0604020202020204" pitchFamily="34" charset="0"/>
                <a:cs typeface="Arial" panose="020B0604020202020204" pitchFamily="34" charset="0"/>
              </a:rPr>
              <a:t>Internal Cost:  = 20% of 2 people working 8 hours a day for 6 months @ R30/hour</a:t>
            </a:r>
            <a:endParaRPr lang="en-ZA" dirty="0">
              <a:solidFill>
                <a:schemeClr val="tx1"/>
              </a:solidFill>
              <a:latin typeface="Arial" panose="020B0604020202020204" pitchFamily="34" charset="0"/>
              <a:cs typeface="Arial" panose="020B0604020202020204" pitchFamily="34" charset="0"/>
            </a:endParaRPr>
          </a:p>
          <a:p>
            <a:pPr marL="0" indent="0">
              <a:buNone/>
            </a:pPr>
            <a:r>
              <a:rPr lang="en-ZA" dirty="0">
                <a:solidFill>
                  <a:schemeClr val="tx1"/>
                </a:solidFill>
                <a:latin typeface="Arial" panose="020B0604020202020204" pitchFamily="34" charset="0"/>
                <a:cs typeface="Arial" panose="020B0604020202020204" pitchFamily="34" charset="0"/>
              </a:rPr>
              <a:t>			     = 0.2(2 x 8 x 22.5 x 6 x 30)</a:t>
            </a:r>
          </a:p>
          <a:p>
            <a:pPr marL="0" indent="0">
              <a:buNone/>
            </a:pPr>
            <a:r>
              <a:rPr lang="en-ZA" dirty="0">
                <a:solidFill>
                  <a:schemeClr val="tx1"/>
                </a:solidFill>
                <a:latin typeface="Arial" panose="020B0604020202020204" pitchFamily="34" charset="0"/>
                <a:cs typeface="Arial" panose="020B0604020202020204" pitchFamily="34" charset="0"/>
              </a:rPr>
              <a:t>			     = R12 960</a:t>
            </a:r>
          </a:p>
          <a:p>
            <a:r>
              <a:rPr lang="en-ZA" dirty="0">
                <a:solidFill>
                  <a:schemeClr val="tx1"/>
                </a:solidFill>
                <a:latin typeface="Arial" panose="020B0604020202020204" pitchFamily="34" charset="0"/>
                <a:cs typeface="Arial" panose="020B0604020202020204" pitchFamily="34" charset="0"/>
              </a:rPr>
              <a:t>Consultant Cost: =3 people working 4 hours a day for 6 months @ R305/hour</a:t>
            </a:r>
          </a:p>
          <a:p>
            <a:pPr marL="0" indent="0">
              <a:buNone/>
            </a:pPr>
            <a:r>
              <a:rPr lang="en-ZA" dirty="0">
                <a:solidFill>
                  <a:schemeClr val="tx1"/>
                </a:solidFill>
                <a:latin typeface="Arial" panose="020B0604020202020204" pitchFamily="34" charset="0"/>
                <a:cs typeface="Arial" panose="020B0604020202020204" pitchFamily="34" charset="0"/>
              </a:rPr>
              <a:t>				  = 3 x 4 x 22.5 x 6 x 305</a:t>
            </a:r>
          </a:p>
          <a:p>
            <a:pPr marL="0" indent="0">
              <a:buNone/>
            </a:pPr>
            <a:r>
              <a:rPr lang="en-ZA" dirty="0">
                <a:solidFill>
                  <a:schemeClr val="tx1"/>
                </a:solidFill>
                <a:latin typeface="Arial" panose="020B0604020202020204" pitchFamily="34" charset="0"/>
                <a:cs typeface="Arial" panose="020B0604020202020204" pitchFamily="34" charset="0"/>
              </a:rPr>
              <a:t>				  = R494 100	</a:t>
            </a:r>
            <a:endParaRPr lang="en-GB"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4524019"/>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2.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TM03457464[[fn=Dividend]]</Template>
  <TotalTime>105</TotalTime>
  <Words>723</Words>
  <Application>Microsoft Office PowerPoint</Application>
  <PresentationFormat>Widescreen</PresentationFormat>
  <Paragraphs>77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Gill Sans MT</vt:lpstr>
      <vt:lpstr>Wingdings 2</vt:lpstr>
      <vt:lpstr>Dividend</vt:lpstr>
      <vt:lpstr>Table of Contents</vt:lpstr>
      <vt:lpstr>1. BACKGROUND</vt:lpstr>
      <vt:lpstr>2. PROBLEM STATEMENT</vt:lpstr>
      <vt:lpstr>3. CONSTRAINTS</vt:lpstr>
      <vt:lpstr>4. SCOPE DEFINITION</vt:lpstr>
      <vt:lpstr>5. GOALS OF THE PROJECT</vt:lpstr>
      <vt:lpstr>6. OPPORTUNITIES TO IMPROVE</vt:lpstr>
      <vt:lpstr>7. SCHEDULE OF PROJECT</vt:lpstr>
      <vt:lpstr>8. BUDGET</vt:lpstr>
      <vt:lpstr>8. BUDGET (CONTINUED)</vt:lpstr>
      <vt:lpstr>9. INTERNAL 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Rowen Wentzel</dc:creator>
  <cp:lastModifiedBy>Rowen Wentzel</cp:lastModifiedBy>
  <cp:revision>30</cp:revision>
  <dcterms:created xsi:type="dcterms:W3CDTF">2025-02-25T05:22:48Z</dcterms:created>
  <dcterms:modified xsi:type="dcterms:W3CDTF">2025-07-28T16:45:50Z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