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34"/>
  </p:notesMasterIdLst>
  <p:handoutMasterIdLst>
    <p:handoutMasterId r:id="rId35"/>
  </p:handoutMasterIdLst>
  <p:sldIdLst>
    <p:sldId id="290" r:id="rId5"/>
    <p:sldId id="291" r:id="rId6"/>
    <p:sldId id="317" r:id="rId7"/>
    <p:sldId id="292" r:id="rId8"/>
    <p:sldId id="302" r:id="rId9"/>
    <p:sldId id="293" r:id="rId10"/>
    <p:sldId id="303" r:id="rId11"/>
    <p:sldId id="304" r:id="rId12"/>
    <p:sldId id="295" r:id="rId13"/>
    <p:sldId id="305" r:id="rId14"/>
    <p:sldId id="306" r:id="rId15"/>
    <p:sldId id="307" r:id="rId16"/>
    <p:sldId id="308" r:id="rId17"/>
    <p:sldId id="309" r:id="rId18"/>
    <p:sldId id="310" r:id="rId19"/>
    <p:sldId id="311" r:id="rId20"/>
    <p:sldId id="312" r:id="rId21"/>
    <p:sldId id="296" r:id="rId22"/>
    <p:sldId id="313" r:id="rId23"/>
    <p:sldId id="297" r:id="rId24"/>
    <p:sldId id="314" r:id="rId25"/>
    <p:sldId id="315" r:id="rId26"/>
    <p:sldId id="316" r:id="rId27"/>
    <p:sldId id="298" r:id="rId28"/>
    <p:sldId id="299" r:id="rId29"/>
    <p:sldId id="300" r:id="rId30"/>
    <p:sldId id="318" r:id="rId31"/>
    <p:sldId id="319"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p:scale>
          <a:sx n="75" d="100"/>
          <a:sy n="75" d="100"/>
        </p:scale>
        <p:origin x="540" y="-1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7/22/2025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C5DA344-5FA2-43F7-9D95-CA56C82B080A}" type="slidenum">
              <a:rPr lang="en-US" smtClean="0"/>
              <a:t>25</a:t>
            </a:fld>
            <a:endParaRPr lang="en-US"/>
          </a:p>
        </p:txBody>
      </p:sp>
    </p:spTree>
    <p:extLst>
      <p:ext uri="{BB962C8B-B14F-4D97-AF65-F5344CB8AC3E}">
        <p14:creationId xmlns:p14="http://schemas.microsoft.com/office/powerpoint/2010/main" val="127705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7/22/2025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7/22/2025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3890-9D65-1AB9-391A-F7CD71304A1F}"/>
              </a:ext>
            </a:extLst>
          </p:cNvPr>
          <p:cNvSpPr>
            <a:spLocks noGrp="1"/>
          </p:cNvSpPr>
          <p:nvPr>
            <p:ph type="title"/>
          </p:nvPr>
        </p:nvSpPr>
        <p:spPr/>
        <p:txBody>
          <a:bodyPr/>
          <a:lstStyle/>
          <a:p>
            <a:r>
              <a:rPr lang="en-US" dirty="0"/>
              <a:t>Table of content</a:t>
            </a:r>
          </a:p>
        </p:txBody>
      </p:sp>
      <p:sp>
        <p:nvSpPr>
          <p:cNvPr id="3" name="TextBox 2">
            <a:extLst>
              <a:ext uri="{FF2B5EF4-FFF2-40B4-BE49-F238E27FC236}">
                <a16:creationId xmlns:a16="http://schemas.microsoft.com/office/drawing/2014/main" id="{5717AF92-C8FE-36F8-E011-8BD911200695}"/>
              </a:ext>
            </a:extLst>
          </p:cNvPr>
          <p:cNvSpPr txBox="1"/>
          <p:nvPr/>
        </p:nvSpPr>
        <p:spPr>
          <a:xfrm>
            <a:off x="1143000" y="1915557"/>
            <a:ext cx="10439399" cy="4524315"/>
          </a:xfrm>
          <a:prstGeom prst="rect">
            <a:avLst/>
          </a:prstGeom>
          <a:noFill/>
        </p:spPr>
        <p:txBody>
          <a:bodyPr wrap="square" rtlCol="0">
            <a:spAutoFit/>
          </a:bodyPr>
          <a:lstStyle/>
          <a:p>
            <a:pPr marL="457200" indent="-457200">
              <a:buFont typeface="+mj-lt"/>
              <a:buAutoNum type="arabicPeriod"/>
            </a:pPr>
            <a:r>
              <a:rPr lang="en-US" sz="2400" dirty="0">
                <a:latin typeface="Abadi" panose="020F0502020204030204" pitchFamily="34" charset="0"/>
              </a:rPr>
              <a:t>Project Plan</a:t>
            </a:r>
          </a:p>
          <a:p>
            <a:pPr marL="457200" indent="-457200">
              <a:buFont typeface="+mj-lt"/>
              <a:buAutoNum type="arabicPeriod"/>
            </a:pPr>
            <a:r>
              <a:rPr lang="en-US" sz="2400" dirty="0">
                <a:latin typeface="Abadi" panose="020F0502020204030204" pitchFamily="34" charset="0"/>
              </a:rPr>
              <a:t>Definitions, acronyms and abbreviations</a:t>
            </a:r>
          </a:p>
          <a:p>
            <a:pPr marL="457200" indent="-457200">
              <a:buFont typeface="+mj-lt"/>
              <a:buAutoNum type="arabicPeriod"/>
            </a:pPr>
            <a:r>
              <a:rPr lang="en-US" sz="2400" dirty="0">
                <a:latin typeface="Abadi" panose="020F0502020204030204" pitchFamily="34" charset="0"/>
              </a:rPr>
              <a:t>Project description and Scope</a:t>
            </a:r>
          </a:p>
          <a:p>
            <a:pPr marL="457200" indent="-457200">
              <a:buFont typeface="+mj-lt"/>
              <a:buAutoNum type="arabicPeriod"/>
            </a:pPr>
            <a:r>
              <a:rPr lang="en-US" sz="2400" dirty="0">
                <a:latin typeface="Abadi" panose="020F0502020204030204" pitchFamily="34" charset="0"/>
              </a:rPr>
              <a:t>Functional requirements i.e.</a:t>
            </a:r>
          </a:p>
          <a:p>
            <a:pPr marL="914400" lvl="1" indent="-457200">
              <a:buFont typeface="+mj-lt"/>
              <a:buAutoNum type="alphaLcParenR"/>
            </a:pPr>
            <a:r>
              <a:rPr lang="en-US" sz="2400" dirty="0">
                <a:latin typeface="Abadi" panose="020F0502020204030204" pitchFamily="34" charset="0"/>
              </a:rPr>
              <a:t>Business data requirements (inputs, outputs)</a:t>
            </a:r>
          </a:p>
          <a:p>
            <a:pPr marL="914400" lvl="1" indent="-457200">
              <a:buFont typeface="+mj-lt"/>
              <a:buAutoNum type="alphaLcParenR"/>
            </a:pPr>
            <a:r>
              <a:rPr lang="en-US" sz="2400" dirty="0">
                <a:latin typeface="Abadi" panose="020F0502020204030204" pitchFamily="34" charset="0"/>
              </a:rPr>
              <a:t>Business processes requirements</a:t>
            </a:r>
          </a:p>
          <a:p>
            <a:pPr marL="914400" lvl="1" indent="-457200">
              <a:buFont typeface="+mj-lt"/>
              <a:buAutoNum type="alphaLcParenR"/>
            </a:pPr>
            <a:r>
              <a:rPr lang="en-US" sz="2400" dirty="0">
                <a:latin typeface="Abadi" panose="020F0502020204030204" pitchFamily="34" charset="0"/>
              </a:rPr>
              <a:t>Business interface requirements</a:t>
            </a:r>
          </a:p>
          <a:p>
            <a:pPr marL="457200" indent="-457200">
              <a:buFont typeface="+mj-lt"/>
              <a:buAutoNum type="arabicPeriod"/>
            </a:pPr>
            <a:r>
              <a:rPr lang="en-US" sz="2400" dirty="0">
                <a:latin typeface="Abadi" panose="020F0502020204030204" pitchFamily="34" charset="0"/>
              </a:rPr>
              <a:t>Non-functional requirements (categorized according to PIECES Framework</a:t>
            </a:r>
          </a:p>
          <a:p>
            <a:pPr marL="457200" indent="-457200">
              <a:buFont typeface="+mj-lt"/>
              <a:buAutoNum type="arabicPeriod"/>
            </a:pPr>
            <a:r>
              <a:rPr lang="en-US" sz="2400" dirty="0">
                <a:latin typeface="Abadi" panose="020F0502020204030204" pitchFamily="34" charset="0"/>
              </a:rPr>
              <a:t>Feasibility Analysis Matrix</a:t>
            </a:r>
          </a:p>
          <a:p>
            <a:pPr marL="457200" indent="-457200">
              <a:buFont typeface="+mj-lt"/>
              <a:buAutoNum type="arabicPeriod"/>
            </a:pPr>
            <a:r>
              <a:rPr lang="en-US" sz="2400" dirty="0">
                <a:latin typeface="Abadi" panose="020F0502020204030204" pitchFamily="34" charset="0"/>
              </a:rPr>
              <a:t>Use-Case Glossary &amp; Use-Case Model Diagram</a:t>
            </a:r>
          </a:p>
          <a:p>
            <a:pPr marL="457200" indent="-457200">
              <a:buFont typeface="+mj-lt"/>
              <a:buAutoNum type="arabicPeriod"/>
            </a:pPr>
            <a:r>
              <a:rPr lang="en-US" sz="2400" dirty="0">
                <a:latin typeface="Abadi" panose="020F0502020204030204" pitchFamily="34" charset="0"/>
              </a:rPr>
              <a:t>Examples of data, questionnaires, fact-finding techniques used</a:t>
            </a:r>
          </a:p>
          <a:p>
            <a:pPr marL="457200" indent="-457200">
              <a:buFont typeface="+mj-lt"/>
              <a:buAutoNum type="arabicPeriod"/>
            </a:pPr>
            <a:r>
              <a:rPr lang="en-US" sz="2400" dirty="0">
                <a:latin typeface="Abadi" panose="020F0502020204030204" pitchFamily="34" charset="0"/>
              </a:rPr>
              <a:t>Summary, future &amp; further planning</a:t>
            </a:r>
          </a:p>
        </p:txBody>
      </p:sp>
    </p:spTree>
    <p:extLst>
      <p:ext uri="{BB962C8B-B14F-4D97-AF65-F5344CB8AC3E}">
        <p14:creationId xmlns:p14="http://schemas.microsoft.com/office/powerpoint/2010/main" val="220232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835F7-D80D-EA64-B6D1-96D919023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790C0-3657-1EB9-06DD-FFCA2F9F53F8}"/>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DC681075-5CF7-4C6F-993E-954B126F6F9C}"/>
              </a:ext>
            </a:extLst>
          </p:cNvPr>
          <p:cNvGraphicFramePr>
            <a:graphicFrameLocks noGrp="1"/>
          </p:cNvGraphicFramePr>
          <p:nvPr>
            <p:extLst>
              <p:ext uri="{D42A27DB-BD31-4B8C-83A1-F6EECF244321}">
                <p14:modId xmlns:p14="http://schemas.microsoft.com/office/powerpoint/2010/main" val="4264067006"/>
              </p:ext>
            </p:extLst>
          </p:nvPr>
        </p:nvGraphicFramePr>
        <p:xfrm>
          <a:off x="2206053" y="1915557"/>
          <a:ext cx="7779894" cy="4035538"/>
        </p:xfrm>
        <a:graphic>
          <a:graphicData uri="http://schemas.openxmlformats.org/drawingml/2006/table">
            <a:tbl>
              <a:tblPr firstRow="1" bandRow="1" bandCol="1">
                <a:tableStyleId>{9DCAF9ED-07DC-4A11-8D7F-57B35C25682E}</a:tableStyleId>
              </a:tblPr>
              <a:tblGrid>
                <a:gridCol w="2593298">
                  <a:extLst>
                    <a:ext uri="{9D8B030D-6E8A-4147-A177-3AD203B41FA5}">
                      <a16:colId xmlns:a16="http://schemas.microsoft.com/office/drawing/2014/main" val="3393612280"/>
                    </a:ext>
                  </a:extLst>
                </a:gridCol>
                <a:gridCol w="2593298">
                  <a:extLst>
                    <a:ext uri="{9D8B030D-6E8A-4147-A177-3AD203B41FA5}">
                      <a16:colId xmlns:a16="http://schemas.microsoft.com/office/drawing/2014/main" val="3388765364"/>
                    </a:ext>
                  </a:extLst>
                </a:gridCol>
                <a:gridCol w="2593298">
                  <a:extLst>
                    <a:ext uri="{9D8B030D-6E8A-4147-A177-3AD203B41FA5}">
                      <a16:colId xmlns:a16="http://schemas.microsoft.com/office/drawing/2014/main" val="1654602552"/>
                    </a:ext>
                  </a:extLst>
                </a:gridCol>
              </a:tblGrid>
              <a:tr h="360116">
                <a:tc gridSpan="3">
                  <a:txBody>
                    <a:bodyPr/>
                    <a:lstStyle/>
                    <a:p>
                      <a:pPr marL="0" marR="0" algn="ctr">
                        <a:lnSpc>
                          <a:spcPct val="115000"/>
                        </a:lnSpc>
                        <a:spcAft>
                          <a:spcPts val="800"/>
                        </a:spcAft>
                        <a:buNone/>
                      </a:pPr>
                      <a:r>
                        <a:rPr lang="en-ZA" sz="1400" kern="100" dirty="0">
                          <a:effectLst/>
                        </a:rPr>
                        <a:t>MAINTAIN AUTHORS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612341908"/>
                  </a:ext>
                </a:extLst>
              </a:tr>
              <a:tr h="360116">
                <a:tc gridSpan="3">
                  <a:txBody>
                    <a:bodyPr/>
                    <a:lstStyle/>
                    <a:p>
                      <a:pPr marL="0" marR="0" algn="ctr">
                        <a:lnSpc>
                          <a:spcPct val="115000"/>
                        </a:lnSpc>
                        <a:spcAft>
                          <a:spcPts val="800"/>
                        </a:spcAft>
                        <a:buNone/>
                      </a:pPr>
                      <a:r>
                        <a:rPr lang="en-ZA" sz="1400" kern="100">
                          <a:effectLst/>
                        </a:rPr>
                        <a:t>Change existing author</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71394762"/>
                  </a:ext>
                </a:extLst>
              </a:tr>
              <a:tr h="360116">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4166894"/>
                  </a:ext>
                </a:extLst>
              </a:tr>
              <a:tr h="2955190">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Author ID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First Name (String, required)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Last Name (String, required)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Date of Birth (Date, optional)</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Biography (Text, optional)</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Verify Author ID exists.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Validate updated data types and required fields.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Save the updated author details to the database.</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Confirmation message upon successful update.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Display of updated author details.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required fields are missing or invalid.</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7093627"/>
                  </a:ext>
                </a:extLst>
              </a:tr>
            </a:tbl>
          </a:graphicData>
        </a:graphic>
      </p:graphicFrame>
    </p:spTree>
    <p:extLst>
      <p:ext uri="{BB962C8B-B14F-4D97-AF65-F5344CB8AC3E}">
        <p14:creationId xmlns:p14="http://schemas.microsoft.com/office/powerpoint/2010/main" val="263648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ED97-9315-AF98-B5A2-835013A38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A1EC-D124-1A87-171F-5C688EB768BF}"/>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C433DF0E-79FC-7BA8-0D16-B3105691A85D}"/>
              </a:ext>
            </a:extLst>
          </p:cNvPr>
          <p:cNvGraphicFramePr>
            <a:graphicFrameLocks noGrp="1"/>
          </p:cNvGraphicFramePr>
          <p:nvPr>
            <p:extLst>
              <p:ext uri="{D42A27DB-BD31-4B8C-83A1-F6EECF244321}">
                <p14:modId xmlns:p14="http://schemas.microsoft.com/office/powerpoint/2010/main" val="846718456"/>
              </p:ext>
            </p:extLst>
          </p:nvPr>
        </p:nvGraphicFramePr>
        <p:xfrm>
          <a:off x="2498361" y="1942353"/>
          <a:ext cx="7195278" cy="4260390"/>
        </p:xfrm>
        <a:graphic>
          <a:graphicData uri="http://schemas.openxmlformats.org/drawingml/2006/table">
            <a:tbl>
              <a:tblPr firstRow="1" bandRow="1" bandCol="1">
                <a:tableStyleId>{9DCAF9ED-07DC-4A11-8D7F-57B35C25682E}</a:tableStyleId>
              </a:tblPr>
              <a:tblGrid>
                <a:gridCol w="2398426">
                  <a:extLst>
                    <a:ext uri="{9D8B030D-6E8A-4147-A177-3AD203B41FA5}">
                      <a16:colId xmlns:a16="http://schemas.microsoft.com/office/drawing/2014/main" val="978976424"/>
                    </a:ext>
                  </a:extLst>
                </a:gridCol>
                <a:gridCol w="2398426">
                  <a:extLst>
                    <a:ext uri="{9D8B030D-6E8A-4147-A177-3AD203B41FA5}">
                      <a16:colId xmlns:a16="http://schemas.microsoft.com/office/drawing/2014/main" val="4243275728"/>
                    </a:ext>
                  </a:extLst>
                </a:gridCol>
                <a:gridCol w="2398426">
                  <a:extLst>
                    <a:ext uri="{9D8B030D-6E8A-4147-A177-3AD203B41FA5}">
                      <a16:colId xmlns:a16="http://schemas.microsoft.com/office/drawing/2014/main" val="2844039167"/>
                    </a:ext>
                  </a:extLst>
                </a:gridCol>
              </a:tblGrid>
              <a:tr h="327344">
                <a:tc gridSpan="3">
                  <a:txBody>
                    <a:bodyPr/>
                    <a:lstStyle/>
                    <a:p>
                      <a:pPr marL="0" marR="0" algn="ctr">
                        <a:lnSpc>
                          <a:spcPct val="115000"/>
                        </a:lnSpc>
                        <a:spcAft>
                          <a:spcPts val="800"/>
                        </a:spcAft>
                        <a:buNone/>
                      </a:pPr>
                      <a:r>
                        <a:rPr lang="en-ZA" sz="1400" kern="100" dirty="0">
                          <a:effectLst/>
                        </a:rPr>
                        <a:t>MAINTAIN AUTHORS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39999426"/>
                  </a:ext>
                </a:extLst>
              </a:tr>
              <a:tr h="327344">
                <a:tc gridSpan="3">
                  <a:txBody>
                    <a:bodyPr/>
                    <a:lstStyle/>
                    <a:p>
                      <a:pPr marL="0" marR="0" algn="ctr">
                        <a:lnSpc>
                          <a:spcPct val="115000"/>
                        </a:lnSpc>
                        <a:spcAft>
                          <a:spcPts val="800"/>
                        </a:spcAft>
                        <a:buNone/>
                      </a:pPr>
                      <a:r>
                        <a:rPr lang="en-ZA" sz="1400" kern="100">
                          <a:effectLst/>
                        </a:rPr>
                        <a:t>Delete existing author</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438402190"/>
                  </a:ext>
                </a:extLst>
              </a:tr>
              <a:tr h="327344">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0" marR="0" algn="ctr">
                        <a:lnSpc>
                          <a:spcPct val="115000"/>
                        </a:lnSpc>
                        <a:spcAft>
                          <a:spcPts val="800"/>
                        </a:spcAft>
                        <a:buNone/>
                      </a:pPr>
                      <a:r>
                        <a:rPr lang="en-ZA" sz="1400" kern="100" dirty="0">
                          <a:effectLst/>
                        </a:rPr>
                        <a:t>Processing</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extLst>
                  <a:ext uri="{0D108BD9-81ED-4DB2-BD59-A6C34878D82A}">
                    <a16:rowId xmlns:a16="http://schemas.microsoft.com/office/drawing/2014/main" val="1878952787"/>
                  </a:ext>
                </a:extLst>
              </a:tr>
              <a:tr h="3278358">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Author ID</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Verify Author ID exists.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Prevent deletion if the author has books.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Require confirmation before deletion.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Remove the author record from the database.</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Confirmation message upon successful deletion.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Author ID does not exist or books are associated.</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extLst>
                  <a:ext uri="{0D108BD9-81ED-4DB2-BD59-A6C34878D82A}">
                    <a16:rowId xmlns:a16="http://schemas.microsoft.com/office/drawing/2014/main" val="2352203134"/>
                  </a:ext>
                </a:extLst>
              </a:tr>
            </a:tbl>
          </a:graphicData>
        </a:graphic>
      </p:graphicFrame>
    </p:spTree>
    <p:extLst>
      <p:ext uri="{BB962C8B-B14F-4D97-AF65-F5344CB8AC3E}">
        <p14:creationId xmlns:p14="http://schemas.microsoft.com/office/powerpoint/2010/main" val="199612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2E4A4-3E63-23D2-39EB-86E4F2874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EFC2A-F80D-0C2B-9896-952D40B3201A}"/>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3AFF52B8-3D92-1218-C117-7C47156FEAC4}"/>
              </a:ext>
            </a:extLst>
          </p:cNvPr>
          <p:cNvGraphicFramePr>
            <a:graphicFrameLocks noGrp="1"/>
          </p:cNvGraphicFramePr>
          <p:nvPr>
            <p:extLst>
              <p:ext uri="{D42A27DB-BD31-4B8C-83A1-F6EECF244321}">
                <p14:modId xmlns:p14="http://schemas.microsoft.com/office/powerpoint/2010/main" val="2424992447"/>
              </p:ext>
            </p:extLst>
          </p:nvPr>
        </p:nvGraphicFramePr>
        <p:xfrm>
          <a:off x="2460885" y="1915557"/>
          <a:ext cx="7270230" cy="4245400"/>
        </p:xfrm>
        <a:graphic>
          <a:graphicData uri="http://schemas.openxmlformats.org/drawingml/2006/table">
            <a:tbl>
              <a:tblPr firstRow="1" bandRow="1" bandCol="1">
                <a:tableStyleId>{9DCAF9ED-07DC-4A11-8D7F-57B35C25682E}</a:tableStyleId>
              </a:tblPr>
              <a:tblGrid>
                <a:gridCol w="2423410">
                  <a:extLst>
                    <a:ext uri="{9D8B030D-6E8A-4147-A177-3AD203B41FA5}">
                      <a16:colId xmlns:a16="http://schemas.microsoft.com/office/drawing/2014/main" val="4046193291"/>
                    </a:ext>
                  </a:extLst>
                </a:gridCol>
                <a:gridCol w="2423410">
                  <a:extLst>
                    <a:ext uri="{9D8B030D-6E8A-4147-A177-3AD203B41FA5}">
                      <a16:colId xmlns:a16="http://schemas.microsoft.com/office/drawing/2014/main" val="1141183733"/>
                    </a:ext>
                  </a:extLst>
                </a:gridCol>
                <a:gridCol w="2423410">
                  <a:extLst>
                    <a:ext uri="{9D8B030D-6E8A-4147-A177-3AD203B41FA5}">
                      <a16:colId xmlns:a16="http://schemas.microsoft.com/office/drawing/2014/main" val="1070851982"/>
                    </a:ext>
                  </a:extLst>
                </a:gridCol>
              </a:tblGrid>
              <a:tr h="367589">
                <a:tc gridSpan="3">
                  <a:txBody>
                    <a:bodyPr/>
                    <a:lstStyle/>
                    <a:p>
                      <a:pPr marL="0" marR="0" algn="ctr">
                        <a:lnSpc>
                          <a:spcPct val="115000"/>
                        </a:lnSpc>
                        <a:spcAft>
                          <a:spcPts val="800"/>
                        </a:spcAft>
                        <a:buNone/>
                      </a:pPr>
                      <a:r>
                        <a:rPr lang="en-ZA" sz="1400" kern="100" dirty="0">
                          <a:effectLst/>
                        </a:rPr>
                        <a:t>MAINTAIN BOOKS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642507745"/>
                  </a:ext>
                </a:extLst>
              </a:tr>
              <a:tr h="367589">
                <a:tc gridSpan="3">
                  <a:txBody>
                    <a:bodyPr/>
                    <a:lstStyle/>
                    <a:p>
                      <a:pPr marL="0" marR="0" algn="ctr">
                        <a:lnSpc>
                          <a:spcPct val="115000"/>
                        </a:lnSpc>
                        <a:spcAft>
                          <a:spcPts val="800"/>
                        </a:spcAft>
                        <a:buNone/>
                      </a:pPr>
                      <a:r>
                        <a:rPr lang="en-ZA" sz="1400" kern="100">
                          <a:effectLst/>
                        </a:rPr>
                        <a:t>Add new book</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810998922"/>
                  </a:ext>
                </a:extLst>
              </a:tr>
              <a:tr h="367589">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7330210"/>
                  </a:ext>
                </a:extLst>
              </a:tr>
              <a:tr h="3142633">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ISBN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Title (String, required)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Author ID (required)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Genre (String, optional)</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Publication Year (Date, optional)</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Validate data types and required fields.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Check for duplicate ISBN.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Generate a unique Book ID.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Save the book details to the database.</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Confirmation message upon successful addition.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Display of newly added book details.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required fields are missing or invalid</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4771771"/>
                  </a:ext>
                </a:extLst>
              </a:tr>
            </a:tbl>
          </a:graphicData>
        </a:graphic>
      </p:graphicFrame>
    </p:spTree>
    <p:extLst>
      <p:ext uri="{BB962C8B-B14F-4D97-AF65-F5344CB8AC3E}">
        <p14:creationId xmlns:p14="http://schemas.microsoft.com/office/powerpoint/2010/main" val="33091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3F73A-3868-8823-A654-407995C45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BCEC1-33B4-34AB-E6CB-FDD4CFDF4374}"/>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AE27EBF6-CCF4-3698-09F8-1AC03969DEDC}"/>
              </a:ext>
            </a:extLst>
          </p:cNvPr>
          <p:cNvGraphicFramePr>
            <a:graphicFrameLocks noGrp="1"/>
          </p:cNvGraphicFramePr>
          <p:nvPr>
            <p:extLst>
              <p:ext uri="{D42A27DB-BD31-4B8C-83A1-F6EECF244321}">
                <p14:modId xmlns:p14="http://schemas.microsoft.com/office/powerpoint/2010/main" val="4240614505"/>
              </p:ext>
            </p:extLst>
          </p:nvPr>
        </p:nvGraphicFramePr>
        <p:xfrm>
          <a:off x="2318479" y="1915558"/>
          <a:ext cx="7555041" cy="4409041"/>
        </p:xfrm>
        <a:graphic>
          <a:graphicData uri="http://schemas.openxmlformats.org/drawingml/2006/table">
            <a:tbl>
              <a:tblPr firstRow="1" bandRow="1" bandCol="1">
                <a:tableStyleId>{9DCAF9ED-07DC-4A11-8D7F-57B35C25682E}</a:tableStyleId>
              </a:tblPr>
              <a:tblGrid>
                <a:gridCol w="2518347">
                  <a:extLst>
                    <a:ext uri="{9D8B030D-6E8A-4147-A177-3AD203B41FA5}">
                      <a16:colId xmlns:a16="http://schemas.microsoft.com/office/drawing/2014/main" val="942401485"/>
                    </a:ext>
                  </a:extLst>
                </a:gridCol>
                <a:gridCol w="2518347">
                  <a:extLst>
                    <a:ext uri="{9D8B030D-6E8A-4147-A177-3AD203B41FA5}">
                      <a16:colId xmlns:a16="http://schemas.microsoft.com/office/drawing/2014/main" val="1351849274"/>
                    </a:ext>
                  </a:extLst>
                </a:gridCol>
                <a:gridCol w="2518347">
                  <a:extLst>
                    <a:ext uri="{9D8B030D-6E8A-4147-A177-3AD203B41FA5}">
                      <a16:colId xmlns:a16="http://schemas.microsoft.com/office/drawing/2014/main" val="1829226879"/>
                    </a:ext>
                  </a:extLst>
                </a:gridCol>
              </a:tblGrid>
              <a:tr h="393446">
                <a:tc gridSpan="3">
                  <a:txBody>
                    <a:bodyPr/>
                    <a:lstStyle/>
                    <a:p>
                      <a:pPr marL="0" marR="0" algn="ctr">
                        <a:lnSpc>
                          <a:spcPct val="115000"/>
                        </a:lnSpc>
                        <a:spcAft>
                          <a:spcPts val="800"/>
                        </a:spcAft>
                        <a:buNone/>
                      </a:pPr>
                      <a:r>
                        <a:rPr lang="en-ZA" sz="1400" kern="100" dirty="0">
                          <a:effectLst/>
                        </a:rPr>
                        <a:t>MAINTAIN BOOKS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64412376"/>
                  </a:ext>
                </a:extLst>
              </a:tr>
              <a:tr h="393446">
                <a:tc gridSpan="3">
                  <a:txBody>
                    <a:bodyPr/>
                    <a:lstStyle/>
                    <a:p>
                      <a:pPr marL="0" marR="0" algn="ctr">
                        <a:lnSpc>
                          <a:spcPct val="115000"/>
                        </a:lnSpc>
                        <a:spcAft>
                          <a:spcPts val="800"/>
                        </a:spcAft>
                        <a:buNone/>
                      </a:pPr>
                      <a:r>
                        <a:rPr lang="en-ZA" sz="1400" kern="100">
                          <a:effectLst/>
                        </a:rPr>
                        <a:t>Change existing book</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898264343"/>
                  </a:ext>
                </a:extLst>
              </a:tr>
              <a:tr h="393446">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582079"/>
                  </a:ext>
                </a:extLst>
              </a:tr>
              <a:tr h="3228703">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ISBN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Title (String, required)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Author ID (required)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Genre (String, optional)</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Publication Year (Date, optional)</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Verify ISBN exists.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Validate updated data types and required fields.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Save the updated book details to the database.</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Confirmation message upon successful update.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Display of updated book details.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required fields are missing or invalid.</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8237587"/>
                  </a:ext>
                </a:extLst>
              </a:tr>
            </a:tbl>
          </a:graphicData>
        </a:graphic>
      </p:graphicFrame>
    </p:spTree>
    <p:extLst>
      <p:ext uri="{BB962C8B-B14F-4D97-AF65-F5344CB8AC3E}">
        <p14:creationId xmlns:p14="http://schemas.microsoft.com/office/powerpoint/2010/main" val="6518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EDEFB-1A23-90E9-78DC-8AF1CBACF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93E6A-6D4A-A7DA-335B-5638EE7F1470}"/>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E031FE2E-026C-1862-1BB0-2183CA52D6BA}"/>
              </a:ext>
            </a:extLst>
          </p:cNvPr>
          <p:cNvGraphicFramePr>
            <a:graphicFrameLocks noGrp="1"/>
          </p:cNvGraphicFramePr>
          <p:nvPr>
            <p:extLst>
              <p:ext uri="{D42A27DB-BD31-4B8C-83A1-F6EECF244321}">
                <p14:modId xmlns:p14="http://schemas.microsoft.com/office/powerpoint/2010/main" val="3645460359"/>
              </p:ext>
            </p:extLst>
          </p:nvPr>
        </p:nvGraphicFramePr>
        <p:xfrm>
          <a:off x="2318478" y="1915556"/>
          <a:ext cx="7555044" cy="4409043"/>
        </p:xfrm>
        <a:graphic>
          <a:graphicData uri="http://schemas.openxmlformats.org/drawingml/2006/table">
            <a:tbl>
              <a:tblPr firstRow="1" bandRow="1" bandCol="1">
                <a:tableStyleId>{9DCAF9ED-07DC-4A11-8D7F-57B35C25682E}</a:tableStyleId>
              </a:tblPr>
              <a:tblGrid>
                <a:gridCol w="2518348">
                  <a:extLst>
                    <a:ext uri="{9D8B030D-6E8A-4147-A177-3AD203B41FA5}">
                      <a16:colId xmlns:a16="http://schemas.microsoft.com/office/drawing/2014/main" val="2799357589"/>
                    </a:ext>
                  </a:extLst>
                </a:gridCol>
                <a:gridCol w="2518348">
                  <a:extLst>
                    <a:ext uri="{9D8B030D-6E8A-4147-A177-3AD203B41FA5}">
                      <a16:colId xmlns:a16="http://schemas.microsoft.com/office/drawing/2014/main" val="1675831016"/>
                    </a:ext>
                  </a:extLst>
                </a:gridCol>
                <a:gridCol w="2518348">
                  <a:extLst>
                    <a:ext uri="{9D8B030D-6E8A-4147-A177-3AD203B41FA5}">
                      <a16:colId xmlns:a16="http://schemas.microsoft.com/office/drawing/2014/main" val="3399245343"/>
                    </a:ext>
                  </a:extLst>
                </a:gridCol>
              </a:tblGrid>
              <a:tr h="296519">
                <a:tc gridSpan="3">
                  <a:txBody>
                    <a:bodyPr/>
                    <a:lstStyle/>
                    <a:p>
                      <a:pPr marL="0" marR="0" algn="ctr">
                        <a:lnSpc>
                          <a:spcPct val="115000"/>
                        </a:lnSpc>
                        <a:spcAft>
                          <a:spcPts val="800"/>
                        </a:spcAft>
                        <a:buNone/>
                      </a:pPr>
                      <a:r>
                        <a:rPr lang="en-ZA" sz="1400" kern="100" dirty="0">
                          <a:effectLst/>
                        </a:rPr>
                        <a:t>MAINTAIN BOOKSS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277473834"/>
                  </a:ext>
                </a:extLst>
              </a:tr>
              <a:tr h="296519">
                <a:tc gridSpan="3">
                  <a:txBody>
                    <a:bodyPr/>
                    <a:lstStyle/>
                    <a:p>
                      <a:pPr marL="0" marR="0" algn="ctr">
                        <a:lnSpc>
                          <a:spcPct val="115000"/>
                        </a:lnSpc>
                        <a:spcAft>
                          <a:spcPts val="800"/>
                        </a:spcAft>
                        <a:buNone/>
                      </a:pPr>
                      <a:r>
                        <a:rPr lang="en-ZA" sz="1400" kern="100">
                          <a:effectLst/>
                        </a:rPr>
                        <a:t>Delete Existing book</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942653034"/>
                  </a:ext>
                </a:extLst>
              </a:tr>
              <a:tr h="296519">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extLst>
                  <a:ext uri="{0D108BD9-81ED-4DB2-BD59-A6C34878D82A}">
                    <a16:rowId xmlns:a16="http://schemas.microsoft.com/office/drawing/2014/main" val="2799252378"/>
                  </a:ext>
                </a:extLst>
              </a:tr>
              <a:tr h="3519486">
                <a:tc>
                  <a:txBody>
                    <a:bodyPr/>
                    <a:lstStyle/>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ISBN (to identify the book to be deleted)</a:t>
                      </a:r>
                    </a:p>
                    <a:p>
                      <a:pPr marL="0" marR="0" algn="ctr">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Verify the ISBN exists in the system.</a:t>
                      </a: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Check if the book is currently loaned out (prevent deletion if loaned).</a:t>
                      </a: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Require confirmation from the user before deletion.</a:t>
                      </a: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Remove the book record from the database.</a:t>
                      </a:r>
                    </a:p>
                    <a:p>
                      <a:pPr marL="0" marR="0" algn="ctr">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Confirmation message upon successful deletion.</a:t>
                      </a: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the ISBN does not exist.</a:t>
                      </a: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the book is currently loaned out and cannot be deleted.</a:t>
                      </a:r>
                    </a:p>
                    <a:p>
                      <a:pPr marL="0" marR="0" algn="ctr">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extLst>
                  <a:ext uri="{0D108BD9-81ED-4DB2-BD59-A6C34878D82A}">
                    <a16:rowId xmlns:a16="http://schemas.microsoft.com/office/drawing/2014/main" val="2836521028"/>
                  </a:ext>
                </a:extLst>
              </a:tr>
            </a:tbl>
          </a:graphicData>
        </a:graphic>
      </p:graphicFrame>
    </p:spTree>
    <p:extLst>
      <p:ext uri="{BB962C8B-B14F-4D97-AF65-F5344CB8AC3E}">
        <p14:creationId xmlns:p14="http://schemas.microsoft.com/office/powerpoint/2010/main" val="63987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D0BDE-B345-78DF-03B9-9B1267471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549BF-BB6B-2304-9BD8-3A5DF3D90FF9}"/>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B21E082A-40B5-ADB1-6FB2-6276B43B0F04}"/>
              </a:ext>
            </a:extLst>
          </p:cNvPr>
          <p:cNvGraphicFramePr>
            <a:graphicFrameLocks noGrp="1"/>
          </p:cNvGraphicFramePr>
          <p:nvPr>
            <p:extLst>
              <p:ext uri="{D42A27DB-BD31-4B8C-83A1-F6EECF244321}">
                <p14:modId xmlns:p14="http://schemas.microsoft.com/office/powerpoint/2010/main" val="3374171179"/>
              </p:ext>
            </p:extLst>
          </p:nvPr>
        </p:nvGraphicFramePr>
        <p:xfrm>
          <a:off x="2533338" y="1915557"/>
          <a:ext cx="7345179" cy="4337828"/>
        </p:xfrm>
        <a:graphic>
          <a:graphicData uri="http://schemas.openxmlformats.org/drawingml/2006/table">
            <a:tbl>
              <a:tblPr firstRow="1" bandRow="1" bandCol="1">
                <a:tableStyleId>{9DCAF9ED-07DC-4A11-8D7F-57B35C25682E}</a:tableStyleId>
              </a:tblPr>
              <a:tblGrid>
                <a:gridCol w="2448393">
                  <a:extLst>
                    <a:ext uri="{9D8B030D-6E8A-4147-A177-3AD203B41FA5}">
                      <a16:colId xmlns:a16="http://schemas.microsoft.com/office/drawing/2014/main" val="3454897263"/>
                    </a:ext>
                  </a:extLst>
                </a:gridCol>
                <a:gridCol w="2448393">
                  <a:extLst>
                    <a:ext uri="{9D8B030D-6E8A-4147-A177-3AD203B41FA5}">
                      <a16:colId xmlns:a16="http://schemas.microsoft.com/office/drawing/2014/main" val="440328889"/>
                    </a:ext>
                  </a:extLst>
                </a:gridCol>
                <a:gridCol w="2448393">
                  <a:extLst>
                    <a:ext uri="{9D8B030D-6E8A-4147-A177-3AD203B41FA5}">
                      <a16:colId xmlns:a16="http://schemas.microsoft.com/office/drawing/2014/main" val="669399504"/>
                    </a:ext>
                  </a:extLst>
                </a:gridCol>
              </a:tblGrid>
              <a:tr h="262621">
                <a:tc gridSpan="3">
                  <a:txBody>
                    <a:bodyPr/>
                    <a:lstStyle/>
                    <a:p>
                      <a:pPr marL="0" marR="0" algn="ctr">
                        <a:lnSpc>
                          <a:spcPct val="115000"/>
                        </a:lnSpc>
                        <a:spcAft>
                          <a:spcPts val="800"/>
                        </a:spcAft>
                        <a:buNone/>
                      </a:pPr>
                      <a:r>
                        <a:rPr lang="en-ZA" sz="1400" kern="100" dirty="0">
                          <a:effectLst/>
                        </a:rPr>
                        <a:t>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19742491"/>
                  </a:ext>
                </a:extLst>
              </a:tr>
              <a:tr h="262621">
                <a:tc gridSpan="3">
                  <a:txBody>
                    <a:bodyPr/>
                    <a:lstStyle/>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949278851"/>
                  </a:ext>
                </a:extLst>
              </a:tr>
              <a:tr h="262621">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extLst>
                  <a:ext uri="{0D108BD9-81ED-4DB2-BD59-A6C34878D82A}">
                    <a16:rowId xmlns:a16="http://schemas.microsoft.com/office/drawing/2014/main" val="787013790"/>
                  </a:ext>
                </a:extLst>
              </a:tr>
              <a:tr h="3549965">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Member ID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ISBN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Loan Date (System Generated)</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Due Date (System Calculated)</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Verify member exists and is in good standing (no overdue books or fines).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Check book availability.</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Calculate the due date based on a predefined loan period (e.g., 2 weeks).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Update the book’s status to "loaned out."</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Record the loan in the database.</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Confirmation of successful loan.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the book is already loaned out.</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the member does not exist or has outstanding fines.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Loan record created in the system.</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732" marR="52732" marT="0" marB="0"/>
                </a:tc>
                <a:extLst>
                  <a:ext uri="{0D108BD9-81ED-4DB2-BD59-A6C34878D82A}">
                    <a16:rowId xmlns:a16="http://schemas.microsoft.com/office/drawing/2014/main" val="1233060115"/>
                  </a:ext>
                </a:extLst>
              </a:tr>
            </a:tbl>
          </a:graphicData>
        </a:graphic>
      </p:graphicFrame>
    </p:spTree>
    <p:extLst>
      <p:ext uri="{BB962C8B-B14F-4D97-AF65-F5344CB8AC3E}">
        <p14:creationId xmlns:p14="http://schemas.microsoft.com/office/powerpoint/2010/main" val="277026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90A1-B826-A690-DF01-7F39ED5AE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A57553-3171-3412-6EEF-9BD27949D875}"/>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1364C9B3-F51A-4019-95BE-F47C4CA5DF40}"/>
              </a:ext>
            </a:extLst>
          </p:cNvPr>
          <p:cNvGraphicFramePr>
            <a:graphicFrameLocks noGrp="1"/>
          </p:cNvGraphicFramePr>
          <p:nvPr>
            <p:extLst>
              <p:ext uri="{D42A27DB-BD31-4B8C-83A1-F6EECF244321}">
                <p14:modId xmlns:p14="http://schemas.microsoft.com/office/powerpoint/2010/main" val="791042060"/>
              </p:ext>
            </p:extLst>
          </p:nvPr>
        </p:nvGraphicFramePr>
        <p:xfrm>
          <a:off x="2138596" y="1897382"/>
          <a:ext cx="7914807" cy="4409043"/>
        </p:xfrm>
        <a:graphic>
          <a:graphicData uri="http://schemas.openxmlformats.org/drawingml/2006/table">
            <a:tbl>
              <a:tblPr firstRow="1" bandRow="1" bandCol="1">
                <a:tableStyleId>{9DCAF9ED-07DC-4A11-8D7F-57B35C25682E}</a:tableStyleId>
              </a:tblPr>
              <a:tblGrid>
                <a:gridCol w="2638269">
                  <a:extLst>
                    <a:ext uri="{9D8B030D-6E8A-4147-A177-3AD203B41FA5}">
                      <a16:colId xmlns:a16="http://schemas.microsoft.com/office/drawing/2014/main" val="2071579704"/>
                    </a:ext>
                  </a:extLst>
                </a:gridCol>
                <a:gridCol w="2638269">
                  <a:extLst>
                    <a:ext uri="{9D8B030D-6E8A-4147-A177-3AD203B41FA5}">
                      <a16:colId xmlns:a16="http://schemas.microsoft.com/office/drawing/2014/main" val="793171379"/>
                    </a:ext>
                  </a:extLst>
                </a:gridCol>
                <a:gridCol w="2638269">
                  <a:extLst>
                    <a:ext uri="{9D8B030D-6E8A-4147-A177-3AD203B41FA5}">
                      <a16:colId xmlns:a16="http://schemas.microsoft.com/office/drawing/2014/main" val="2467938416"/>
                    </a:ext>
                  </a:extLst>
                </a:gridCol>
              </a:tblGrid>
              <a:tr h="342366">
                <a:tc gridSpan="3">
                  <a:txBody>
                    <a:bodyPr/>
                    <a:lstStyle/>
                    <a:p>
                      <a:pPr marL="0" marR="0" algn="ctr">
                        <a:lnSpc>
                          <a:spcPct val="115000"/>
                        </a:lnSpc>
                        <a:spcAft>
                          <a:spcPts val="800"/>
                        </a:spcAft>
                        <a:buNone/>
                      </a:pPr>
                      <a:r>
                        <a:rPr lang="en-ZA" sz="1400" kern="100" dirty="0">
                          <a:effectLst/>
                        </a:rPr>
                        <a:t>SSS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740896367"/>
                  </a:ext>
                </a:extLst>
              </a:tr>
              <a:tr h="342366">
                <a:tc gridSpan="3">
                  <a:txBody>
                    <a:bodyPr/>
                    <a:lstStyle/>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774840419"/>
                  </a:ext>
                </a:extLst>
              </a:tr>
              <a:tr h="342366">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extLst>
                  <a:ext uri="{0D108BD9-81ED-4DB2-BD59-A6C34878D82A}">
                    <a16:rowId xmlns:a16="http://schemas.microsoft.com/office/drawing/2014/main" val="156089480"/>
                  </a:ext>
                </a:extLst>
              </a:tr>
              <a:tr h="3381945">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ISBN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Return Date (System Generated)</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Verify the ISBN.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Calculate overdue fines based on the return date and due date.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Update the book’s status to "available."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a:effectLst/>
                        </a:rPr>
                        <a:t>Record the return in the loan history.</a:t>
                      </a:r>
                    </a:p>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Confirmation of successful return.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Calculation of any overdue fines (if applicable).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Update of the book’s status to "available."</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7633" marR="67633" marT="0" marB="0"/>
                </a:tc>
                <a:extLst>
                  <a:ext uri="{0D108BD9-81ED-4DB2-BD59-A6C34878D82A}">
                    <a16:rowId xmlns:a16="http://schemas.microsoft.com/office/drawing/2014/main" val="888710298"/>
                  </a:ext>
                </a:extLst>
              </a:tr>
            </a:tbl>
          </a:graphicData>
        </a:graphic>
      </p:graphicFrame>
    </p:spTree>
    <p:extLst>
      <p:ext uri="{BB962C8B-B14F-4D97-AF65-F5344CB8AC3E}">
        <p14:creationId xmlns:p14="http://schemas.microsoft.com/office/powerpoint/2010/main" val="261819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A4563-CCB1-9DF0-C121-62DEB416B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FC3B5-5B06-CC2D-8F19-946AA4B15CFF}"/>
              </a:ext>
            </a:extLst>
          </p:cNvPr>
          <p:cNvSpPr>
            <a:spLocks noGrp="1"/>
          </p:cNvSpPr>
          <p:nvPr>
            <p:ph type="title"/>
          </p:nvPr>
        </p:nvSpPr>
        <p:spPr/>
        <p:txBody>
          <a:bodyPr>
            <a:normAutofit fontScale="90000"/>
          </a:bodyPr>
          <a:lstStyle/>
          <a:p>
            <a:r>
              <a:rPr lang="en-US" dirty="0"/>
              <a:t>4. Functional data, process and interface requirements (</a:t>
            </a:r>
            <a:r>
              <a:rPr lang="en-US" dirty="0" err="1"/>
              <a:t>CONtinued</a:t>
            </a:r>
            <a:r>
              <a:rPr lang="en-US" dirty="0"/>
              <a:t>)</a:t>
            </a:r>
          </a:p>
        </p:txBody>
      </p:sp>
      <p:graphicFrame>
        <p:nvGraphicFramePr>
          <p:cNvPr id="3" name="Table 2">
            <a:extLst>
              <a:ext uri="{FF2B5EF4-FFF2-40B4-BE49-F238E27FC236}">
                <a16:creationId xmlns:a16="http://schemas.microsoft.com/office/drawing/2014/main" id="{57A34EE0-51FF-60CB-D632-9B50F309993B}"/>
              </a:ext>
            </a:extLst>
          </p:cNvPr>
          <p:cNvGraphicFramePr>
            <a:graphicFrameLocks noGrp="1"/>
          </p:cNvGraphicFramePr>
          <p:nvPr>
            <p:extLst>
              <p:ext uri="{D42A27DB-BD31-4B8C-83A1-F6EECF244321}">
                <p14:modId xmlns:p14="http://schemas.microsoft.com/office/powerpoint/2010/main" val="1505016109"/>
              </p:ext>
            </p:extLst>
          </p:nvPr>
        </p:nvGraphicFramePr>
        <p:xfrm>
          <a:off x="2183568" y="1915557"/>
          <a:ext cx="7824864" cy="4155458"/>
        </p:xfrm>
        <a:graphic>
          <a:graphicData uri="http://schemas.openxmlformats.org/drawingml/2006/table">
            <a:tbl>
              <a:tblPr firstRow="1" bandRow="1" bandCol="1">
                <a:tableStyleId>{9DCAF9ED-07DC-4A11-8D7F-57B35C25682E}</a:tableStyleId>
              </a:tblPr>
              <a:tblGrid>
                <a:gridCol w="2608288">
                  <a:extLst>
                    <a:ext uri="{9D8B030D-6E8A-4147-A177-3AD203B41FA5}">
                      <a16:colId xmlns:a16="http://schemas.microsoft.com/office/drawing/2014/main" val="3376172937"/>
                    </a:ext>
                  </a:extLst>
                </a:gridCol>
                <a:gridCol w="2608288">
                  <a:extLst>
                    <a:ext uri="{9D8B030D-6E8A-4147-A177-3AD203B41FA5}">
                      <a16:colId xmlns:a16="http://schemas.microsoft.com/office/drawing/2014/main" val="165315508"/>
                    </a:ext>
                  </a:extLst>
                </a:gridCol>
                <a:gridCol w="2608288">
                  <a:extLst>
                    <a:ext uri="{9D8B030D-6E8A-4147-A177-3AD203B41FA5}">
                      <a16:colId xmlns:a16="http://schemas.microsoft.com/office/drawing/2014/main" val="2097403726"/>
                    </a:ext>
                  </a:extLst>
                </a:gridCol>
              </a:tblGrid>
              <a:tr h="279465">
                <a:tc gridSpan="3">
                  <a:txBody>
                    <a:bodyPr/>
                    <a:lstStyle/>
                    <a:p>
                      <a:pPr marL="0" marR="0" algn="ctr">
                        <a:lnSpc>
                          <a:spcPct val="115000"/>
                        </a:lnSpc>
                        <a:spcAft>
                          <a:spcPts val="800"/>
                        </a:spcAft>
                        <a:buNone/>
                      </a:pPr>
                      <a:r>
                        <a:rPr lang="en-ZA" sz="1400" kern="100" dirty="0">
                          <a:effectLst/>
                        </a:rPr>
                        <a:t>REQUEST REPORT</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136988050"/>
                  </a:ext>
                </a:extLst>
              </a:tr>
              <a:tr h="279465">
                <a:tc gridSpan="3">
                  <a:txBody>
                    <a:bodyPr/>
                    <a:lstStyle/>
                    <a:p>
                      <a:pPr marL="0" marR="0">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751548544"/>
                  </a:ext>
                </a:extLst>
              </a:tr>
              <a:tr h="279465">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extLst>
                  <a:ext uri="{0D108BD9-81ED-4DB2-BD59-A6C34878D82A}">
                    <a16:rowId xmlns:a16="http://schemas.microsoft.com/office/drawing/2014/main" val="3774143481"/>
                  </a:ext>
                </a:extLst>
              </a:tr>
              <a:tr h="3317063">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Start Date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End Date</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Query event attendance records within the specified date range.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Sort events by the number of attendees in descending order.</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Limit the output to the top ten events.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Generate the report in a readable format.</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tc>
                  <a: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400" kern="100" dirty="0">
                          <a:effectLst/>
                        </a:rPr>
                        <a:t>A ranked list of the top ten events:</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400" kern="100" dirty="0">
                          <a:effectLst/>
                        </a:rPr>
                        <a:t>Event Title</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400" kern="100" dirty="0">
                          <a:effectLst/>
                        </a:rPr>
                        <a:t>Event Date</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400" kern="100" dirty="0">
                          <a:effectLst/>
                        </a:rPr>
                        <a:t>Number of Attendees</a:t>
                      </a:r>
                    </a:p>
                    <a:p>
                      <a:pPr marL="0" marR="0">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8576" marR="58576" marT="0" marB="0"/>
                </a:tc>
                <a:extLst>
                  <a:ext uri="{0D108BD9-81ED-4DB2-BD59-A6C34878D82A}">
                    <a16:rowId xmlns:a16="http://schemas.microsoft.com/office/drawing/2014/main" val="428265323"/>
                  </a:ext>
                </a:extLst>
              </a:tr>
            </a:tbl>
          </a:graphicData>
        </a:graphic>
      </p:graphicFrame>
    </p:spTree>
    <p:extLst>
      <p:ext uri="{BB962C8B-B14F-4D97-AF65-F5344CB8AC3E}">
        <p14:creationId xmlns:p14="http://schemas.microsoft.com/office/powerpoint/2010/main" val="2686974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41B5-A086-012F-3A33-D338E06E5DA6}"/>
              </a:ext>
            </a:extLst>
          </p:cNvPr>
          <p:cNvSpPr>
            <a:spLocks noGrp="1"/>
          </p:cNvSpPr>
          <p:nvPr>
            <p:ph type="title"/>
          </p:nvPr>
        </p:nvSpPr>
        <p:spPr/>
        <p:txBody>
          <a:bodyPr/>
          <a:lstStyle/>
          <a:p>
            <a:r>
              <a:rPr lang="en-US" dirty="0"/>
              <a:t>5. </a:t>
            </a:r>
            <a:r>
              <a:rPr lang="en-US" sz="4000" dirty="0"/>
              <a:t>Non-functional requirements</a:t>
            </a:r>
          </a:p>
        </p:txBody>
      </p:sp>
      <p:sp>
        <p:nvSpPr>
          <p:cNvPr id="4" name="TextBox 3">
            <a:extLst>
              <a:ext uri="{FF2B5EF4-FFF2-40B4-BE49-F238E27FC236}">
                <a16:creationId xmlns:a16="http://schemas.microsoft.com/office/drawing/2014/main" id="{4C3A7A9C-CC86-C20A-CA9F-551D4815EDAA}"/>
              </a:ext>
            </a:extLst>
          </p:cNvPr>
          <p:cNvSpPr txBox="1"/>
          <p:nvPr/>
        </p:nvSpPr>
        <p:spPr>
          <a:xfrm>
            <a:off x="1143000" y="1915557"/>
            <a:ext cx="9906000" cy="3730701"/>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Aptos" panose="020B0004020202020204" pitchFamily="34" charset="0"/>
                <a:ea typeface="Aptos" panose="020B0004020202020204" pitchFamily="34" charset="0"/>
                <a:cs typeface="Times New Roman" panose="02020603050405020304" pitchFamily="18" charset="0"/>
              </a:rPr>
              <a:t>Performance:</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complete a book loan transaction in under 3 seconds.</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handle at least 100 concurrent users.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Aptos" panose="020B0004020202020204" pitchFamily="34" charset="0"/>
                <a:ea typeface="Aptos" panose="020B0004020202020204" pitchFamily="34" charset="0"/>
                <a:cs typeface="Times New Roman" panose="02020603050405020304" pitchFamily="18" charset="0"/>
              </a:rPr>
              <a:t>Information (and Data):</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ensure data accuracy and integrity through validation rules (e.g., ISBN format, date ranges).</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encrypt sensitive data (e.g., member passwords) stored in the database.</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Aptos" panose="020B0004020202020204" pitchFamily="34" charset="0"/>
                <a:ea typeface="Aptos" panose="020B0004020202020204" pitchFamily="34" charset="0"/>
                <a:cs typeface="Times New Roman" panose="02020603050405020304" pitchFamily="18" charset="0"/>
              </a:rPr>
              <a:t>Economics:</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reduce the time spent on manual tasks, such as book check-in/check-out, by 50%.</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reduce the cost of upkeep due to ease of use and functionality.</a:t>
            </a:r>
          </a:p>
        </p:txBody>
      </p:sp>
    </p:spTree>
    <p:extLst>
      <p:ext uri="{BB962C8B-B14F-4D97-AF65-F5344CB8AC3E}">
        <p14:creationId xmlns:p14="http://schemas.microsoft.com/office/powerpoint/2010/main" val="418892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552F2-4596-DB14-FE43-AC4AA3888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9E2F5-61AB-17EB-9B37-85BC2E554A4F}"/>
              </a:ext>
            </a:extLst>
          </p:cNvPr>
          <p:cNvSpPr>
            <a:spLocks noGrp="1"/>
          </p:cNvSpPr>
          <p:nvPr>
            <p:ph type="title"/>
          </p:nvPr>
        </p:nvSpPr>
        <p:spPr/>
        <p:txBody>
          <a:bodyPr/>
          <a:lstStyle/>
          <a:p>
            <a:r>
              <a:rPr lang="en-US" dirty="0"/>
              <a:t>5. </a:t>
            </a:r>
            <a:r>
              <a:rPr lang="en-US" sz="4000" dirty="0"/>
              <a:t>Non-functional requirements (Continued)</a:t>
            </a:r>
          </a:p>
        </p:txBody>
      </p:sp>
      <p:sp>
        <p:nvSpPr>
          <p:cNvPr id="4" name="TextBox 3">
            <a:extLst>
              <a:ext uri="{FF2B5EF4-FFF2-40B4-BE49-F238E27FC236}">
                <a16:creationId xmlns:a16="http://schemas.microsoft.com/office/drawing/2014/main" id="{B684BD4E-FCA0-972A-8F9A-AE5FCD3AF6FB}"/>
              </a:ext>
            </a:extLst>
          </p:cNvPr>
          <p:cNvSpPr txBox="1"/>
          <p:nvPr/>
        </p:nvSpPr>
        <p:spPr>
          <a:xfrm>
            <a:off x="1143000" y="1915557"/>
            <a:ext cx="9906000" cy="4580165"/>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Aptos" panose="020B0004020202020204" pitchFamily="34" charset="0"/>
                <a:ea typeface="Aptos" panose="020B0004020202020204" pitchFamily="34" charset="0"/>
                <a:cs typeface="Times New Roman" panose="02020603050405020304" pitchFamily="18" charset="0"/>
              </a:rPr>
              <a:t>Control and Security:</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Only librarians shall have access to member's Personally Identifiable Information.</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maintain an audit trail of all system activities, including logins, data modifications, and report generation.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Aptos" panose="020B0004020202020204" pitchFamily="34" charset="0"/>
                <a:ea typeface="Aptos" panose="020B0004020202020204" pitchFamily="34" charset="0"/>
                <a:cs typeface="Times New Roman" panose="02020603050405020304" pitchFamily="18" charset="0"/>
              </a:rPr>
              <a:t>Efficiency:</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provide a user-friendly search interface that allows users to quickly find books by title, author, or ISBN.</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automate the process of generating overdue notices, freeing up staff time for other tasks.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Aptos" panose="020B0004020202020204" pitchFamily="34" charset="0"/>
                <a:ea typeface="Aptos" panose="020B0004020202020204" pitchFamily="34" charset="0"/>
                <a:cs typeface="Times New Roman" panose="02020603050405020304" pitchFamily="18" charset="0"/>
              </a:rPr>
              <a:t>Service:</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system shall provide help function to assist users in understanding the system.</a:t>
            </a:r>
          </a:p>
          <a:p>
            <a:pPr marL="742950" marR="0" lvl="1" indent="-285750">
              <a:lnSpc>
                <a:spcPct val="115000"/>
              </a:lnSpc>
              <a:spcAft>
                <a:spcPts val="800"/>
              </a:spcAft>
              <a:buSzPts val="1000"/>
              <a:buFont typeface="Symbol" panose="05050102010706020507" pitchFamily="18" charset="2"/>
              <a:buChar char=""/>
              <a:tabLst>
                <a:tab pos="914400" algn="l"/>
              </a:tabLst>
            </a:pPr>
            <a:r>
              <a:rPr lang="en-ZA" sz="1600" kern="100" dirty="0">
                <a:effectLst/>
                <a:latin typeface="Aptos" panose="020B0004020202020204" pitchFamily="34" charset="0"/>
                <a:ea typeface="Aptos" panose="020B0004020202020204" pitchFamily="34" charset="0"/>
                <a:cs typeface="Times New Roman" panose="02020603050405020304" pitchFamily="18" charset="0"/>
              </a:rPr>
              <a:t>The development team shall provide technical support to the library staff during and after the implementation.</a:t>
            </a:r>
          </a:p>
        </p:txBody>
      </p:sp>
    </p:spTree>
    <p:extLst>
      <p:ext uri="{BB962C8B-B14F-4D97-AF65-F5344CB8AC3E}">
        <p14:creationId xmlns:p14="http://schemas.microsoft.com/office/powerpoint/2010/main" val="94903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C334-1963-9F8A-5013-D81825E82D70}"/>
              </a:ext>
            </a:extLst>
          </p:cNvPr>
          <p:cNvSpPr>
            <a:spLocks noGrp="1"/>
          </p:cNvSpPr>
          <p:nvPr>
            <p:ph type="title"/>
          </p:nvPr>
        </p:nvSpPr>
        <p:spPr/>
        <p:txBody>
          <a:bodyPr/>
          <a:lstStyle/>
          <a:p>
            <a:r>
              <a:rPr lang="en-US" dirty="0"/>
              <a:t>1. Project plan</a:t>
            </a:r>
          </a:p>
        </p:txBody>
      </p:sp>
      <p:pic>
        <p:nvPicPr>
          <p:cNvPr id="3" name="Content Placeholder 4" descr="A screenshot of a computer&#10;&#10;AI-generated content may be incorrect.">
            <a:extLst>
              <a:ext uri="{FF2B5EF4-FFF2-40B4-BE49-F238E27FC236}">
                <a16:creationId xmlns:a16="http://schemas.microsoft.com/office/drawing/2014/main" id="{80C95C3A-B88D-3399-8B3B-826D31B2446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85894" y="1915557"/>
            <a:ext cx="9963106" cy="4351338"/>
          </a:xfrm>
          <a:prstGeom prst="rect">
            <a:avLst/>
          </a:prstGeom>
        </p:spPr>
      </p:pic>
    </p:spTree>
    <p:extLst>
      <p:ext uri="{BB962C8B-B14F-4D97-AF65-F5344CB8AC3E}">
        <p14:creationId xmlns:p14="http://schemas.microsoft.com/office/powerpoint/2010/main" val="106683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AB32-5812-7EA5-324F-DC035AE99412}"/>
              </a:ext>
            </a:extLst>
          </p:cNvPr>
          <p:cNvSpPr>
            <a:spLocks noGrp="1"/>
          </p:cNvSpPr>
          <p:nvPr>
            <p:ph type="title"/>
          </p:nvPr>
        </p:nvSpPr>
        <p:spPr/>
        <p:txBody>
          <a:bodyPr/>
          <a:lstStyle/>
          <a:p>
            <a:r>
              <a:rPr lang="en-US" dirty="0"/>
              <a:t>6. Feasibility analysis matrix</a:t>
            </a:r>
          </a:p>
        </p:txBody>
      </p:sp>
      <p:graphicFrame>
        <p:nvGraphicFramePr>
          <p:cNvPr id="5" name="Table 4">
            <a:extLst>
              <a:ext uri="{FF2B5EF4-FFF2-40B4-BE49-F238E27FC236}">
                <a16:creationId xmlns:a16="http://schemas.microsoft.com/office/drawing/2014/main" id="{14900A36-5731-C83F-3906-81FBF4AAE005}"/>
              </a:ext>
            </a:extLst>
          </p:cNvPr>
          <p:cNvGraphicFramePr>
            <a:graphicFrameLocks noGrp="1"/>
          </p:cNvGraphicFramePr>
          <p:nvPr>
            <p:extLst>
              <p:ext uri="{D42A27DB-BD31-4B8C-83A1-F6EECF244321}">
                <p14:modId xmlns:p14="http://schemas.microsoft.com/office/powerpoint/2010/main" val="204442463"/>
              </p:ext>
            </p:extLst>
          </p:nvPr>
        </p:nvGraphicFramePr>
        <p:xfrm>
          <a:off x="1143000" y="1693485"/>
          <a:ext cx="9906000" cy="4631114"/>
        </p:xfrm>
        <a:graphic>
          <a:graphicData uri="http://schemas.openxmlformats.org/drawingml/2006/table">
            <a:tbl>
              <a:tblPr>
                <a:tableStyleId>{9DCAF9ED-07DC-4A11-8D7F-57B35C25682E}</a:tableStyleId>
              </a:tblPr>
              <a:tblGrid>
                <a:gridCol w="1893102">
                  <a:extLst>
                    <a:ext uri="{9D8B030D-6E8A-4147-A177-3AD203B41FA5}">
                      <a16:colId xmlns:a16="http://schemas.microsoft.com/office/drawing/2014/main" val="2655336474"/>
                    </a:ext>
                  </a:extLst>
                </a:gridCol>
                <a:gridCol w="982741">
                  <a:extLst>
                    <a:ext uri="{9D8B030D-6E8A-4147-A177-3AD203B41FA5}">
                      <a16:colId xmlns:a16="http://schemas.microsoft.com/office/drawing/2014/main" val="3092034740"/>
                    </a:ext>
                  </a:extLst>
                </a:gridCol>
                <a:gridCol w="1888006">
                  <a:extLst>
                    <a:ext uri="{9D8B030D-6E8A-4147-A177-3AD203B41FA5}">
                      <a16:colId xmlns:a16="http://schemas.microsoft.com/office/drawing/2014/main" val="1978256567"/>
                    </a:ext>
                  </a:extLst>
                </a:gridCol>
                <a:gridCol w="2990019">
                  <a:extLst>
                    <a:ext uri="{9D8B030D-6E8A-4147-A177-3AD203B41FA5}">
                      <a16:colId xmlns:a16="http://schemas.microsoft.com/office/drawing/2014/main" val="2130691374"/>
                    </a:ext>
                  </a:extLst>
                </a:gridCol>
                <a:gridCol w="1963442">
                  <a:extLst>
                    <a:ext uri="{9D8B030D-6E8A-4147-A177-3AD203B41FA5}">
                      <a16:colId xmlns:a16="http://schemas.microsoft.com/office/drawing/2014/main" val="4282331768"/>
                    </a:ext>
                  </a:extLst>
                </a:gridCol>
                <a:gridCol w="188690">
                  <a:extLst>
                    <a:ext uri="{9D8B030D-6E8A-4147-A177-3AD203B41FA5}">
                      <a16:colId xmlns:a16="http://schemas.microsoft.com/office/drawing/2014/main" val="3312800131"/>
                    </a:ext>
                  </a:extLst>
                </a:gridCol>
              </a:tblGrid>
              <a:tr h="488416">
                <a:tc>
                  <a:txBody>
                    <a:bodyPr/>
                    <a:lstStyle/>
                    <a:p>
                      <a:pPr marL="0" marR="0" algn="ctr">
                        <a:lnSpc>
                          <a:spcPct val="115000"/>
                        </a:lnSpc>
                        <a:spcAft>
                          <a:spcPts val="800"/>
                        </a:spcAft>
                        <a:buNone/>
                      </a:pPr>
                      <a:r>
                        <a:rPr lang="en-ZA" sz="1200" b="1" kern="100" dirty="0">
                          <a:solidFill>
                            <a:schemeClr val="bg1">
                              <a:lumMod val="75000"/>
                            </a:schemeClr>
                          </a:solidFill>
                          <a:effectLst/>
                        </a:rPr>
                        <a:t>Description</a:t>
                      </a:r>
                      <a:br>
                        <a:rPr lang="en-ZA" sz="1200" b="1" kern="100" dirty="0">
                          <a:solidFill>
                            <a:schemeClr val="bg1">
                              <a:lumMod val="75000"/>
                            </a:schemeClr>
                          </a:solidFill>
                          <a:effectLst/>
                        </a:rPr>
                      </a:br>
                      <a:br>
                        <a:rPr lang="en-ZA" sz="1200" b="1" kern="100" dirty="0">
                          <a:solidFill>
                            <a:schemeClr val="bg1">
                              <a:lumMod val="75000"/>
                            </a:schemeClr>
                          </a:solidFill>
                          <a:effectLst/>
                        </a:rPr>
                      </a:br>
                      <a:endParaRPr lang="en-ZA" sz="1200" b="1" kern="100" dirty="0">
                        <a:solidFill>
                          <a:schemeClr val="bg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D4140"/>
                    </a:solidFill>
                  </a:tcPr>
                </a:tc>
                <a:tc>
                  <a:txBody>
                    <a:bodyPr/>
                    <a:lstStyle/>
                    <a:p>
                      <a:pPr marL="0" marR="0" algn="ctr">
                        <a:lnSpc>
                          <a:spcPct val="115000"/>
                        </a:lnSpc>
                        <a:spcAft>
                          <a:spcPts val="800"/>
                        </a:spcAft>
                        <a:buNone/>
                      </a:pPr>
                      <a:r>
                        <a:rPr lang="en-ZA" sz="1200" b="1" kern="100" dirty="0">
                          <a:solidFill>
                            <a:schemeClr val="bg1">
                              <a:lumMod val="75000"/>
                            </a:schemeClr>
                          </a:solidFill>
                          <a:effectLst/>
                        </a:rPr>
                        <a:t>Weight</a:t>
                      </a:r>
                      <a:endParaRPr lang="en-ZA" sz="1200" b="1" kern="100" dirty="0">
                        <a:solidFill>
                          <a:schemeClr val="bg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D4140"/>
                    </a:solidFill>
                  </a:tcPr>
                </a:tc>
                <a:tc>
                  <a:txBody>
                    <a:bodyPr/>
                    <a:lstStyle/>
                    <a:p>
                      <a:pPr marL="0" marR="0" algn="ctr">
                        <a:lnSpc>
                          <a:spcPct val="115000"/>
                        </a:lnSpc>
                        <a:spcAft>
                          <a:spcPts val="800"/>
                        </a:spcAft>
                        <a:buNone/>
                      </a:pPr>
                      <a:r>
                        <a:rPr lang="en-ZA" sz="1200" b="1" kern="100" dirty="0">
                          <a:solidFill>
                            <a:schemeClr val="bg1">
                              <a:lumMod val="75000"/>
                            </a:schemeClr>
                          </a:solidFill>
                          <a:effectLst/>
                        </a:rPr>
                        <a:t>Candidate 1 AS – IS</a:t>
                      </a:r>
                      <a:endParaRPr lang="en-ZA" sz="1200" b="1" kern="100" dirty="0">
                        <a:solidFill>
                          <a:schemeClr val="bg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D4140"/>
                    </a:solidFill>
                  </a:tcPr>
                </a:tc>
                <a:tc>
                  <a:txBody>
                    <a:bodyPr/>
                    <a:lstStyle/>
                    <a:p>
                      <a:pPr marL="0" marR="0" algn="ctr">
                        <a:lnSpc>
                          <a:spcPct val="115000"/>
                        </a:lnSpc>
                        <a:spcAft>
                          <a:spcPts val="800"/>
                        </a:spcAft>
                        <a:buNone/>
                      </a:pPr>
                      <a:r>
                        <a:rPr lang="en-ZA" sz="1200" b="1" kern="100" dirty="0">
                          <a:solidFill>
                            <a:schemeClr val="bg1">
                              <a:lumMod val="75000"/>
                            </a:schemeClr>
                          </a:solidFill>
                          <a:effectLst/>
                        </a:rPr>
                        <a:t>Candidate 2 COTS Package Software Solution</a:t>
                      </a:r>
                      <a:endParaRPr lang="en-ZA" sz="1200" b="1" kern="100" dirty="0">
                        <a:solidFill>
                          <a:schemeClr val="bg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D4140"/>
                    </a:solidFill>
                  </a:tcPr>
                </a:tc>
                <a:tc gridSpan="2">
                  <a:txBody>
                    <a:bodyPr/>
                    <a:lstStyle/>
                    <a:p>
                      <a:pPr marL="0" marR="0" algn="ctr">
                        <a:lnSpc>
                          <a:spcPct val="115000"/>
                        </a:lnSpc>
                        <a:spcAft>
                          <a:spcPts val="800"/>
                        </a:spcAft>
                        <a:buNone/>
                      </a:pPr>
                      <a:r>
                        <a:rPr lang="en-ZA" sz="1200" b="1" kern="100" dirty="0">
                          <a:solidFill>
                            <a:schemeClr val="bg1">
                              <a:lumMod val="75000"/>
                            </a:schemeClr>
                          </a:solidFill>
                          <a:effectLst/>
                        </a:rPr>
                        <a:t>Candidate 3 Custom Designed Solution</a:t>
                      </a:r>
                      <a:endParaRPr lang="en-ZA" sz="1200" b="1" kern="100" dirty="0">
                        <a:solidFill>
                          <a:schemeClr val="bg1">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1D4140"/>
                    </a:solidFill>
                  </a:tcPr>
                </a:tc>
                <a:tc hMerge="1">
                  <a:txBody>
                    <a:bodyPr/>
                    <a:lstStyle/>
                    <a:p>
                      <a:endParaRPr lang="en-ZA"/>
                    </a:p>
                  </a:txBody>
                  <a:tcPr/>
                </a:tc>
                <a:extLst>
                  <a:ext uri="{0D108BD9-81ED-4DB2-BD59-A6C34878D82A}">
                    <a16:rowId xmlns:a16="http://schemas.microsoft.com/office/drawing/2014/main" val="3325248182"/>
                  </a:ext>
                </a:extLst>
              </a:tr>
              <a:tr h="291169">
                <a:tc>
                  <a:txBody>
                    <a:bodyPr/>
                    <a:lstStyle/>
                    <a:p>
                      <a:pPr marL="0" marR="0">
                        <a:lnSpc>
                          <a:spcPct val="115000"/>
                        </a:lnSpc>
                        <a:spcAft>
                          <a:spcPts val="800"/>
                        </a:spcAft>
                        <a:buNone/>
                      </a:pPr>
                      <a:r>
                        <a:rPr lang="en-ZA" sz="1200" b="1" kern="100" dirty="0">
                          <a:effectLst/>
                        </a:rPr>
                        <a:t>Technical Feasibility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35%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Score:0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Score:60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Score:80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47393472"/>
                  </a:ext>
                </a:extLst>
              </a:tr>
              <a:tr h="364782">
                <a:tc>
                  <a:txBody>
                    <a:bodyPr/>
                    <a:lstStyle/>
                    <a:p>
                      <a:pPr marL="0" marR="0">
                        <a:lnSpc>
                          <a:spcPct val="115000"/>
                        </a:lnSpc>
                        <a:spcAft>
                          <a:spcPts val="800"/>
                        </a:spcAft>
                        <a:buNone/>
                      </a:pPr>
                      <a:r>
                        <a:rPr lang="en-ZA" sz="1200" b="1" kern="100" dirty="0">
                          <a:effectLst/>
                        </a:rPr>
                        <a:t>Compatibility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15%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High (Already in Place)</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(May require customization/integration)</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High (Designed to fit existing infrastructure)</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69726145"/>
                  </a:ext>
                </a:extLst>
              </a:tr>
              <a:tr h="364782">
                <a:tc>
                  <a:txBody>
                    <a:bodyPr/>
                    <a:lstStyle/>
                    <a:p>
                      <a:pPr marL="0" marR="0">
                        <a:lnSpc>
                          <a:spcPct val="115000"/>
                        </a:lnSpc>
                        <a:spcAft>
                          <a:spcPts val="800"/>
                        </a:spcAft>
                        <a:buNone/>
                      </a:pPr>
                      <a:r>
                        <a:rPr lang="en-ZA" sz="1200" b="1" kern="100" dirty="0">
                          <a:effectLst/>
                        </a:rPr>
                        <a:t>Scalability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10%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Low (Limited by existing setup)</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(Scalability varies by package)</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High (Scalable design possible)</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77571550"/>
                  </a:ext>
                </a:extLst>
              </a:tr>
              <a:tr h="728669">
                <a:tc>
                  <a:txBody>
                    <a:bodyPr/>
                    <a:lstStyle/>
                    <a:p>
                      <a:pPr marL="0" marR="0">
                        <a:lnSpc>
                          <a:spcPct val="115000"/>
                        </a:lnSpc>
                        <a:spcAft>
                          <a:spcPts val="800"/>
                        </a:spcAft>
                        <a:buNone/>
                      </a:pPr>
                      <a:r>
                        <a:rPr lang="en-ZA" sz="1200" b="1" kern="100">
                          <a:effectLst/>
                        </a:rPr>
                        <a:t>Security</a:t>
                      </a:r>
                      <a:endParaRPr lang="en-ZA" sz="1200" b="1"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10%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Low (Outdated, potential vulnerabilities)</a:t>
                      </a:r>
                    </a:p>
                    <a:p>
                      <a:pPr marL="0" marR="0">
                        <a:lnSpc>
                          <a:spcPct val="115000"/>
                        </a:lnSpc>
                        <a:spcAft>
                          <a:spcPts val="800"/>
                        </a:spcAft>
                        <a:buNone/>
                      </a:pPr>
                      <a:r>
                        <a:rPr lang="en-ZA" sz="1200" kern="100" dirty="0">
                          <a:effectLst/>
                        </a:rPr>
                        <a:t> </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(Varies by vendor, needs review)</a:t>
                      </a:r>
                    </a:p>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High (Security measures can be built-in)</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44633444"/>
                  </a:ext>
                </a:extLst>
              </a:tr>
              <a:tr h="291169">
                <a:tc>
                  <a:txBody>
                    <a:bodyPr/>
                    <a:lstStyle/>
                    <a:p>
                      <a:pPr marL="0" marR="0">
                        <a:lnSpc>
                          <a:spcPct val="115000"/>
                        </a:lnSpc>
                        <a:spcAft>
                          <a:spcPts val="800"/>
                        </a:spcAft>
                        <a:buNone/>
                      </a:pPr>
                      <a:r>
                        <a:rPr lang="en-ZA" sz="1200" b="1" kern="100">
                          <a:effectLst/>
                        </a:rPr>
                        <a:t>Operational feasibility</a:t>
                      </a:r>
                      <a:endParaRPr lang="en-ZA" sz="1200" b="1"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30%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Score:10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Score:50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Score:70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59868766"/>
                  </a:ext>
                </a:extLst>
              </a:tr>
              <a:tr h="488416">
                <a:tc>
                  <a:txBody>
                    <a:bodyPr/>
                    <a:lstStyle/>
                    <a:p>
                      <a:pPr marL="0" marR="0">
                        <a:lnSpc>
                          <a:spcPct val="115000"/>
                        </a:lnSpc>
                        <a:spcAft>
                          <a:spcPts val="800"/>
                        </a:spcAft>
                        <a:buNone/>
                      </a:pPr>
                      <a:r>
                        <a:rPr lang="en-ZA" sz="1200" b="1" kern="100">
                          <a:effectLst/>
                        </a:rPr>
                        <a:t>User Friendliness</a:t>
                      </a:r>
                      <a:endParaRPr lang="en-ZA" sz="1200" b="1"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15%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Low (Difficult, inefficient workflows)</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High (Typically user-friendly interfaces)</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(Customizable, but requires careful design)</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90827358"/>
                  </a:ext>
                </a:extLst>
              </a:tr>
              <a:tr h="488416">
                <a:tc>
                  <a:txBody>
                    <a:bodyPr/>
                    <a:lstStyle/>
                    <a:p>
                      <a:pPr marL="0" marR="0">
                        <a:lnSpc>
                          <a:spcPct val="115000"/>
                        </a:lnSpc>
                        <a:spcAft>
                          <a:spcPts val="800"/>
                        </a:spcAft>
                        <a:buNone/>
                      </a:pPr>
                      <a:r>
                        <a:rPr lang="en-ZA" sz="1200" b="1" kern="100">
                          <a:effectLst/>
                        </a:rPr>
                        <a:t>Training</a:t>
                      </a:r>
                      <a:endParaRPr lang="en-ZA" sz="1200" b="1"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Low (Staff already familiar)</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Medium (Requires training on new system)</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(Requires training on new system)</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98103269"/>
                  </a:ext>
                </a:extLst>
              </a:tr>
              <a:tr h="612052">
                <a:tc>
                  <a:txBody>
                    <a:bodyPr/>
                    <a:lstStyle/>
                    <a:p>
                      <a:pPr marL="0" marR="0">
                        <a:lnSpc>
                          <a:spcPct val="115000"/>
                        </a:lnSpc>
                        <a:spcAft>
                          <a:spcPts val="800"/>
                        </a:spcAft>
                        <a:buNone/>
                      </a:pPr>
                      <a:r>
                        <a:rPr lang="en-ZA" sz="1200" b="1" kern="100" dirty="0">
                          <a:effectLst/>
                        </a:rPr>
                        <a:t>Maintenance</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10%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High (Requires ongoing manual effort)</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(Vendor support, but ongoing costs)</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Medium (Internal or external maintenance contracts)</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55601096"/>
                  </a:ext>
                </a:extLst>
              </a:tr>
              <a:tr h="291169">
                <a:tc>
                  <a:txBody>
                    <a:bodyPr/>
                    <a:lstStyle/>
                    <a:p>
                      <a:pPr marL="0" marR="0">
                        <a:lnSpc>
                          <a:spcPct val="115000"/>
                        </a:lnSpc>
                        <a:spcAft>
                          <a:spcPts val="800"/>
                        </a:spcAft>
                        <a:buNone/>
                      </a:pPr>
                      <a:r>
                        <a:rPr lang="en-ZA" sz="1200" b="1" kern="100" dirty="0">
                          <a:effectLst/>
                        </a:rPr>
                        <a:t>Risk feasibility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a:effectLst/>
                        </a:rPr>
                        <a:t>15%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a:effectLst/>
                        </a:rPr>
                        <a:t>Score:0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a:effectLst/>
                        </a:rPr>
                        <a:t>Score:40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dirty="0">
                          <a:effectLst/>
                        </a:rPr>
                        <a:t>Score:80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798" marR="36798"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dirty="0">
                          <a:effectLst/>
                        </a:rPr>
                        <a:t> </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6292310"/>
                  </a:ext>
                </a:extLst>
              </a:tr>
            </a:tbl>
          </a:graphicData>
        </a:graphic>
      </p:graphicFrame>
    </p:spTree>
    <p:extLst>
      <p:ext uri="{BB962C8B-B14F-4D97-AF65-F5344CB8AC3E}">
        <p14:creationId xmlns:p14="http://schemas.microsoft.com/office/powerpoint/2010/main" val="3811819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3BFF5-736B-17CB-4186-8AE2F51255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997B9-CF16-8359-6E00-AD620A44DF30}"/>
              </a:ext>
            </a:extLst>
          </p:cNvPr>
          <p:cNvSpPr>
            <a:spLocks noGrp="1"/>
          </p:cNvSpPr>
          <p:nvPr>
            <p:ph type="title"/>
          </p:nvPr>
        </p:nvSpPr>
        <p:spPr/>
        <p:txBody>
          <a:bodyPr/>
          <a:lstStyle/>
          <a:p>
            <a:r>
              <a:rPr lang="en-US" dirty="0"/>
              <a:t>6. Feasibility analysis matrix (Continued)</a:t>
            </a:r>
          </a:p>
        </p:txBody>
      </p:sp>
      <p:graphicFrame>
        <p:nvGraphicFramePr>
          <p:cNvPr id="4" name="Table 3">
            <a:extLst>
              <a:ext uri="{FF2B5EF4-FFF2-40B4-BE49-F238E27FC236}">
                <a16:creationId xmlns:a16="http://schemas.microsoft.com/office/drawing/2014/main" id="{7D57FD88-8223-86DA-5D86-D4E9E5293EA1}"/>
              </a:ext>
            </a:extLst>
          </p:cNvPr>
          <p:cNvGraphicFramePr>
            <a:graphicFrameLocks noGrp="1"/>
          </p:cNvGraphicFramePr>
          <p:nvPr>
            <p:extLst>
              <p:ext uri="{D42A27DB-BD31-4B8C-83A1-F6EECF244321}">
                <p14:modId xmlns:p14="http://schemas.microsoft.com/office/powerpoint/2010/main" val="3562471183"/>
              </p:ext>
            </p:extLst>
          </p:nvPr>
        </p:nvGraphicFramePr>
        <p:xfrm>
          <a:off x="1143000" y="1915557"/>
          <a:ext cx="9906000" cy="4353253"/>
        </p:xfrm>
        <a:graphic>
          <a:graphicData uri="http://schemas.openxmlformats.org/drawingml/2006/table">
            <a:tbl>
              <a:tblPr>
                <a:tableStyleId>{9DCAF9ED-07DC-4A11-8D7F-57B35C25682E}</a:tableStyleId>
              </a:tblPr>
              <a:tblGrid>
                <a:gridCol w="1929862">
                  <a:extLst>
                    <a:ext uri="{9D8B030D-6E8A-4147-A177-3AD203B41FA5}">
                      <a16:colId xmlns:a16="http://schemas.microsoft.com/office/drawing/2014/main" val="2836550398"/>
                    </a:ext>
                  </a:extLst>
                </a:gridCol>
                <a:gridCol w="1001823">
                  <a:extLst>
                    <a:ext uri="{9D8B030D-6E8A-4147-A177-3AD203B41FA5}">
                      <a16:colId xmlns:a16="http://schemas.microsoft.com/office/drawing/2014/main" val="941163774"/>
                    </a:ext>
                  </a:extLst>
                </a:gridCol>
                <a:gridCol w="1924666">
                  <a:extLst>
                    <a:ext uri="{9D8B030D-6E8A-4147-A177-3AD203B41FA5}">
                      <a16:colId xmlns:a16="http://schemas.microsoft.com/office/drawing/2014/main" val="2848764944"/>
                    </a:ext>
                  </a:extLst>
                </a:gridCol>
                <a:gridCol w="3048079">
                  <a:extLst>
                    <a:ext uri="{9D8B030D-6E8A-4147-A177-3AD203B41FA5}">
                      <a16:colId xmlns:a16="http://schemas.microsoft.com/office/drawing/2014/main" val="3801640904"/>
                    </a:ext>
                  </a:extLst>
                </a:gridCol>
                <a:gridCol w="2001570">
                  <a:extLst>
                    <a:ext uri="{9D8B030D-6E8A-4147-A177-3AD203B41FA5}">
                      <a16:colId xmlns:a16="http://schemas.microsoft.com/office/drawing/2014/main" val="2842815020"/>
                    </a:ext>
                  </a:extLst>
                </a:gridCol>
              </a:tblGrid>
              <a:tr h="955608">
                <a:tc>
                  <a:txBody>
                    <a:bodyPr/>
                    <a:lstStyle/>
                    <a:p>
                      <a:pPr marL="0" marR="0">
                        <a:lnSpc>
                          <a:spcPct val="115000"/>
                        </a:lnSpc>
                        <a:spcAft>
                          <a:spcPts val="800"/>
                        </a:spcAft>
                        <a:buNone/>
                      </a:pPr>
                      <a:r>
                        <a:rPr lang="en-ZA" sz="1200" b="1" kern="100" dirty="0">
                          <a:effectLst/>
                        </a:rPr>
                        <a:t>Implementation Risk</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10%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Low (No new implementation required)</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(Implementation challenges possible)</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High (Longer implementation timeframe, higher risk)</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0029942"/>
                  </a:ext>
                </a:extLst>
              </a:tr>
              <a:tr h="713582">
                <a:tc>
                  <a:txBody>
                    <a:bodyPr/>
                    <a:lstStyle/>
                    <a:p>
                      <a:pPr marL="0" marR="0">
                        <a:lnSpc>
                          <a:spcPct val="115000"/>
                        </a:lnSpc>
                        <a:spcAft>
                          <a:spcPts val="800"/>
                        </a:spcAft>
                        <a:buNone/>
                      </a:pPr>
                      <a:r>
                        <a:rPr lang="en-ZA" sz="1200" b="1" kern="100" dirty="0">
                          <a:effectLst/>
                        </a:rPr>
                        <a:t>Technical Risk</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Low (Known, but outdated tech)</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(Reliant on vendor stability)</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Medium (Dependent on team's expertise)</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943994"/>
                  </a:ext>
                </a:extLst>
              </a:tr>
              <a:tr h="588477">
                <a:tc>
                  <a:txBody>
                    <a:bodyPr/>
                    <a:lstStyle/>
                    <a:p>
                      <a:pPr marL="0" marR="0">
                        <a:lnSpc>
                          <a:spcPct val="115000"/>
                        </a:lnSpc>
                        <a:spcAft>
                          <a:spcPts val="800"/>
                        </a:spcAft>
                        <a:buNone/>
                      </a:pPr>
                      <a:r>
                        <a:rPr lang="en-ZA" sz="1200" b="1" kern="100" dirty="0">
                          <a:effectLst/>
                        </a:rPr>
                        <a:t>Economic</a:t>
                      </a:r>
                    </a:p>
                    <a:p>
                      <a:pPr marL="0" marR="0">
                        <a:lnSpc>
                          <a:spcPct val="115000"/>
                        </a:lnSpc>
                        <a:spcAft>
                          <a:spcPts val="800"/>
                        </a:spcAft>
                        <a:buNone/>
                      </a:pPr>
                      <a:r>
                        <a:rPr lang="en-ZA" sz="1200" b="1" kern="100" dirty="0">
                          <a:effectLst/>
                        </a:rPr>
                        <a:t>feasibility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Score:100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Score:90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Score:60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216002"/>
                  </a:ext>
                </a:extLst>
              </a:tr>
              <a:tr h="955608">
                <a:tc>
                  <a:txBody>
                    <a:bodyPr/>
                    <a:lstStyle/>
                    <a:p>
                      <a:pPr marL="0" marR="0">
                        <a:lnSpc>
                          <a:spcPct val="115000"/>
                        </a:lnSpc>
                        <a:spcAft>
                          <a:spcPts val="800"/>
                        </a:spcAft>
                        <a:buNone/>
                      </a:pPr>
                      <a:r>
                        <a:rPr lang="en-ZA" sz="1200" b="1" kern="100" dirty="0">
                          <a:effectLst/>
                        </a:rPr>
                        <a:t> cost to develop:</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N/A (Already in place)</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R300,000 (COTS License, Implementation, Training)</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R500,000 (Development, Implementation, Initial Support)</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118170"/>
                  </a:ext>
                </a:extLst>
              </a:tr>
              <a:tr h="569989">
                <a:tc>
                  <a:txBody>
                    <a:bodyPr/>
                    <a:lstStyle/>
                    <a:p>
                      <a:pPr marL="0" marR="0">
                        <a:lnSpc>
                          <a:spcPct val="115000"/>
                        </a:lnSpc>
                        <a:spcAft>
                          <a:spcPts val="800"/>
                        </a:spcAft>
                        <a:buNone/>
                      </a:pPr>
                      <a:r>
                        <a:rPr lang="en-ZA" sz="1200" b="1" kern="100" dirty="0">
                          <a:effectLst/>
                        </a:rPr>
                        <a:t>Payback period:</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N/A</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dirty="0">
                          <a:effectLst/>
                        </a:rPr>
                        <a:t>2.5 Years</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ZA" sz="1200" kern="100">
                          <a:effectLst/>
                        </a:rPr>
                        <a:t>3.5 Years</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8431353"/>
                  </a:ext>
                </a:extLst>
              </a:tr>
              <a:tr h="569989">
                <a:tc>
                  <a:txBody>
                    <a:bodyPr/>
                    <a:lstStyle/>
                    <a:p>
                      <a:pPr marL="0" marR="0">
                        <a:lnSpc>
                          <a:spcPct val="115000"/>
                        </a:lnSpc>
                        <a:spcAft>
                          <a:spcPts val="800"/>
                        </a:spcAft>
                        <a:buNone/>
                      </a:pPr>
                      <a:r>
                        <a:rPr lang="en-ZA" sz="1200" b="1" kern="100" dirty="0">
                          <a:effectLst/>
                        </a:rPr>
                        <a:t>Net present value:</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a:effectLst/>
                        </a:rPr>
                        <a:t>N/A</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a:effectLst/>
                        </a:rPr>
                        <a:t>R80,000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ZA" sz="1200" kern="100" dirty="0">
                          <a:effectLst/>
                        </a:rPr>
                        <a:t>R60,000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2499315"/>
                  </a:ext>
                </a:extLst>
              </a:tr>
            </a:tbl>
          </a:graphicData>
        </a:graphic>
      </p:graphicFrame>
    </p:spTree>
    <p:extLst>
      <p:ext uri="{BB962C8B-B14F-4D97-AF65-F5344CB8AC3E}">
        <p14:creationId xmlns:p14="http://schemas.microsoft.com/office/powerpoint/2010/main" val="862293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28924-B23A-CE56-7E4C-DFD71D450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5721F-A8B2-DD9E-B6C3-FC43C9D20E16}"/>
              </a:ext>
            </a:extLst>
          </p:cNvPr>
          <p:cNvSpPr>
            <a:spLocks noGrp="1"/>
          </p:cNvSpPr>
          <p:nvPr>
            <p:ph type="title"/>
          </p:nvPr>
        </p:nvSpPr>
        <p:spPr/>
        <p:txBody>
          <a:bodyPr/>
          <a:lstStyle/>
          <a:p>
            <a:r>
              <a:rPr lang="en-US" dirty="0"/>
              <a:t>6. Feasibility analysis matrix (Continued)</a:t>
            </a:r>
          </a:p>
        </p:txBody>
      </p:sp>
      <p:graphicFrame>
        <p:nvGraphicFramePr>
          <p:cNvPr id="4" name="Table 3">
            <a:extLst>
              <a:ext uri="{FF2B5EF4-FFF2-40B4-BE49-F238E27FC236}">
                <a16:creationId xmlns:a16="http://schemas.microsoft.com/office/drawing/2014/main" id="{33982911-C2B6-5CDE-8A03-24AED4201F75}"/>
              </a:ext>
            </a:extLst>
          </p:cNvPr>
          <p:cNvGraphicFramePr>
            <a:graphicFrameLocks noGrp="1"/>
          </p:cNvGraphicFramePr>
          <p:nvPr>
            <p:extLst>
              <p:ext uri="{D42A27DB-BD31-4B8C-83A1-F6EECF244321}">
                <p14:modId xmlns:p14="http://schemas.microsoft.com/office/powerpoint/2010/main" val="3482974540"/>
              </p:ext>
            </p:extLst>
          </p:nvPr>
        </p:nvGraphicFramePr>
        <p:xfrm>
          <a:off x="1143000" y="1907096"/>
          <a:ext cx="9906001" cy="4024313"/>
        </p:xfrm>
        <a:graphic>
          <a:graphicData uri="http://schemas.openxmlformats.org/drawingml/2006/table">
            <a:tbl>
              <a:tblPr>
                <a:tableStyleId>{9DCAF9ED-07DC-4A11-8D7F-57B35C25682E}</a:tableStyleId>
              </a:tblPr>
              <a:tblGrid>
                <a:gridCol w="1929863">
                  <a:extLst>
                    <a:ext uri="{9D8B030D-6E8A-4147-A177-3AD203B41FA5}">
                      <a16:colId xmlns:a16="http://schemas.microsoft.com/office/drawing/2014/main" val="2018693690"/>
                    </a:ext>
                  </a:extLst>
                </a:gridCol>
                <a:gridCol w="1001823">
                  <a:extLst>
                    <a:ext uri="{9D8B030D-6E8A-4147-A177-3AD203B41FA5}">
                      <a16:colId xmlns:a16="http://schemas.microsoft.com/office/drawing/2014/main" val="782402917"/>
                    </a:ext>
                  </a:extLst>
                </a:gridCol>
                <a:gridCol w="1924667">
                  <a:extLst>
                    <a:ext uri="{9D8B030D-6E8A-4147-A177-3AD203B41FA5}">
                      <a16:colId xmlns:a16="http://schemas.microsoft.com/office/drawing/2014/main" val="34952950"/>
                    </a:ext>
                  </a:extLst>
                </a:gridCol>
                <a:gridCol w="3048080">
                  <a:extLst>
                    <a:ext uri="{9D8B030D-6E8A-4147-A177-3AD203B41FA5}">
                      <a16:colId xmlns:a16="http://schemas.microsoft.com/office/drawing/2014/main" val="4209261566"/>
                    </a:ext>
                  </a:extLst>
                </a:gridCol>
                <a:gridCol w="2001568">
                  <a:extLst>
                    <a:ext uri="{9D8B030D-6E8A-4147-A177-3AD203B41FA5}">
                      <a16:colId xmlns:a16="http://schemas.microsoft.com/office/drawing/2014/main" val="794315944"/>
                    </a:ext>
                  </a:extLst>
                </a:gridCol>
              </a:tblGrid>
              <a:tr h="4024313">
                <a:tc>
                  <a:txBody>
                    <a:bodyPr/>
                    <a:lstStyle/>
                    <a:p>
                      <a:pPr marL="0" marR="0">
                        <a:lnSpc>
                          <a:spcPct val="115000"/>
                        </a:lnSpc>
                        <a:spcAft>
                          <a:spcPts val="800"/>
                        </a:spcAft>
                        <a:buNone/>
                      </a:pPr>
                      <a:r>
                        <a:rPr lang="en-ZA" sz="1200" b="1" kern="100" dirty="0">
                          <a:effectLst/>
                        </a:rPr>
                        <a:t>Detailed Calculation:</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67" marR="50767" marT="0" marB="0">
                    <a:lnR w="12700" cap="flat" cmpd="sng" algn="ctr">
                      <a:solidFill>
                        <a:schemeClr val="tx1"/>
                      </a:solidFill>
                      <a:prstDash val="solid"/>
                      <a:round/>
                      <a:headEnd type="none" w="med" len="med"/>
                      <a:tailEnd type="none" w="med" len="med"/>
                    </a:lnR>
                  </a:tcPr>
                </a:tc>
                <a:tc>
                  <a:txBody>
                    <a:bodyPr/>
                    <a:lstStyle/>
                    <a:p>
                      <a:pPr marL="0" marR="0">
                        <a:lnSpc>
                          <a:spcPct val="115000"/>
                        </a:lnSpc>
                        <a:spcAft>
                          <a:spcPts val="800"/>
                        </a:spcAft>
                        <a:buNone/>
                      </a:pPr>
                      <a:r>
                        <a:rPr lang="en-ZA" sz="1200" kern="100" dirty="0">
                          <a:effectLst/>
                        </a:rPr>
                        <a:t> </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67" marR="5076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Aft>
                          <a:spcPts val="800"/>
                        </a:spcAft>
                        <a:buNone/>
                      </a:pPr>
                      <a:r>
                        <a:rPr lang="en-ZA" sz="1200" kern="100">
                          <a:effectLst/>
                        </a:rPr>
                        <a:t> </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50767" marR="5076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Aft>
                          <a:spcPts val="800"/>
                        </a:spcAft>
                        <a:buNone/>
                      </a:pPr>
                      <a:r>
                        <a:rPr lang="en-ZA" sz="1200" kern="100" dirty="0">
                          <a:effectLst/>
                        </a:rPr>
                        <a:t>Initial Cost: R300,000 (This includes License, Implementation, Training, and potential customization)</a:t>
                      </a:r>
                    </a:p>
                    <a:p>
                      <a:pPr marL="0" marR="0">
                        <a:lnSpc>
                          <a:spcPct val="115000"/>
                        </a:lnSpc>
                        <a:spcAft>
                          <a:spcPts val="800"/>
                        </a:spcAft>
                        <a:buNone/>
                      </a:pPr>
                      <a:r>
                        <a:rPr lang="en-ZA" sz="1200" kern="100" dirty="0">
                          <a:effectLst/>
                        </a:rPr>
                        <a:t> </a:t>
                      </a:r>
                    </a:p>
                    <a:p>
                      <a:pPr marL="0" marR="0">
                        <a:lnSpc>
                          <a:spcPct val="115000"/>
                        </a:lnSpc>
                        <a:spcAft>
                          <a:spcPts val="800"/>
                        </a:spcAft>
                        <a:buNone/>
                      </a:pPr>
                      <a:r>
                        <a:rPr lang="en-ZA" sz="1200" kern="100" dirty="0">
                          <a:effectLst/>
                        </a:rPr>
                        <a:t>Annual Savings (Increased Efficiency, Reduced Errors): R120,000 (Reduction in consultant cost, some improvement in efficiency)</a:t>
                      </a:r>
                    </a:p>
                    <a:p>
                      <a:pPr marL="0" marR="0">
                        <a:lnSpc>
                          <a:spcPct val="115000"/>
                        </a:lnSpc>
                        <a:spcAft>
                          <a:spcPts val="800"/>
                        </a:spcAft>
                        <a:buNone/>
                      </a:pPr>
                      <a:r>
                        <a:rPr lang="en-ZA" sz="1200" kern="100" dirty="0">
                          <a:effectLst/>
                        </a:rPr>
                        <a:t> </a:t>
                      </a:r>
                    </a:p>
                    <a:p>
                      <a:pPr marL="0" marR="0">
                        <a:lnSpc>
                          <a:spcPct val="115000"/>
                        </a:lnSpc>
                        <a:spcAft>
                          <a:spcPts val="800"/>
                        </a:spcAft>
                        <a:buNone/>
                      </a:pPr>
                      <a:r>
                        <a:rPr lang="en-ZA" sz="1200" kern="100" dirty="0">
                          <a:effectLst/>
                        </a:rPr>
                        <a:t>Payback Period: R300,000 / R120,000 = 2.5 Years</a:t>
                      </a:r>
                    </a:p>
                    <a:p>
                      <a:pPr marL="0" marR="0">
                        <a:lnSpc>
                          <a:spcPct val="115000"/>
                        </a:lnSpc>
                        <a:spcAft>
                          <a:spcPts val="800"/>
                        </a:spcAft>
                        <a:buNone/>
                      </a:pPr>
                      <a:r>
                        <a:rPr lang="en-ZA" sz="1200" kern="100" dirty="0">
                          <a:effectLst/>
                        </a:rPr>
                        <a:t> </a:t>
                      </a:r>
                    </a:p>
                    <a:p>
                      <a:pPr marL="0" marR="0">
                        <a:lnSpc>
                          <a:spcPct val="115000"/>
                        </a:lnSpc>
                        <a:spcAft>
                          <a:spcPts val="800"/>
                        </a:spcAft>
                        <a:buNone/>
                      </a:pPr>
                      <a:r>
                        <a:rPr lang="en-ZA" sz="1200" kern="100" dirty="0">
                          <a:effectLst/>
                        </a:rPr>
                        <a:t>NPV (Over 5 Years at 10% Discount Rate): Approximately R80,000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67" marR="5076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Aft>
                          <a:spcPts val="800"/>
                        </a:spcAft>
                        <a:buNone/>
                      </a:pPr>
                      <a:r>
                        <a:rPr lang="en-ZA" sz="1200" kern="100" dirty="0">
                          <a:effectLst/>
                        </a:rPr>
                        <a:t>Initial Cost: R500,000 (Development, Implementation, Initial Support)</a:t>
                      </a:r>
                    </a:p>
                    <a:p>
                      <a:pPr marL="0" marR="0">
                        <a:lnSpc>
                          <a:spcPct val="115000"/>
                        </a:lnSpc>
                        <a:spcAft>
                          <a:spcPts val="800"/>
                        </a:spcAft>
                        <a:buNone/>
                      </a:pPr>
                      <a:r>
                        <a:rPr lang="en-ZA" sz="1200" kern="100" dirty="0">
                          <a:effectLst/>
                        </a:rPr>
                        <a:t> </a:t>
                      </a:r>
                    </a:p>
                    <a:p>
                      <a:pPr marL="0" marR="0">
                        <a:lnSpc>
                          <a:spcPct val="115000"/>
                        </a:lnSpc>
                        <a:spcAft>
                          <a:spcPts val="800"/>
                        </a:spcAft>
                        <a:buNone/>
                      </a:pPr>
                      <a:r>
                        <a:rPr lang="en-ZA" sz="1200" kern="100" dirty="0">
                          <a:effectLst/>
                        </a:rPr>
                        <a:t>Annual Savings: R140,000 (Greater efficiency gains, reduced errors, better reporting)</a:t>
                      </a:r>
                    </a:p>
                    <a:p>
                      <a:pPr marL="0" marR="0">
                        <a:lnSpc>
                          <a:spcPct val="115000"/>
                        </a:lnSpc>
                        <a:spcAft>
                          <a:spcPts val="800"/>
                        </a:spcAft>
                        <a:buNone/>
                      </a:pPr>
                      <a:r>
                        <a:rPr lang="en-ZA" sz="1200" kern="100" dirty="0">
                          <a:effectLst/>
                        </a:rPr>
                        <a:t> </a:t>
                      </a:r>
                    </a:p>
                    <a:p>
                      <a:pPr marL="0" marR="0">
                        <a:lnSpc>
                          <a:spcPct val="115000"/>
                        </a:lnSpc>
                        <a:spcAft>
                          <a:spcPts val="800"/>
                        </a:spcAft>
                        <a:buNone/>
                      </a:pPr>
                      <a:r>
                        <a:rPr lang="en-ZA" sz="1200" kern="100" dirty="0">
                          <a:effectLst/>
                        </a:rPr>
                        <a:t>Payback Period: R500,000 / R140,000 = 3.5 Years</a:t>
                      </a:r>
                    </a:p>
                    <a:p>
                      <a:pPr marL="0" marR="0">
                        <a:lnSpc>
                          <a:spcPct val="115000"/>
                        </a:lnSpc>
                        <a:spcAft>
                          <a:spcPts val="800"/>
                        </a:spcAft>
                        <a:buNone/>
                      </a:pPr>
                      <a:r>
                        <a:rPr lang="en-ZA" sz="1200" kern="100" dirty="0">
                          <a:effectLst/>
                        </a:rPr>
                        <a:t> </a:t>
                      </a:r>
                    </a:p>
                    <a:p>
                      <a:pPr marL="0" marR="0">
                        <a:lnSpc>
                          <a:spcPct val="115000"/>
                        </a:lnSpc>
                        <a:spcAft>
                          <a:spcPts val="800"/>
                        </a:spcAft>
                        <a:buNone/>
                      </a:pPr>
                      <a:r>
                        <a:rPr lang="en-ZA" sz="1200" kern="100" dirty="0">
                          <a:effectLst/>
                        </a:rPr>
                        <a:t>NPV (Over 5 Years at 10% Discount Rate): Approximately R60,000</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67" marR="50767"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95294249"/>
                  </a:ext>
                </a:extLst>
              </a:tr>
            </a:tbl>
          </a:graphicData>
        </a:graphic>
      </p:graphicFrame>
    </p:spTree>
    <p:extLst>
      <p:ext uri="{BB962C8B-B14F-4D97-AF65-F5344CB8AC3E}">
        <p14:creationId xmlns:p14="http://schemas.microsoft.com/office/powerpoint/2010/main" val="237829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E0ED4-623B-7EFA-D547-171F7B34E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BF307-2113-BB67-1D90-E386DB7EC3BE}"/>
              </a:ext>
            </a:extLst>
          </p:cNvPr>
          <p:cNvSpPr>
            <a:spLocks noGrp="1"/>
          </p:cNvSpPr>
          <p:nvPr>
            <p:ph type="title"/>
          </p:nvPr>
        </p:nvSpPr>
        <p:spPr/>
        <p:txBody>
          <a:bodyPr/>
          <a:lstStyle/>
          <a:p>
            <a:r>
              <a:rPr lang="en-US" dirty="0"/>
              <a:t>6. Feasibility analysis matrix (Continued)</a:t>
            </a:r>
          </a:p>
        </p:txBody>
      </p:sp>
      <p:graphicFrame>
        <p:nvGraphicFramePr>
          <p:cNvPr id="3" name="Table 2">
            <a:extLst>
              <a:ext uri="{FF2B5EF4-FFF2-40B4-BE49-F238E27FC236}">
                <a16:creationId xmlns:a16="http://schemas.microsoft.com/office/drawing/2014/main" id="{658F2E2F-45D4-33D4-3E7E-7F6DA49DD361}"/>
              </a:ext>
            </a:extLst>
          </p:cNvPr>
          <p:cNvGraphicFramePr>
            <a:graphicFrameLocks noGrp="1"/>
          </p:cNvGraphicFramePr>
          <p:nvPr>
            <p:extLst>
              <p:ext uri="{D42A27DB-BD31-4B8C-83A1-F6EECF244321}">
                <p14:modId xmlns:p14="http://schemas.microsoft.com/office/powerpoint/2010/main" val="1099607200"/>
              </p:ext>
            </p:extLst>
          </p:nvPr>
        </p:nvGraphicFramePr>
        <p:xfrm>
          <a:off x="1143000" y="2282110"/>
          <a:ext cx="9906000" cy="2660334"/>
        </p:xfrm>
        <a:graphic>
          <a:graphicData uri="http://schemas.openxmlformats.org/drawingml/2006/table">
            <a:tbl>
              <a:tblPr>
                <a:tableStyleId>{9DCAF9ED-07DC-4A11-8D7F-57B35C25682E}</a:tableStyleId>
              </a:tblPr>
              <a:tblGrid>
                <a:gridCol w="1929863">
                  <a:extLst>
                    <a:ext uri="{9D8B030D-6E8A-4147-A177-3AD203B41FA5}">
                      <a16:colId xmlns:a16="http://schemas.microsoft.com/office/drawing/2014/main" val="2385446485"/>
                    </a:ext>
                  </a:extLst>
                </a:gridCol>
                <a:gridCol w="1001823">
                  <a:extLst>
                    <a:ext uri="{9D8B030D-6E8A-4147-A177-3AD203B41FA5}">
                      <a16:colId xmlns:a16="http://schemas.microsoft.com/office/drawing/2014/main" val="3318142090"/>
                    </a:ext>
                  </a:extLst>
                </a:gridCol>
                <a:gridCol w="1924665">
                  <a:extLst>
                    <a:ext uri="{9D8B030D-6E8A-4147-A177-3AD203B41FA5}">
                      <a16:colId xmlns:a16="http://schemas.microsoft.com/office/drawing/2014/main" val="1443151185"/>
                    </a:ext>
                  </a:extLst>
                </a:gridCol>
                <a:gridCol w="3048080">
                  <a:extLst>
                    <a:ext uri="{9D8B030D-6E8A-4147-A177-3AD203B41FA5}">
                      <a16:colId xmlns:a16="http://schemas.microsoft.com/office/drawing/2014/main" val="3091421642"/>
                    </a:ext>
                  </a:extLst>
                </a:gridCol>
                <a:gridCol w="2001569">
                  <a:extLst>
                    <a:ext uri="{9D8B030D-6E8A-4147-A177-3AD203B41FA5}">
                      <a16:colId xmlns:a16="http://schemas.microsoft.com/office/drawing/2014/main" val="3733834513"/>
                    </a:ext>
                  </a:extLst>
                </a:gridCol>
              </a:tblGrid>
              <a:tr h="495300">
                <a:tc>
                  <a:txBody>
                    <a:bodyPr/>
                    <a:lstStyle/>
                    <a:p>
                      <a:pPr marL="0" marR="0">
                        <a:lnSpc>
                          <a:spcPct val="115000"/>
                        </a:lnSpc>
                        <a:spcAft>
                          <a:spcPts val="800"/>
                        </a:spcAft>
                        <a:buNone/>
                      </a:pPr>
                      <a:r>
                        <a:rPr lang="en-ZA" sz="1200" b="1" kern="100" dirty="0">
                          <a:effectLst/>
                        </a:rPr>
                        <a:t>Schedule Feasibility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High (Currently operational)</a:t>
                      </a:r>
                    </a:p>
                    <a:p>
                      <a:pPr marL="0" marR="0">
                        <a:lnSpc>
                          <a:spcPct val="115000"/>
                        </a:lnSpc>
                        <a:spcAft>
                          <a:spcPts val="800"/>
                        </a:spcAft>
                        <a:buNone/>
                      </a:pPr>
                      <a:r>
                        <a:rPr lang="en-ZA" sz="1200" kern="100">
                          <a:effectLst/>
                        </a:rPr>
                        <a:t>Score:0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Medium (Implementation timeframe: 3 months)</a:t>
                      </a:r>
                    </a:p>
                    <a:p>
                      <a:pPr marL="0" marR="0">
                        <a:lnSpc>
                          <a:spcPct val="115000"/>
                        </a:lnSpc>
                        <a:spcAft>
                          <a:spcPts val="800"/>
                        </a:spcAft>
                        <a:buNone/>
                      </a:pPr>
                      <a:r>
                        <a:rPr lang="en-ZA" sz="1200" kern="100">
                          <a:effectLst/>
                        </a:rPr>
                        <a:t>Score:70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Low (Development timeframe: 6-9 months)</a:t>
                      </a:r>
                    </a:p>
                    <a:p>
                      <a:pPr marL="0" marR="0">
                        <a:lnSpc>
                          <a:spcPct val="115000"/>
                        </a:lnSpc>
                        <a:spcAft>
                          <a:spcPts val="800"/>
                        </a:spcAft>
                        <a:buNone/>
                      </a:pPr>
                      <a:r>
                        <a:rPr lang="en-ZA" sz="1200" kern="100">
                          <a:effectLst/>
                        </a:rPr>
                        <a:t>Score:50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8009404"/>
                  </a:ext>
                </a:extLst>
              </a:tr>
              <a:tr h="495300">
                <a:tc>
                  <a:txBody>
                    <a:bodyPr/>
                    <a:lstStyle/>
                    <a:p>
                      <a:pPr marL="0" marR="0">
                        <a:lnSpc>
                          <a:spcPct val="115000"/>
                        </a:lnSpc>
                        <a:spcAft>
                          <a:spcPts val="800"/>
                        </a:spcAft>
                        <a:buNone/>
                      </a:pPr>
                      <a:r>
                        <a:rPr lang="en-ZA" sz="1200" b="1" kern="100">
                          <a:effectLst/>
                        </a:rPr>
                        <a:t>Cultural feasibility</a:t>
                      </a:r>
                      <a:endParaRPr lang="en-ZA" sz="12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High (Staff accustomed)</a:t>
                      </a:r>
                      <a:br>
                        <a:rPr lang="en-ZA" sz="1200" kern="100">
                          <a:effectLst/>
                        </a:rPr>
                      </a:br>
                      <a:br>
                        <a:rPr lang="en-ZA" sz="1200" kern="100">
                          <a:effectLst/>
                        </a:rPr>
                      </a:br>
                      <a:r>
                        <a:rPr lang="en-ZA" sz="1200" kern="100">
                          <a:effectLst/>
                        </a:rPr>
                        <a:t>score: 60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Medium (Requires adaptation to new processes)</a:t>
                      </a:r>
                      <a:br>
                        <a:rPr lang="en-ZA" sz="1200" kern="100">
                          <a:effectLst/>
                        </a:rPr>
                      </a:br>
                      <a:r>
                        <a:rPr lang="en-ZA" sz="1200" kern="100">
                          <a:effectLst/>
                        </a:rPr>
                        <a:t>score:50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Medium (Can tailor to existing workflows)</a:t>
                      </a:r>
                    </a:p>
                    <a:p>
                      <a:pPr marL="0" marR="0">
                        <a:lnSpc>
                          <a:spcPct val="115000"/>
                        </a:lnSpc>
                        <a:spcAft>
                          <a:spcPts val="800"/>
                        </a:spcAft>
                        <a:buNone/>
                      </a:pPr>
                      <a:r>
                        <a:rPr lang="en-ZA" sz="1200" kern="100">
                          <a:effectLst/>
                        </a:rPr>
                        <a:t>Score:50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3908003"/>
                  </a:ext>
                </a:extLst>
              </a:tr>
              <a:tr h="103505">
                <a:tc>
                  <a:txBody>
                    <a:bodyPr/>
                    <a:lstStyle/>
                    <a:p>
                      <a:pPr marL="0" marR="0">
                        <a:lnSpc>
                          <a:spcPct val="115000"/>
                        </a:lnSpc>
                        <a:spcAft>
                          <a:spcPts val="800"/>
                        </a:spcAft>
                        <a:buNone/>
                      </a:pPr>
                      <a:r>
                        <a:rPr lang="en-ZA" sz="1200" b="1" kern="100" dirty="0">
                          <a:effectLst/>
                        </a:rPr>
                        <a:t>Legal feasibility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5%</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High (No new legal issues)</a:t>
                      </a:r>
                      <a:br>
                        <a:rPr lang="en-ZA" sz="1200" kern="100">
                          <a:effectLst/>
                        </a:rPr>
                      </a:br>
                      <a:br>
                        <a:rPr lang="en-ZA" sz="1200" kern="100">
                          <a:effectLst/>
                        </a:rPr>
                      </a:br>
                      <a:r>
                        <a:rPr lang="en-ZA" sz="1200" kern="100">
                          <a:effectLst/>
                        </a:rPr>
                        <a:t>score:100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High (Varies by vendor - ensure compliance)</a:t>
                      </a:r>
                      <a:br>
                        <a:rPr lang="en-ZA" sz="1200" kern="100">
                          <a:effectLst/>
                        </a:rPr>
                      </a:br>
                      <a:br>
                        <a:rPr lang="en-ZA" sz="1200" kern="100">
                          <a:effectLst/>
                        </a:rPr>
                      </a:br>
                      <a:r>
                        <a:rPr lang="en-ZA" sz="1200" kern="100">
                          <a:effectLst/>
                        </a:rPr>
                        <a:t>score:100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High (Can ensure compliance during development)</a:t>
                      </a:r>
                    </a:p>
                    <a:p>
                      <a:pPr marL="0" marR="0">
                        <a:lnSpc>
                          <a:spcPct val="115000"/>
                        </a:lnSpc>
                        <a:spcAft>
                          <a:spcPts val="800"/>
                        </a:spcAft>
                        <a:buNone/>
                      </a:pPr>
                      <a:r>
                        <a:rPr lang="en-ZA" sz="1200" kern="100">
                          <a:effectLst/>
                        </a:rPr>
                        <a:t>Score:100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759055"/>
                  </a:ext>
                </a:extLst>
              </a:tr>
              <a:tr h="495300">
                <a:tc>
                  <a:txBody>
                    <a:bodyPr/>
                    <a:lstStyle/>
                    <a:p>
                      <a:pPr marL="0" marR="0">
                        <a:lnSpc>
                          <a:spcPct val="115000"/>
                        </a:lnSpc>
                        <a:spcAft>
                          <a:spcPts val="800"/>
                        </a:spcAft>
                        <a:buNone/>
                      </a:pPr>
                      <a:r>
                        <a:rPr lang="en-ZA" sz="1200" b="1" kern="100" dirty="0">
                          <a:effectLst/>
                        </a:rPr>
                        <a:t>Weighted feasibility</a:t>
                      </a:r>
                      <a:endParaRPr lang="en-ZA"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100%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30%</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a:effectLst/>
                        </a:rPr>
                        <a:t>51%</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ZA" sz="1200" kern="100" dirty="0">
                          <a:effectLst/>
                        </a:rPr>
                        <a:t>54%</a:t>
                      </a:r>
                      <a:endParaRPr lang="en-ZA"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9747849"/>
                  </a:ext>
                </a:extLst>
              </a:tr>
            </a:tbl>
          </a:graphicData>
        </a:graphic>
      </p:graphicFrame>
    </p:spTree>
    <p:extLst>
      <p:ext uri="{BB962C8B-B14F-4D97-AF65-F5344CB8AC3E}">
        <p14:creationId xmlns:p14="http://schemas.microsoft.com/office/powerpoint/2010/main" val="313140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34CD-D6F8-36BD-ABBC-9C37FE651FC7}"/>
              </a:ext>
            </a:extLst>
          </p:cNvPr>
          <p:cNvSpPr>
            <a:spLocks noGrp="1"/>
          </p:cNvSpPr>
          <p:nvPr>
            <p:ph type="title"/>
          </p:nvPr>
        </p:nvSpPr>
        <p:spPr>
          <a:xfrm>
            <a:off x="1143000" y="533401"/>
            <a:ext cx="9906000" cy="1021079"/>
          </a:xfrm>
        </p:spPr>
        <p:txBody>
          <a:bodyPr/>
          <a:lstStyle/>
          <a:p>
            <a:r>
              <a:rPr lang="en-US" dirty="0"/>
              <a:t>7. </a:t>
            </a:r>
            <a:r>
              <a:rPr lang="en-US" sz="4000" dirty="0"/>
              <a:t>use-case</a:t>
            </a:r>
            <a:r>
              <a:rPr lang="en-US" dirty="0"/>
              <a:t> glossary</a:t>
            </a:r>
          </a:p>
        </p:txBody>
      </p:sp>
      <p:graphicFrame>
        <p:nvGraphicFramePr>
          <p:cNvPr id="12" name="Table 11">
            <a:extLst>
              <a:ext uri="{FF2B5EF4-FFF2-40B4-BE49-F238E27FC236}">
                <a16:creationId xmlns:a16="http://schemas.microsoft.com/office/drawing/2014/main" id="{044E71B2-41E1-100C-5027-A43659882113}"/>
              </a:ext>
            </a:extLst>
          </p:cNvPr>
          <p:cNvGraphicFramePr>
            <a:graphicFrameLocks noGrp="1"/>
          </p:cNvGraphicFramePr>
          <p:nvPr>
            <p:extLst>
              <p:ext uri="{D42A27DB-BD31-4B8C-83A1-F6EECF244321}">
                <p14:modId xmlns:p14="http://schemas.microsoft.com/office/powerpoint/2010/main" val="3549447854"/>
              </p:ext>
            </p:extLst>
          </p:nvPr>
        </p:nvGraphicFramePr>
        <p:xfrm>
          <a:off x="1143000" y="1554479"/>
          <a:ext cx="8567928" cy="4772235"/>
        </p:xfrm>
        <a:graphic>
          <a:graphicData uri="http://schemas.openxmlformats.org/drawingml/2006/table">
            <a:tbl>
              <a:tblPr firstRow="1" bandRow="1">
                <a:tableStyleId>{9DCAF9ED-07DC-4A11-8D7F-57B35C25682E}</a:tableStyleId>
              </a:tblPr>
              <a:tblGrid>
                <a:gridCol w="1973899">
                  <a:extLst>
                    <a:ext uri="{9D8B030D-6E8A-4147-A177-3AD203B41FA5}">
                      <a16:colId xmlns:a16="http://schemas.microsoft.com/office/drawing/2014/main" val="2838500154"/>
                    </a:ext>
                  </a:extLst>
                </a:gridCol>
                <a:gridCol w="4628750">
                  <a:extLst>
                    <a:ext uri="{9D8B030D-6E8A-4147-A177-3AD203B41FA5}">
                      <a16:colId xmlns:a16="http://schemas.microsoft.com/office/drawing/2014/main" val="3235296284"/>
                    </a:ext>
                  </a:extLst>
                </a:gridCol>
                <a:gridCol w="1965279">
                  <a:extLst>
                    <a:ext uri="{9D8B030D-6E8A-4147-A177-3AD203B41FA5}">
                      <a16:colId xmlns:a16="http://schemas.microsoft.com/office/drawing/2014/main" val="404685448"/>
                    </a:ext>
                  </a:extLst>
                </a:gridCol>
              </a:tblGrid>
              <a:tr h="657435">
                <a:tc>
                  <a:txBody>
                    <a:bodyPr/>
                    <a:lstStyle/>
                    <a:p>
                      <a:pPr algn="ctr"/>
                      <a:r>
                        <a:rPr lang="en-US" dirty="0">
                          <a:solidFill>
                            <a:schemeClr val="tx1">
                              <a:lumMod val="75000"/>
                              <a:lumOff val="25000"/>
                            </a:schemeClr>
                          </a:solidFill>
                        </a:rPr>
                        <a:t>USE CASE NAME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solidFill>
                            <a:schemeClr val="tx1">
                              <a:lumMod val="75000"/>
                              <a:lumOff val="25000"/>
                            </a:schemeClr>
                          </a:solidFill>
                        </a:rPr>
                        <a:t>USE CASE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solidFill>
                            <a:schemeClr val="tx1">
                              <a:lumMod val="75000"/>
                              <a:lumOff val="25000"/>
                            </a:schemeClr>
                          </a:solidFill>
                        </a:rPr>
                        <a:t>PARTICIPATING ROLES &amp; ACTORS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282865"/>
                  </a:ext>
                </a:extLst>
              </a:tr>
              <a:tr h="399392">
                <a:tc>
                  <a:txBody>
                    <a:bodyPr/>
                    <a:lstStyle/>
                    <a:p>
                      <a:pPr algn="ctr"/>
                      <a:r>
                        <a:rPr lang="en-US" dirty="0"/>
                        <a:t>Log Into System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The event where a user gains access to certain functions after successfully entering their username and password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 &amp; Employees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321567"/>
                  </a:ext>
                </a:extLst>
              </a:tr>
              <a:tr h="399392">
                <a:tc>
                  <a:txBody>
                    <a:bodyPr/>
                    <a:lstStyle/>
                    <a:p>
                      <a:pPr algn="ctr"/>
                      <a:r>
                        <a:rPr lang="en-US" dirty="0"/>
                        <a:t>Maintain Authors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The event where book authors will be added, changed or deleted on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 &amp; Employees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158400"/>
                  </a:ext>
                </a:extLst>
              </a:tr>
              <a:tr h="399392">
                <a:tc>
                  <a:txBody>
                    <a:bodyPr/>
                    <a:lstStyle/>
                    <a:p>
                      <a:pPr algn="ctr"/>
                      <a:r>
                        <a:rPr lang="en-US" dirty="0"/>
                        <a:t>Maintain Books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The event where books and their ISBN will be added to the system, changed or removed from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 &amp; Employees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292728"/>
                  </a:ext>
                </a:extLst>
              </a:tr>
              <a:tr h="399392">
                <a:tc>
                  <a:txBody>
                    <a:bodyPr/>
                    <a:lstStyle/>
                    <a:p>
                      <a:pPr algn="ctr"/>
                      <a:r>
                        <a:rPr lang="en-US" dirty="0"/>
                        <a:t>Maintain Members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The event where member details are added, maintained or removed from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 &amp;</a:t>
                      </a:r>
                    </a:p>
                    <a:p>
                      <a:pPr algn="ctr"/>
                      <a:r>
                        <a:rPr lang="en-US" sz="1200" dirty="0">
                          <a:latin typeface="Abadi" panose="020B0604020104020204" pitchFamily="34" charset="0"/>
                        </a:rPr>
                        <a:t>Employees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655160"/>
                  </a:ext>
                </a:extLst>
              </a:tr>
              <a:tr h="399392">
                <a:tc>
                  <a:txBody>
                    <a:bodyPr/>
                    <a:lstStyle/>
                    <a:p>
                      <a:pPr algn="ctr"/>
                      <a:r>
                        <a:rPr lang="en-US" dirty="0"/>
                        <a:t>Maintain Events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The event where events are added to the system, details updated of an event or existing events deleted from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0847662"/>
                  </a:ext>
                </a:extLst>
              </a:tr>
              <a:tr h="399392">
                <a:tc>
                  <a:txBody>
                    <a:bodyPr/>
                    <a:lstStyle/>
                    <a:p>
                      <a:pPr algn="ctr"/>
                      <a:r>
                        <a:rPr lang="en-US" dirty="0"/>
                        <a:t>Maintain Readers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The event where readers that read at events are added, their details changed or removed from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983675"/>
                  </a:ext>
                </a:extLst>
              </a:tr>
              <a:tr h="399392">
                <a:tc>
                  <a:txBody>
                    <a:bodyPr/>
                    <a:lstStyle/>
                    <a:p>
                      <a:pPr algn="ctr"/>
                      <a:r>
                        <a:rPr lang="en-US" dirty="0"/>
                        <a:t>Lend Books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This use case describes the event where books are lent out to a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 &amp; Employees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822991"/>
                  </a:ext>
                </a:extLst>
              </a:tr>
              <a:tr h="399392">
                <a:tc>
                  <a:txBody>
                    <a:bodyPr/>
                    <a:lstStyle/>
                    <a:p>
                      <a:pPr algn="ctr"/>
                      <a:r>
                        <a:rPr lang="en-US" dirty="0"/>
                        <a:t>Return Books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US" sz="1200" dirty="0">
                          <a:latin typeface="Abadi" panose="020B0604020104020204" pitchFamily="34" charset="0"/>
                        </a:rPr>
                        <a:t>This use case describes the event where books are returned by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latin typeface="Abadi" panose="020B0604020104020204" pitchFamily="34" charset="0"/>
                        </a:rPr>
                        <a:t>Administration &amp; Employees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486388"/>
                  </a:ext>
                </a:extLst>
              </a:tr>
              <a:tr h="399392">
                <a:tc>
                  <a:txBody>
                    <a:bodyPr/>
                    <a:lstStyle/>
                    <a:p>
                      <a:pPr algn="ctr"/>
                      <a:r>
                        <a:rPr lang="en-US" dirty="0"/>
                        <a:t>Request Report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l"/>
                      <a:r>
                        <a:rPr lang="en-US" sz="1200" dirty="0">
                          <a:latin typeface="Abadi" panose="020B0604020104020204" pitchFamily="34" charset="0"/>
                        </a:rPr>
                        <a:t>This use case describes the event where a report is requested and displayed on the screen.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a:latin typeface="Abadi" panose="020B0604020104020204" pitchFamily="34" charset="0"/>
                        </a:rPr>
                        <a:t>Administration</a:t>
                      </a:r>
                      <a:endParaRPr lang="en-US" sz="1200" dirty="0">
                        <a:latin typeface="Abadi" panose="020B0604020104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4539927"/>
                  </a:ext>
                </a:extLst>
              </a:tr>
            </a:tbl>
          </a:graphicData>
        </a:graphic>
      </p:graphicFrame>
    </p:spTree>
    <p:extLst>
      <p:ext uri="{BB962C8B-B14F-4D97-AF65-F5344CB8AC3E}">
        <p14:creationId xmlns:p14="http://schemas.microsoft.com/office/powerpoint/2010/main" val="3352275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C07E-6413-C56D-DCDE-F18E451C5776}"/>
              </a:ext>
            </a:extLst>
          </p:cNvPr>
          <p:cNvSpPr>
            <a:spLocks noGrp="1"/>
          </p:cNvSpPr>
          <p:nvPr>
            <p:ph type="title"/>
          </p:nvPr>
        </p:nvSpPr>
        <p:spPr>
          <a:xfrm>
            <a:off x="1224039" y="2737921"/>
            <a:ext cx="2999232" cy="1382156"/>
          </a:xfrm>
        </p:spPr>
        <p:txBody>
          <a:bodyPr>
            <a:normAutofit fontScale="90000"/>
          </a:bodyPr>
          <a:lstStyle/>
          <a:p>
            <a:r>
              <a:rPr lang="en-US" dirty="0"/>
              <a:t>7. Use-case model diagram</a:t>
            </a:r>
          </a:p>
        </p:txBody>
      </p:sp>
      <p:pic>
        <p:nvPicPr>
          <p:cNvPr id="4" name="Picture 3" descr="A diagram of a diagram&#10;&#10;AI-generated content may be incorrect.">
            <a:extLst>
              <a:ext uri="{FF2B5EF4-FFF2-40B4-BE49-F238E27FC236}">
                <a16:creationId xmlns:a16="http://schemas.microsoft.com/office/drawing/2014/main" id="{D0D207CC-B97B-EC53-AB34-4F91A1462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104" y="233362"/>
            <a:ext cx="5049241" cy="6391275"/>
          </a:xfrm>
          <a:prstGeom prst="rect">
            <a:avLst/>
          </a:prstGeom>
        </p:spPr>
      </p:pic>
    </p:spTree>
    <p:extLst>
      <p:ext uri="{BB962C8B-B14F-4D97-AF65-F5344CB8AC3E}">
        <p14:creationId xmlns:p14="http://schemas.microsoft.com/office/powerpoint/2010/main" val="68559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B9F5-8684-92B8-4016-3B0D2544C216}"/>
              </a:ext>
            </a:extLst>
          </p:cNvPr>
          <p:cNvSpPr>
            <a:spLocks noGrp="1"/>
          </p:cNvSpPr>
          <p:nvPr>
            <p:ph type="title"/>
          </p:nvPr>
        </p:nvSpPr>
        <p:spPr>
          <a:xfrm>
            <a:off x="1143000" y="533400"/>
            <a:ext cx="3908685" cy="5702507"/>
          </a:xfrm>
        </p:spPr>
        <p:txBody>
          <a:bodyPr>
            <a:normAutofit/>
          </a:bodyPr>
          <a:lstStyle/>
          <a:p>
            <a:r>
              <a:rPr lang="en-US" dirty="0"/>
              <a:t>8. </a:t>
            </a:r>
            <a:r>
              <a:rPr lang="en-US" sz="4000" dirty="0"/>
              <a:t>Examples of data, questionnaires and fact-finding techniques used</a:t>
            </a:r>
          </a:p>
        </p:txBody>
      </p:sp>
      <p:pic>
        <p:nvPicPr>
          <p:cNvPr id="3" name="Content Placeholder 4" descr="A screenshot of a questionnaire&#10;&#10;AI-generated content may be incorrect.">
            <a:extLst>
              <a:ext uri="{FF2B5EF4-FFF2-40B4-BE49-F238E27FC236}">
                <a16:creationId xmlns:a16="http://schemas.microsoft.com/office/drawing/2014/main" id="{1BE2DC59-372F-0DCA-2BE4-F19032D8C3F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541149" y="0"/>
            <a:ext cx="5063141" cy="6858000"/>
          </a:xfrm>
          <a:prstGeom prst="rect">
            <a:avLst/>
          </a:prstGeom>
        </p:spPr>
      </p:pic>
    </p:spTree>
    <p:extLst>
      <p:ext uri="{BB962C8B-B14F-4D97-AF65-F5344CB8AC3E}">
        <p14:creationId xmlns:p14="http://schemas.microsoft.com/office/powerpoint/2010/main" val="1830938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7EA2C-85CF-2130-0F53-DE88E9FE6D43}"/>
            </a:ext>
          </a:extLst>
        </p:cNvPr>
        <p:cNvGrpSpPr/>
        <p:nvPr/>
      </p:nvGrpSpPr>
      <p:grpSpPr>
        <a:xfrm>
          <a:off x="0" y="0"/>
          <a:ext cx="0" cy="0"/>
          <a:chOff x="0" y="0"/>
          <a:chExt cx="0" cy="0"/>
        </a:xfrm>
      </p:grpSpPr>
      <p:pic>
        <p:nvPicPr>
          <p:cNvPr id="3" name="Content Placeholder 4" descr="A screenshot of a computer">
            <a:extLst>
              <a:ext uri="{FF2B5EF4-FFF2-40B4-BE49-F238E27FC236}">
                <a16:creationId xmlns:a16="http://schemas.microsoft.com/office/drawing/2014/main" id="{564E67E7-28DD-36A6-7D06-846FBB4211B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68501" y="289725"/>
            <a:ext cx="11588719" cy="6568275"/>
          </a:xfrm>
          <a:prstGeom prst="rect">
            <a:avLst/>
          </a:prstGeom>
        </p:spPr>
      </p:pic>
      <p:sp>
        <p:nvSpPr>
          <p:cNvPr id="2" name="Title 1">
            <a:extLst>
              <a:ext uri="{FF2B5EF4-FFF2-40B4-BE49-F238E27FC236}">
                <a16:creationId xmlns:a16="http://schemas.microsoft.com/office/drawing/2014/main" id="{68EEF109-685D-C730-07E4-A6451F2526E4}"/>
              </a:ext>
            </a:extLst>
          </p:cNvPr>
          <p:cNvSpPr>
            <a:spLocks noGrp="1"/>
          </p:cNvSpPr>
          <p:nvPr>
            <p:ph type="title"/>
          </p:nvPr>
        </p:nvSpPr>
        <p:spPr>
          <a:xfrm>
            <a:off x="3606346" y="1473709"/>
            <a:ext cx="3743793" cy="1382156"/>
          </a:xfrm>
        </p:spPr>
        <p:txBody>
          <a:bodyPr>
            <a:noAutofit/>
          </a:bodyPr>
          <a:lstStyle/>
          <a:p>
            <a:pPr algn="ctr"/>
            <a:r>
              <a:rPr lang="en-US" sz="3200" dirty="0"/>
              <a:t>8. Examples of data, questionnaires and fact-finding techniques used (continued)</a:t>
            </a:r>
          </a:p>
        </p:txBody>
      </p:sp>
    </p:spTree>
    <p:extLst>
      <p:ext uri="{BB962C8B-B14F-4D97-AF65-F5344CB8AC3E}">
        <p14:creationId xmlns:p14="http://schemas.microsoft.com/office/powerpoint/2010/main" val="2607875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0BE5A-2916-9373-D6C7-3D1E605C1831}"/>
            </a:ext>
          </a:extLst>
        </p:cNvPr>
        <p:cNvGrpSpPr/>
        <p:nvPr/>
      </p:nvGrpSpPr>
      <p:grpSpPr>
        <a:xfrm>
          <a:off x="0" y="0"/>
          <a:ext cx="0" cy="0"/>
          <a:chOff x="0" y="0"/>
          <a:chExt cx="0" cy="0"/>
        </a:xfrm>
      </p:grpSpPr>
      <p:pic>
        <p:nvPicPr>
          <p:cNvPr id="3" name="Content Placeholder 4" descr="A screenshot of a computer&#10;&#10;AI-generated content may be incorrect.">
            <a:extLst>
              <a:ext uri="{FF2B5EF4-FFF2-40B4-BE49-F238E27FC236}">
                <a16:creationId xmlns:a16="http://schemas.microsoft.com/office/drawing/2014/main" id="{D537A240-1967-ECFF-5532-B831869CD0D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9737" y="0"/>
            <a:ext cx="12152527" cy="6858000"/>
          </a:xfrm>
          <a:prstGeom prst="rect">
            <a:avLst/>
          </a:prstGeom>
        </p:spPr>
      </p:pic>
      <p:sp>
        <p:nvSpPr>
          <p:cNvPr id="2" name="Title 1">
            <a:extLst>
              <a:ext uri="{FF2B5EF4-FFF2-40B4-BE49-F238E27FC236}">
                <a16:creationId xmlns:a16="http://schemas.microsoft.com/office/drawing/2014/main" id="{AF92E6A7-4860-AD9E-3395-B3BB5BB090E8}"/>
              </a:ext>
            </a:extLst>
          </p:cNvPr>
          <p:cNvSpPr>
            <a:spLocks noGrp="1"/>
          </p:cNvSpPr>
          <p:nvPr>
            <p:ph type="title"/>
          </p:nvPr>
        </p:nvSpPr>
        <p:spPr>
          <a:xfrm>
            <a:off x="4335905" y="2916838"/>
            <a:ext cx="3234128" cy="1382156"/>
          </a:xfrm>
        </p:spPr>
        <p:txBody>
          <a:bodyPr>
            <a:noAutofit/>
          </a:bodyPr>
          <a:lstStyle/>
          <a:p>
            <a:pPr algn="ctr"/>
            <a:r>
              <a:rPr lang="en-US" sz="3200" dirty="0"/>
              <a:t>8. Examples of data, questionnaires and fact-finding techniques used (continued)</a:t>
            </a:r>
          </a:p>
        </p:txBody>
      </p:sp>
    </p:spTree>
    <p:extLst>
      <p:ext uri="{BB962C8B-B14F-4D97-AF65-F5344CB8AC3E}">
        <p14:creationId xmlns:p14="http://schemas.microsoft.com/office/powerpoint/2010/main" val="3666363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05D-A9E8-1036-C313-A91D74EF7FBE}"/>
              </a:ext>
            </a:extLst>
          </p:cNvPr>
          <p:cNvSpPr>
            <a:spLocks noGrp="1"/>
          </p:cNvSpPr>
          <p:nvPr>
            <p:ph type="title"/>
          </p:nvPr>
        </p:nvSpPr>
        <p:spPr/>
        <p:txBody>
          <a:bodyPr/>
          <a:lstStyle/>
          <a:p>
            <a:r>
              <a:rPr lang="en-US" dirty="0"/>
              <a:t>9. summary, future &amp; further planning</a:t>
            </a:r>
          </a:p>
        </p:txBody>
      </p:sp>
      <p:sp>
        <p:nvSpPr>
          <p:cNvPr id="4" name="TextBox 3">
            <a:extLst>
              <a:ext uri="{FF2B5EF4-FFF2-40B4-BE49-F238E27FC236}">
                <a16:creationId xmlns:a16="http://schemas.microsoft.com/office/drawing/2014/main" id="{60F14E62-59C9-FDC2-A067-8C4211DE7D7A}"/>
              </a:ext>
            </a:extLst>
          </p:cNvPr>
          <p:cNvSpPr txBox="1"/>
          <p:nvPr/>
        </p:nvSpPr>
        <p:spPr>
          <a:xfrm>
            <a:off x="1143000" y="2009080"/>
            <a:ext cx="10024672"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badi" panose="020B0604020104020204" pitchFamily="34" charset="0"/>
              </a:rPr>
              <a:t>The requirements for the Library Management System (LMS) were discussed in this document. </a:t>
            </a:r>
            <a:br>
              <a:rPr kumimoji="0" lang="en-US" altLang="en-US" sz="2400" b="0" i="0" u="none" strike="noStrike" cap="none" normalizeH="0" baseline="0" dirty="0">
                <a:ln>
                  <a:noFill/>
                </a:ln>
                <a:solidFill>
                  <a:schemeClr val="tx1"/>
                </a:solidFill>
                <a:effectLst/>
                <a:latin typeface="Abadi" panose="020B0604020104020204" pitchFamily="34" charset="0"/>
              </a:rPr>
            </a:br>
            <a:r>
              <a:rPr kumimoji="0" lang="en-US" altLang="en-US" sz="2400" b="0" i="0" u="none" strike="noStrike" cap="none" normalizeH="0" baseline="0" dirty="0">
                <a:ln>
                  <a:noFill/>
                </a:ln>
                <a:solidFill>
                  <a:schemeClr val="tx1"/>
                </a:solidFill>
                <a:effectLst/>
                <a:latin typeface="Abadi" panose="020B0604020104020204" pitchFamily="34" charset="0"/>
              </a:rPr>
              <a:t>This brings the project's requirements analysis phase to a close.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badi" panose="020B0604020104020204" pitchFamily="34" charset="0"/>
              </a:rPr>
              <a:t>The project's scope definition, problem analysis, and requirements analysis stages are now finished.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badi" panose="020B0604020104020204" pitchFamily="34" charset="0"/>
              </a:rPr>
              <a:t>Following approval of this requirements document, the project team will move forward with the project's logical design phase, which is scheduled to be finished on April 22, 2019.</a:t>
            </a:r>
          </a:p>
        </p:txBody>
      </p:sp>
    </p:spTree>
    <p:extLst>
      <p:ext uri="{BB962C8B-B14F-4D97-AF65-F5344CB8AC3E}">
        <p14:creationId xmlns:p14="http://schemas.microsoft.com/office/powerpoint/2010/main" val="301579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9B13D-6DFE-E412-0E67-575BE8CEA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A5990-ECD5-BF90-A9E5-6BED49C3E70E}"/>
              </a:ext>
            </a:extLst>
          </p:cNvPr>
          <p:cNvSpPr>
            <a:spLocks noGrp="1"/>
          </p:cNvSpPr>
          <p:nvPr>
            <p:ph type="title"/>
          </p:nvPr>
        </p:nvSpPr>
        <p:spPr/>
        <p:txBody>
          <a:bodyPr/>
          <a:lstStyle/>
          <a:p>
            <a:r>
              <a:rPr lang="en-US" dirty="0"/>
              <a:t>1. Project plan (Continued)</a:t>
            </a:r>
          </a:p>
        </p:txBody>
      </p:sp>
      <p:pic>
        <p:nvPicPr>
          <p:cNvPr id="3" name="Content Placeholder 4" descr="A screenshot of a calendar&#10;&#10;AI-generated content may be incorrect.">
            <a:extLst>
              <a:ext uri="{FF2B5EF4-FFF2-40B4-BE49-F238E27FC236}">
                <a16:creationId xmlns:a16="http://schemas.microsoft.com/office/drawing/2014/main" id="{C16C90B3-3960-AFD8-5F02-9E66400A5EE1}"/>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74273" y="1552005"/>
            <a:ext cx="8472947" cy="1551719"/>
          </a:xfrm>
          <a:prstGeom prst="rect">
            <a:avLst/>
          </a:prstGeom>
        </p:spPr>
      </p:pic>
      <p:pic>
        <p:nvPicPr>
          <p:cNvPr id="4" name="Picture 3" descr="A table of numbers with black text&#10;&#10;AI-generated content may be incorrect.">
            <a:extLst>
              <a:ext uri="{FF2B5EF4-FFF2-40B4-BE49-F238E27FC236}">
                <a16:creationId xmlns:a16="http://schemas.microsoft.com/office/drawing/2014/main" id="{AA27FCEC-2A6C-17DE-3607-ECE37616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73" y="3429000"/>
            <a:ext cx="11472888" cy="3101609"/>
          </a:xfrm>
          <a:prstGeom prst="rect">
            <a:avLst/>
          </a:prstGeom>
        </p:spPr>
      </p:pic>
    </p:spTree>
    <p:extLst>
      <p:ext uri="{BB962C8B-B14F-4D97-AF65-F5344CB8AC3E}">
        <p14:creationId xmlns:p14="http://schemas.microsoft.com/office/powerpoint/2010/main" val="369994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2FB6-DDFC-BE13-D639-239785CF499C}"/>
              </a:ext>
            </a:extLst>
          </p:cNvPr>
          <p:cNvSpPr>
            <a:spLocks noGrp="1"/>
          </p:cNvSpPr>
          <p:nvPr>
            <p:ph type="title"/>
          </p:nvPr>
        </p:nvSpPr>
        <p:spPr/>
        <p:txBody>
          <a:bodyPr/>
          <a:lstStyle/>
          <a:p>
            <a:r>
              <a:rPr lang="en-US" dirty="0"/>
              <a:t>2. Definitions, acronyms &amp; abbreviations</a:t>
            </a:r>
          </a:p>
        </p:txBody>
      </p:sp>
      <p:sp>
        <p:nvSpPr>
          <p:cNvPr id="3" name="TextBox 2">
            <a:extLst>
              <a:ext uri="{FF2B5EF4-FFF2-40B4-BE49-F238E27FC236}">
                <a16:creationId xmlns:a16="http://schemas.microsoft.com/office/drawing/2014/main" id="{BB8567CD-CE91-4388-FBB9-F025E09349ED}"/>
              </a:ext>
            </a:extLst>
          </p:cNvPr>
          <p:cNvSpPr txBox="1"/>
          <p:nvPr/>
        </p:nvSpPr>
        <p:spPr>
          <a:xfrm>
            <a:off x="1143000" y="2095439"/>
            <a:ext cx="9906000" cy="3477875"/>
          </a:xfrm>
          <a:prstGeom prst="rect">
            <a:avLst/>
          </a:prstGeom>
          <a:noFill/>
        </p:spPr>
        <p:txBody>
          <a:bodyPr wrap="square" rtlCol="0">
            <a:spAutoFit/>
          </a:bodyPr>
          <a:lstStyle/>
          <a:p>
            <a:r>
              <a:rPr lang="en-US" sz="2200" b="1" u="sng" dirty="0">
                <a:solidFill>
                  <a:schemeClr val="tx1">
                    <a:lumMod val="75000"/>
                    <a:lumOff val="25000"/>
                  </a:schemeClr>
                </a:solidFill>
                <a:latin typeface="Abadi" panose="020B0604020104020204" pitchFamily="34" charset="0"/>
              </a:rPr>
              <a:t>ABBREVIATIONS</a:t>
            </a:r>
          </a:p>
          <a:p>
            <a:pPr marL="342900" indent="-342900">
              <a:buFont typeface="Arial" panose="020B0604020202020204" pitchFamily="34" charset="0"/>
              <a:buChar char="•"/>
            </a:pPr>
            <a:r>
              <a:rPr lang="en-US" sz="2200" dirty="0">
                <a:solidFill>
                  <a:schemeClr val="tx1">
                    <a:lumMod val="75000"/>
                    <a:lumOff val="25000"/>
                  </a:schemeClr>
                </a:solidFill>
                <a:latin typeface="Abadi" panose="020B0604020104020204" pitchFamily="34" charset="0"/>
              </a:rPr>
              <a:t>GUI: Graphical User Interface</a:t>
            </a:r>
          </a:p>
          <a:p>
            <a:pPr marL="342900" indent="-342900">
              <a:buFont typeface="Arial" panose="020B0604020202020204" pitchFamily="34" charset="0"/>
              <a:buChar char="•"/>
            </a:pPr>
            <a:r>
              <a:rPr lang="en-US" sz="2200" dirty="0">
                <a:solidFill>
                  <a:schemeClr val="tx1">
                    <a:lumMod val="75000"/>
                    <a:lumOff val="25000"/>
                  </a:schemeClr>
                </a:solidFill>
                <a:latin typeface="Abadi" panose="020B0604020104020204" pitchFamily="34" charset="0"/>
              </a:rPr>
              <a:t>ISBN: International Standard Book Number</a:t>
            </a:r>
          </a:p>
          <a:p>
            <a:pPr marL="342900" indent="-342900">
              <a:buFont typeface="Arial" panose="020B0604020202020204" pitchFamily="34" charset="0"/>
              <a:buChar char="•"/>
            </a:pPr>
            <a:r>
              <a:rPr lang="en-US" sz="2200" dirty="0">
                <a:solidFill>
                  <a:schemeClr val="tx1">
                    <a:lumMod val="75000"/>
                    <a:lumOff val="25000"/>
                  </a:schemeClr>
                </a:solidFill>
                <a:latin typeface="Abadi" panose="020B0604020104020204" pitchFamily="34" charset="0"/>
              </a:rPr>
              <a:t>ID: Identity/Identification</a:t>
            </a:r>
          </a:p>
          <a:p>
            <a:pPr marL="342900" indent="-342900">
              <a:buFont typeface="Arial" panose="020B0604020202020204" pitchFamily="34" charset="0"/>
              <a:buChar char="•"/>
            </a:pPr>
            <a:r>
              <a:rPr lang="en-US" sz="2200" dirty="0">
                <a:solidFill>
                  <a:schemeClr val="tx1">
                    <a:lumMod val="75000"/>
                    <a:lumOff val="25000"/>
                  </a:schemeClr>
                </a:solidFill>
                <a:latin typeface="Abadi" panose="020B0604020104020204" pitchFamily="34" charset="0"/>
              </a:rPr>
              <a:t>FAST: Function Analysis System Technique</a:t>
            </a:r>
          </a:p>
          <a:p>
            <a:r>
              <a:rPr lang="en-US" sz="2200" b="1" u="sng" dirty="0">
                <a:solidFill>
                  <a:schemeClr val="tx1">
                    <a:lumMod val="75000"/>
                    <a:lumOff val="25000"/>
                  </a:schemeClr>
                </a:solidFill>
                <a:latin typeface="Abadi" panose="020B0604020104020204" pitchFamily="34" charset="0"/>
              </a:rPr>
              <a:t>DEFINITIONS</a:t>
            </a:r>
          </a:p>
          <a:p>
            <a:pPr marL="342900" indent="-342900">
              <a:buFont typeface="Arial" panose="020B0604020202020204" pitchFamily="34" charset="0"/>
              <a:buChar char="•"/>
            </a:pPr>
            <a:r>
              <a:rPr lang="en-US" sz="2200" b="1" dirty="0">
                <a:solidFill>
                  <a:schemeClr val="tx1">
                    <a:lumMod val="75000"/>
                    <a:lumOff val="25000"/>
                  </a:schemeClr>
                </a:solidFill>
                <a:latin typeface="Abadi" panose="020B0604020104020204" pitchFamily="34" charset="0"/>
              </a:rPr>
              <a:t>GANTT-Chart</a:t>
            </a:r>
            <a:r>
              <a:rPr lang="en-US" sz="2200" dirty="0">
                <a:solidFill>
                  <a:schemeClr val="tx1">
                    <a:lumMod val="75000"/>
                    <a:lumOff val="25000"/>
                  </a:schemeClr>
                </a:solidFill>
                <a:latin typeface="Abadi" panose="020B0604020104020204" pitchFamily="34" charset="0"/>
              </a:rPr>
              <a:t>: a project management tool that uses a bar chart to visually display a project’s timeline, task start and end times, inter-task dependencies and progress.</a:t>
            </a:r>
          </a:p>
          <a:p>
            <a:pPr marL="342900" indent="-342900">
              <a:buFont typeface="Arial" panose="020B0604020202020204" pitchFamily="34" charset="0"/>
              <a:buChar char="•"/>
            </a:pPr>
            <a:r>
              <a:rPr lang="en-US" sz="2200" b="1" dirty="0">
                <a:solidFill>
                  <a:schemeClr val="tx1">
                    <a:lumMod val="75000"/>
                    <a:lumOff val="25000"/>
                  </a:schemeClr>
                </a:solidFill>
                <a:latin typeface="Abadi" panose="020B0604020104020204" pitchFamily="34" charset="0"/>
              </a:rPr>
              <a:t>GUI</a:t>
            </a:r>
            <a:r>
              <a:rPr lang="en-US" sz="2200" dirty="0">
                <a:solidFill>
                  <a:schemeClr val="tx1">
                    <a:lumMod val="75000"/>
                    <a:lumOff val="25000"/>
                  </a:schemeClr>
                </a:solidFill>
                <a:latin typeface="Abadi" panose="020B0604020104020204" pitchFamily="34" charset="0"/>
              </a:rPr>
              <a:t>: a visual way of interacting with a computer through buttons and menu’s.</a:t>
            </a:r>
          </a:p>
        </p:txBody>
      </p:sp>
    </p:spTree>
    <p:extLst>
      <p:ext uri="{BB962C8B-B14F-4D97-AF65-F5344CB8AC3E}">
        <p14:creationId xmlns:p14="http://schemas.microsoft.com/office/powerpoint/2010/main" val="29844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67D98-B050-4990-C6F0-A5EC23DFA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37CF9-FEA9-39F2-23E8-AA4891D57E1B}"/>
              </a:ext>
            </a:extLst>
          </p:cNvPr>
          <p:cNvSpPr>
            <a:spLocks noGrp="1"/>
          </p:cNvSpPr>
          <p:nvPr>
            <p:ph type="title"/>
          </p:nvPr>
        </p:nvSpPr>
        <p:spPr/>
        <p:txBody>
          <a:bodyPr/>
          <a:lstStyle/>
          <a:p>
            <a:r>
              <a:rPr lang="en-US" dirty="0"/>
              <a:t>2. Definitions, acronyms &amp; abbreviations (CONTINUED)</a:t>
            </a:r>
          </a:p>
        </p:txBody>
      </p:sp>
      <p:sp>
        <p:nvSpPr>
          <p:cNvPr id="3" name="TextBox 2">
            <a:extLst>
              <a:ext uri="{FF2B5EF4-FFF2-40B4-BE49-F238E27FC236}">
                <a16:creationId xmlns:a16="http://schemas.microsoft.com/office/drawing/2014/main" id="{0F166BD7-EE92-6902-C2A0-69877EE816A5}"/>
              </a:ext>
            </a:extLst>
          </p:cNvPr>
          <p:cNvSpPr txBox="1"/>
          <p:nvPr/>
        </p:nvSpPr>
        <p:spPr>
          <a:xfrm>
            <a:off x="1143000" y="1994256"/>
            <a:ext cx="9906000" cy="1446550"/>
          </a:xfrm>
          <a:prstGeom prst="rect">
            <a:avLst/>
          </a:prstGeom>
          <a:noFill/>
        </p:spPr>
        <p:txBody>
          <a:bodyPr wrap="square" rtlCol="0">
            <a:spAutoFit/>
          </a:bodyPr>
          <a:lstStyle/>
          <a:p>
            <a:pPr marL="342900" indent="-342900">
              <a:buFont typeface="Arial" panose="020B0604020202020204" pitchFamily="34" charset="0"/>
              <a:buChar char="•"/>
            </a:pPr>
            <a:r>
              <a:rPr lang="en-US" sz="2200" b="1" dirty="0">
                <a:solidFill>
                  <a:schemeClr val="tx1">
                    <a:lumMod val="75000"/>
                    <a:lumOff val="25000"/>
                  </a:schemeClr>
                </a:solidFill>
                <a:latin typeface="Abadi" panose="020B0604020104020204" pitchFamily="34" charset="0"/>
              </a:rPr>
              <a:t>ISBN</a:t>
            </a:r>
            <a:r>
              <a:rPr lang="en-US" sz="2200" dirty="0">
                <a:solidFill>
                  <a:schemeClr val="tx1">
                    <a:lumMod val="75000"/>
                    <a:lumOff val="25000"/>
                  </a:schemeClr>
                </a:solidFill>
                <a:latin typeface="Abadi" panose="020B0604020104020204" pitchFamily="34" charset="0"/>
              </a:rPr>
              <a:t>: a 13-digit number that uniquely identifies each edition of a book.</a:t>
            </a:r>
          </a:p>
          <a:p>
            <a:pPr marL="342900" indent="-342900">
              <a:buFont typeface="Arial" panose="020B0604020202020204" pitchFamily="34" charset="0"/>
              <a:buChar char="•"/>
            </a:pPr>
            <a:r>
              <a:rPr lang="en-US" sz="2200" b="1" dirty="0">
                <a:solidFill>
                  <a:schemeClr val="tx1">
                    <a:lumMod val="75000"/>
                    <a:lumOff val="25000"/>
                  </a:schemeClr>
                </a:solidFill>
                <a:latin typeface="Abadi" panose="020B0604020104020204" pitchFamily="34" charset="0"/>
              </a:rPr>
              <a:t>ID</a:t>
            </a:r>
            <a:r>
              <a:rPr lang="en-US" sz="2200" dirty="0">
                <a:solidFill>
                  <a:schemeClr val="tx1">
                    <a:lumMod val="75000"/>
                    <a:lumOff val="25000"/>
                  </a:schemeClr>
                </a:solidFill>
                <a:latin typeface="Abadi" panose="020B0604020104020204" pitchFamily="34" charset="0"/>
              </a:rPr>
              <a:t>: a unique identifier or attribute used to represent specific data.</a:t>
            </a:r>
          </a:p>
          <a:p>
            <a:pPr marL="342900" indent="-342900">
              <a:buFont typeface="Arial" panose="020B0604020202020204" pitchFamily="34" charset="0"/>
              <a:buChar char="•"/>
            </a:pPr>
            <a:r>
              <a:rPr lang="en-US" sz="2200" b="1" dirty="0">
                <a:solidFill>
                  <a:schemeClr val="tx1">
                    <a:lumMod val="75000"/>
                    <a:lumOff val="25000"/>
                  </a:schemeClr>
                </a:solidFill>
                <a:latin typeface="Abadi" panose="020B0604020104020204" pitchFamily="34" charset="0"/>
              </a:rPr>
              <a:t>FAST</a:t>
            </a:r>
            <a:r>
              <a:rPr lang="en-US" sz="2200" dirty="0">
                <a:solidFill>
                  <a:schemeClr val="tx1">
                    <a:lumMod val="75000"/>
                    <a:lumOff val="25000"/>
                  </a:schemeClr>
                </a:solidFill>
                <a:latin typeface="Abadi" panose="020B0604020104020204" pitchFamily="34" charset="0"/>
              </a:rPr>
              <a:t>: an approach in system analysis to systematically analyze functions, identify relationships and find areas for improvement.</a:t>
            </a:r>
          </a:p>
        </p:txBody>
      </p:sp>
    </p:spTree>
    <p:extLst>
      <p:ext uri="{BB962C8B-B14F-4D97-AF65-F5344CB8AC3E}">
        <p14:creationId xmlns:p14="http://schemas.microsoft.com/office/powerpoint/2010/main" val="68706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275D-F243-B101-206F-4CDC3CBA53DC}"/>
              </a:ext>
            </a:extLst>
          </p:cNvPr>
          <p:cNvSpPr>
            <a:spLocks noGrp="1"/>
          </p:cNvSpPr>
          <p:nvPr>
            <p:ph type="title"/>
          </p:nvPr>
        </p:nvSpPr>
        <p:spPr/>
        <p:txBody>
          <a:bodyPr/>
          <a:lstStyle/>
          <a:p>
            <a:r>
              <a:rPr lang="en-US" dirty="0"/>
              <a:t>3. Project description and scope</a:t>
            </a:r>
          </a:p>
        </p:txBody>
      </p:sp>
      <p:sp>
        <p:nvSpPr>
          <p:cNvPr id="3" name="TextBox 2">
            <a:extLst>
              <a:ext uri="{FF2B5EF4-FFF2-40B4-BE49-F238E27FC236}">
                <a16:creationId xmlns:a16="http://schemas.microsoft.com/office/drawing/2014/main" id="{7B87FCBD-B854-171E-8316-02D5EB6387AB}"/>
              </a:ext>
            </a:extLst>
          </p:cNvPr>
          <p:cNvSpPr txBox="1"/>
          <p:nvPr/>
        </p:nvSpPr>
        <p:spPr>
          <a:xfrm>
            <a:off x="1143000" y="1923394"/>
            <a:ext cx="9906000" cy="4401205"/>
          </a:xfrm>
          <a:prstGeom prst="rect">
            <a:avLst/>
          </a:prstGeom>
          <a:noFill/>
        </p:spPr>
        <p:txBody>
          <a:bodyPr wrap="square" rtlCol="0">
            <a:spAutoFit/>
          </a:bodyPr>
          <a:lstStyle/>
          <a:p>
            <a:r>
              <a:rPr lang="en-US" sz="2000" dirty="0">
                <a:latin typeface="Abadi" panose="020B0604020104020204" pitchFamily="34" charset="0"/>
              </a:rPr>
              <a:t>The objective of this project is to develop a books and library events management system for SMRT library. The system will efficiently remove, receive and update authors, books, members, events and event readers. Keeping track </a:t>
            </a:r>
            <a:r>
              <a:rPr lang="en-US" sz="2000">
                <a:latin typeface="Abadi" panose="020B0604020104020204" pitchFamily="34" charset="0"/>
              </a:rPr>
              <a:t>of lent/returned </a:t>
            </a:r>
            <a:r>
              <a:rPr lang="en-US" sz="2000" dirty="0">
                <a:latin typeface="Abadi" panose="020B0604020104020204" pitchFamily="34" charset="0"/>
              </a:rPr>
              <a:t>books and provide reports that summaries the significance of events in the library by incorporating lent/returned books data. Additionally, the system should provide assistance in the form of suggestions and a dedicated help functions to navigate across the system. The system shall incorporate a backup function to store data. User authentication will be required to prevent unauthorized access. It should be able to integrate the database from the previous system into the new information system. For our development process, we will be using the FAST methodology, as we aim to be efficient but also flexible to any unforeseen circumstances. We will be utilizing SQL databases and Visual Studio C# to develop our project. Our organization aims to create a sustainable, efficient and suitable management system for the SMRT library and encourage members to attend more events.</a:t>
            </a:r>
          </a:p>
        </p:txBody>
      </p:sp>
    </p:spTree>
    <p:extLst>
      <p:ext uri="{BB962C8B-B14F-4D97-AF65-F5344CB8AC3E}">
        <p14:creationId xmlns:p14="http://schemas.microsoft.com/office/powerpoint/2010/main" val="48061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44F5-7E18-1DED-FF79-4F109C59A2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091E3-DAF9-27E9-C09C-C08D8E2FEB63}"/>
              </a:ext>
            </a:extLst>
          </p:cNvPr>
          <p:cNvSpPr>
            <a:spLocks noGrp="1"/>
          </p:cNvSpPr>
          <p:nvPr>
            <p:ph type="title"/>
          </p:nvPr>
        </p:nvSpPr>
        <p:spPr/>
        <p:txBody>
          <a:bodyPr/>
          <a:lstStyle/>
          <a:p>
            <a:r>
              <a:rPr lang="en-US" dirty="0"/>
              <a:t>3. Project description and scope (Continued)</a:t>
            </a:r>
          </a:p>
        </p:txBody>
      </p:sp>
      <p:sp>
        <p:nvSpPr>
          <p:cNvPr id="3" name="TextBox 2">
            <a:extLst>
              <a:ext uri="{FF2B5EF4-FFF2-40B4-BE49-F238E27FC236}">
                <a16:creationId xmlns:a16="http://schemas.microsoft.com/office/drawing/2014/main" id="{5223CEA2-E17B-5566-DD1A-22A1B304DA33}"/>
              </a:ext>
            </a:extLst>
          </p:cNvPr>
          <p:cNvSpPr txBox="1"/>
          <p:nvPr/>
        </p:nvSpPr>
        <p:spPr>
          <a:xfrm>
            <a:off x="1143000" y="2025285"/>
            <a:ext cx="9906000" cy="3477875"/>
          </a:xfrm>
          <a:prstGeom prst="rect">
            <a:avLst/>
          </a:prstGeom>
          <a:noFill/>
        </p:spPr>
        <p:txBody>
          <a:bodyPr wrap="square" rtlCol="0">
            <a:spAutoFit/>
          </a:bodyPr>
          <a:lstStyle/>
          <a:p>
            <a:r>
              <a:rPr lang="en-US" sz="2000" dirty="0">
                <a:latin typeface="Abadi" panose="020B0604020104020204" pitchFamily="34" charset="0"/>
              </a:rPr>
              <a:t>The system must satisfy the following functional requirements:</a:t>
            </a:r>
          </a:p>
          <a:p>
            <a:pPr marL="342900" indent="-342900">
              <a:buFont typeface="Arial" panose="020B0604020202020204" pitchFamily="34" charset="0"/>
              <a:buChar char="•"/>
            </a:pPr>
            <a:r>
              <a:rPr lang="en-US" sz="2000" dirty="0">
                <a:latin typeface="Abadi" panose="020B0604020104020204" pitchFamily="34" charset="0"/>
              </a:rPr>
              <a:t>Maintain authors</a:t>
            </a:r>
          </a:p>
          <a:p>
            <a:pPr marL="342900" indent="-342900">
              <a:buFont typeface="Arial" panose="020B0604020202020204" pitchFamily="34" charset="0"/>
              <a:buChar char="•"/>
            </a:pPr>
            <a:r>
              <a:rPr lang="en-US" sz="2000" dirty="0">
                <a:latin typeface="Abadi" panose="020B0604020104020204" pitchFamily="34" charset="0"/>
              </a:rPr>
              <a:t>Maintain books</a:t>
            </a:r>
          </a:p>
          <a:p>
            <a:pPr marL="342900" indent="-342900">
              <a:buFont typeface="Arial" panose="020B0604020202020204" pitchFamily="34" charset="0"/>
              <a:buChar char="•"/>
            </a:pPr>
            <a:r>
              <a:rPr lang="en-US" sz="2000" dirty="0">
                <a:latin typeface="Abadi" panose="020B0604020104020204" pitchFamily="34" charset="0"/>
              </a:rPr>
              <a:t>Maintain members</a:t>
            </a:r>
          </a:p>
          <a:p>
            <a:pPr marL="342900" indent="-342900">
              <a:buFont typeface="Arial" panose="020B0604020202020204" pitchFamily="34" charset="0"/>
              <a:buChar char="•"/>
            </a:pPr>
            <a:r>
              <a:rPr lang="en-US" sz="2000" dirty="0">
                <a:latin typeface="Abadi" panose="020B0604020104020204" pitchFamily="34" charset="0"/>
              </a:rPr>
              <a:t>Maintain events</a:t>
            </a:r>
          </a:p>
          <a:p>
            <a:pPr marL="342900" indent="-342900">
              <a:buFont typeface="Arial" panose="020B0604020202020204" pitchFamily="34" charset="0"/>
              <a:buChar char="•"/>
            </a:pPr>
            <a:r>
              <a:rPr lang="en-US" sz="2000" dirty="0">
                <a:latin typeface="Abadi" panose="020B0604020104020204" pitchFamily="34" charset="0"/>
              </a:rPr>
              <a:t>Maintain readers</a:t>
            </a:r>
          </a:p>
          <a:p>
            <a:pPr marL="342900" indent="-342900">
              <a:buFont typeface="Arial" panose="020B0604020202020204" pitchFamily="34" charset="0"/>
              <a:buChar char="•"/>
            </a:pPr>
            <a:r>
              <a:rPr lang="en-US" sz="2000" dirty="0">
                <a:latin typeface="Abadi" panose="020B0604020104020204" pitchFamily="34" charset="0"/>
              </a:rPr>
              <a:t>Lend books</a:t>
            </a:r>
          </a:p>
          <a:p>
            <a:pPr marL="342900" indent="-342900">
              <a:buFont typeface="Arial" panose="020B0604020202020204" pitchFamily="34" charset="0"/>
              <a:buChar char="•"/>
            </a:pPr>
            <a:r>
              <a:rPr lang="en-US" sz="2000" dirty="0">
                <a:latin typeface="Abadi" panose="020B0604020104020204" pitchFamily="34" charset="0"/>
              </a:rPr>
              <a:t>Return books</a:t>
            </a:r>
          </a:p>
          <a:p>
            <a:pPr marL="342900" indent="-342900">
              <a:buFont typeface="Arial" panose="020B0604020202020204" pitchFamily="34" charset="0"/>
              <a:buChar char="•"/>
            </a:pPr>
            <a:r>
              <a:rPr lang="en-US" sz="2000" dirty="0">
                <a:latin typeface="Abadi" panose="020B0604020104020204" pitchFamily="34" charset="0"/>
              </a:rPr>
              <a:t>Allocate readers to events</a:t>
            </a:r>
          </a:p>
          <a:p>
            <a:pPr marL="342900" indent="-342900">
              <a:buFont typeface="Arial" panose="020B0604020202020204" pitchFamily="34" charset="0"/>
              <a:buChar char="•"/>
            </a:pPr>
            <a:r>
              <a:rPr lang="en-US" sz="2000" dirty="0">
                <a:latin typeface="Abadi" panose="020B0604020104020204" pitchFamily="34" charset="0"/>
              </a:rPr>
              <a:t>Record the number of attendees at events</a:t>
            </a:r>
          </a:p>
          <a:p>
            <a:pPr marL="342900" indent="-342900">
              <a:buFont typeface="Arial" panose="020B0604020202020204" pitchFamily="34" charset="0"/>
              <a:buChar char="•"/>
            </a:pPr>
            <a:r>
              <a:rPr lang="en-US" sz="2000" dirty="0">
                <a:latin typeface="Abadi" panose="020B0604020104020204" pitchFamily="34" charset="0"/>
              </a:rPr>
              <a:t>Report top 10 events per time period</a:t>
            </a:r>
          </a:p>
        </p:txBody>
      </p:sp>
    </p:spTree>
    <p:extLst>
      <p:ext uri="{BB962C8B-B14F-4D97-AF65-F5344CB8AC3E}">
        <p14:creationId xmlns:p14="http://schemas.microsoft.com/office/powerpoint/2010/main" val="420874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038D2-6197-EEDA-063A-0A61F1487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FD5E3-BB34-29C7-83C2-185AB192AD28}"/>
              </a:ext>
            </a:extLst>
          </p:cNvPr>
          <p:cNvSpPr>
            <a:spLocks noGrp="1"/>
          </p:cNvSpPr>
          <p:nvPr>
            <p:ph type="title"/>
          </p:nvPr>
        </p:nvSpPr>
        <p:spPr/>
        <p:txBody>
          <a:bodyPr/>
          <a:lstStyle/>
          <a:p>
            <a:r>
              <a:rPr lang="en-US" dirty="0"/>
              <a:t>3. Project description and scope (Continued)</a:t>
            </a:r>
          </a:p>
        </p:txBody>
      </p:sp>
      <p:sp>
        <p:nvSpPr>
          <p:cNvPr id="3" name="TextBox 2">
            <a:extLst>
              <a:ext uri="{FF2B5EF4-FFF2-40B4-BE49-F238E27FC236}">
                <a16:creationId xmlns:a16="http://schemas.microsoft.com/office/drawing/2014/main" id="{36A2DE89-06CB-B99A-670A-A17684600588}"/>
              </a:ext>
            </a:extLst>
          </p:cNvPr>
          <p:cNvSpPr txBox="1"/>
          <p:nvPr/>
        </p:nvSpPr>
        <p:spPr>
          <a:xfrm>
            <a:off x="1143000" y="2025285"/>
            <a:ext cx="9906000" cy="3354765"/>
          </a:xfrm>
          <a:prstGeom prst="rect">
            <a:avLst/>
          </a:prstGeom>
          <a:noFill/>
        </p:spPr>
        <p:txBody>
          <a:bodyPr wrap="square" rtlCol="0">
            <a:spAutoFit/>
          </a:bodyPr>
          <a:lstStyle/>
          <a:p>
            <a:r>
              <a:rPr lang="en-US" sz="2000" dirty="0">
                <a:latin typeface="Abadi" panose="020B0604020104020204" pitchFamily="34" charset="0"/>
              </a:rPr>
              <a:t>In addition, the system must satisfy the following non-functional needs:</a:t>
            </a:r>
          </a:p>
          <a:p>
            <a:pPr marL="342900" indent="-342900">
              <a:buFont typeface="Arial" panose="020B0604020202020204" pitchFamily="34" charset="0"/>
              <a:buChar char="•"/>
            </a:pPr>
            <a:r>
              <a:rPr lang="en-US" sz="2000" dirty="0">
                <a:latin typeface="Abadi" panose="020B0604020104020204" pitchFamily="34" charset="0"/>
              </a:rPr>
              <a:t>Help functionality</a:t>
            </a:r>
          </a:p>
          <a:p>
            <a:pPr marL="342900" indent="-342900">
              <a:buFont typeface="Arial" panose="020B0604020202020204" pitchFamily="34" charset="0"/>
              <a:buChar char="•"/>
            </a:pPr>
            <a:r>
              <a:rPr lang="en-US" sz="2000" dirty="0">
                <a:latin typeface="Abadi" panose="020B0604020104020204" pitchFamily="34" charset="0"/>
              </a:rPr>
              <a:t>Secure access to the system by using unique credentials for each user</a:t>
            </a:r>
          </a:p>
          <a:p>
            <a:pPr marL="342900" indent="-342900">
              <a:buFont typeface="Arial" panose="020B0604020202020204" pitchFamily="34" charset="0"/>
              <a:buChar char="•"/>
            </a:pPr>
            <a:r>
              <a:rPr lang="en-US" sz="2000" dirty="0">
                <a:latin typeface="Abadi" panose="020B0604020104020204" pitchFamily="34" charset="0"/>
              </a:rPr>
              <a:t>Processes and transactions should happen under 3 seconds</a:t>
            </a:r>
          </a:p>
          <a:p>
            <a:pPr marL="342900" indent="-342900">
              <a:buFont typeface="Arial" panose="020B0604020202020204" pitchFamily="34" charset="0"/>
              <a:buChar char="•"/>
            </a:pPr>
            <a:r>
              <a:rPr lang="en-US" sz="2000" dirty="0">
                <a:latin typeface="Abadi" panose="020B0604020104020204" pitchFamily="34" charset="0"/>
              </a:rPr>
              <a:t>The database will hold at least 100 members ,over 700 books and 12 events per year</a:t>
            </a:r>
          </a:p>
          <a:p>
            <a:pPr marL="342900" indent="-342900">
              <a:buFont typeface="Arial" panose="020B0604020202020204" pitchFamily="34" charset="0"/>
              <a:buChar char="•"/>
            </a:pPr>
            <a:r>
              <a:rPr lang="en-US" sz="2000" dirty="0">
                <a:latin typeface="Abadi" panose="020B0604020104020204" pitchFamily="34" charset="0"/>
              </a:rPr>
              <a:t>2 types of users:</a:t>
            </a:r>
          </a:p>
          <a:p>
            <a:pPr marL="1371600" lvl="2" indent="-457200">
              <a:buFont typeface="+mj-lt"/>
              <a:buAutoNum type="arabicPeriod"/>
            </a:pPr>
            <a:r>
              <a:rPr lang="en-US" dirty="0">
                <a:latin typeface="Abadi" panose="020B0604020104020204" pitchFamily="34" charset="0"/>
              </a:rPr>
              <a:t>Administrator = access to database and all functions</a:t>
            </a:r>
          </a:p>
          <a:p>
            <a:pPr marL="1371600" lvl="2" indent="-457200">
              <a:buFont typeface="+mj-lt"/>
              <a:buAutoNum type="arabicPeriod"/>
            </a:pPr>
            <a:r>
              <a:rPr lang="en-US" dirty="0">
                <a:latin typeface="Abadi" panose="020B0604020104020204" pitchFamily="34" charset="0"/>
              </a:rPr>
              <a:t>Employee = access to specified </a:t>
            </a:r>
            <a:r>
              <a:rPr lang="en-US" dirty="0" err="1">
                <a:latin typeface="Abadi" panose="020B0604020104020204" pitchFamily="34" charset="0"/>
              </a:rPr>
              <a:t>funtions</a:t>
            </a:r>
            <a:endParaRPr lang="en-US" dirty="0">
              <a:latin typeface="Abadi" panose="020B0604020104020204" pitchFamily="34" charset="0"/>
            </a:endParaRPr>
          </a:p>
          <a:p>
            <a:pPr marL="1371600" lvl="2" indent="-457200">
              <a:buFont typeface="+mj-lt"/>
              <a:buAutoNum type="arabicPeriod"/>
            </a:pPr>
            <a:endParaRPr lang="en-US" sz="1600" dirty="0">
              <a:latin typeface="Abadi" panose="020B0604020104020204" pitchFamily="34" charset="0"/>
            </a:endParaRPr>
          </a:p>
          <a:p>
            <a:pPr marL="342900" indent="-342900">
              <a:buFont typeface="Arial" panose="020B0604020202020204" pitchFamily="34" charset="0"/>
              <a:buChar char="•"/>
            </a:pPr>
            <a:endParaRPr lang="en-US" sz="2000" dirty="0">
              <a:latin typeface="Abadi" panose="020B0604020104020204" pitchFamily="34" charset="0"/>
            </a:endParaRPr>
          </a:p>
        </p:txBody>
      </p:sp>
    </p:spTree>
    <p:extLst>
      <p:ext uri="{BB962C8B-B14F-4D97-AF65-F5344CB8AC3E}">
        <p14:creationId xmlns:p14="http://schemas.microsoft.com/office/powerpoint/2010/main" val="104615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837C-4594-79B0-B2BD-B9DCF1B2C112}"/>
              </a:ext>
            </a:extLst>
          </p:cNvPr>
          <p:cNvSpPr>
            <a:spLocks noGrp="1"/>
          </p:cNvSpPr>
          <p:nvPr>
            <p:ph type="title"/>
          </p:nvPr>
        </p:nvSpPr>
        <p:spPr/>
        <p:txBody>
          <a:bodyPr/>
          <a:lstStyle/>
          <a:p>
            <a:r>
              <a:rPr lang="en-US" dirty="0"/>
              <a:t>4. Functional data, process and interface requirements</a:t>
            </a:r>
          </a:p>
        </p:txBody>
      </p:sp>
      <p:graphicFrame>
        <p:nvGraphicFramePr>
          <p:cNvPr id="5" name="Table 4">
            <a:extLst>
              <a:ext uri="{FF2B5EF4-FFF2-40B4-BE49-F238E27FC236}">
                <a16:creationId xmlns:a16="http://schemas.microsoft.com/office/drawing/2014/main" id="{1BA5EFE9-2B70-0DD5-F19A-1377CD0686DC}"/>
              </a:ext>
            </a:extLst>
          </p:cNvPr>
          <p:cNvGraphicFramePr>
            <a:graphicFrameLocks noGrp="1"/>
          </p:cNvGraphicFramePr>
          <p:nvPr>
            <p:extLst>
              <p:ext uri="{D42A27DB-BD31-4B8C-83A1-F6EECF244321}">
                <p14:modId xmlns:p14="http://schemas.microsoft.com/office/powerpoint/2010/main" val="1603112379"/>
              </p:ext>
            </p:extLst>
          </p:nvPr>
        </p:nvGraphicFramePr>
        <p:xfrm>
          <a:off x="2248527" y="1915557"/>
          <a:ext cx="7629993" cy="4409041"/>
        </p:xfrm>
        <a:graphic>
          <a:graphicData uri="http://schemas.openxmlformats.org/drawingml/2006/table">
            <a:tbl>
              <a:tblPr firstRow="1" bandRow="1" bandCol="1">
                <a:tableStyleId>{9DCAF9ED-07DC-4A11-8D7F-57B35C25682E}</a:tableStyleId>
              </a:tblPr>
              <a:tblGrid>
                <a:gridCol w="2543331">
                  <a:extLst>
                    <a:ext uri="{9D8B030D-6E8A-4147-A177-3AD203B41FA5}">
                      <a16:colId xmlns:a16="http://schemas.microsoft.com/office/drawing/2014/main" val="1072974138"/>
                    </a:ext>
                  </a:extLst>
                </a:gridCol>
                <a:gridCol w="2543331">
                  <a:extLst>
                    <a:ext uri="{9D8B030D-6E8A-4147-A177-3AD203B41FA5}">
                      <a16:colId xmlns:a16="http://schemas.microsoft.com/office/drawing/2014/main" val="3580826007"/>
                    </a:ext>
                  </a:extLst>
                </a:gridCol>
                <a:gridCol w="2543331">
                  <a:extLst>
                    <a:ext uri="{9D8B030D-6E8A-4147-A177-3AD203B41FA5}">
                      <a16:colId xmlns:a16="http://schemas.microsoft.com/office/drawing/2014/main" val="1015237372"/>
                    </a:ext>
                  </a:extLst>
                </a:gridCol>
              </a:tblGrid>
              <a:tr h="371446">
                <a:tc gridSpan="3">
                  <a:txBody>
                    <a:bodyPr/>
                    <a:lstStyle/>
                    <a:p>
                      <a:pPr marL="0" marR="0" algn="ctr">
                        <a:lnSpc>
                          <a:spcPct val="115000"/>
                        </a:lnSpc>
                        <a:spcAft>
                          <a:spcPts val="800"/>
                        </a:spcAft>
                        <a:buNone/>
                      </a:pPr>
                      <a:r>
                        <a:rPr lang="en-ZA" sz="1400" kern="100" dirty="0">
                          <a:effectLst/>
                        </a:rPr>
                        <a:t>MAINTAIN AUTHORS</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722995039"/>
                  </a:ext>
                </a:extLst>
              </a:tr>
              <a:tr h="371446">
                <a:tc gridSpan="3">
                  <a:txBody>
                    <a:bodyPr/>
                    <a:lstStyle/>
                    <a:p>
                      <a:pPr marL="0" marR="0" algn="ctr">
                        <a:lnSpc>
                          <a:spcPct val="115000"/>
                        </a:lnSpc>
                        <a:spcAft>
                          <a:spcPts val="800"/>
                        </a:spcAft>
                        <a:buNone/>
                      </a:pPr>
                      <a:r>
                        <a:rPr lang="en-ZA" sz="1400" kern="100">
                          <a:effectLst/>
                        </a:rPr>
                        <a:t>Add new author</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610550087"/>
                  </a:ext>
                </a:extLst>
              </a:tr>
              <a:tr h="371446">
                <a:tc>
                  <a:txBody>
                    <a:bodyPr/>
                    <a:lstStyle/>
                    <a:p>
                      <a:pPr marL="0" marR="0" algn="ctr">
                        <a:lnSpc>
                          <a:spcPct val="115000"/>
                        </a:lnSpc>
                        <a:spcAft>
                          <a:spcPts val="800"/>
                        </a:spcAft>
                        <a:buNone/>
                      </a:pPr>
                      <a:r>
                        <a:rPr lang="en-ZA" sz="1400" kern="100">
                          <a:effectLst/>
                        </a:rPr>
                        <a:t>Input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Processing</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buNone/>
                      </a:pPr>
                      <a:r>
                        <a:rPr lang="en-ZA" sz="1400" kern="100">
                          <a:effectLst/>
                        </a:rPr>
                        <a:t>Output</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7007305"/>
                  </a:ext>
                </a:extLst>
              </a:tr>
              <a:tr h="3294703">
                <a:tc>
                  <a:txBody>
                    <a:bodyPr/>
                    <a:lstStyle/>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Author ID (System Generated)</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First Name (String, required)</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Last Name (String, required)</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Date of Birth (Date, optional)</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Biography (Text, optional)</a:t>
                      </a:r>
                    </a:p>
                    <a:p>
                      <a:pPr marL="0" marR="0" algn="l">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a:effectLst/>
                        </a:rPr>
                        <a:t>Validate data types and required fields.</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a:effectLst/>
                        </a:rPr>
                        <a:t>Check for duplicate Author IDs.</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a:effectLst/>
                        </a:rPr>
                        <a:t>Generate a unique Author ID.</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a:effectLst/>
                        </a:rPr>
                        <a:t>Save the author details to the database.</a:t>
                      </a:r>
                    </a:p>
                    <a:p>
                      <a:pPr marL="0" marR="0" algn="l">
                        <a:lnSpc>
                          <a:spcPct val="115000"/>
                        </a:lnSpc>
                        <a:spcAft>
                          <a:spcPts val="800"/>
                        </a:spcAft>
                        <a:buNone/>
                      </a:pPr>
                      <a:r>
                        <a:rPr lang="en-ZA" sz="1400" kern="100">
                          <a:effectLst/>
                        </a:rPr>
                        <a:t> </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Confirmation message upon successful addition.</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Display of newly added author details.</a:t>
                      </a:r>
                    </a:p>
                    <a:p>
                      <a:pPr marL="342900" marR="0" lvl="0" indent="-342900" algn="l">
                        <a:lnSpc>
                          <a:spcPct val="115000"/>
                        </a:lnSpc>
                        <a:spcAft>
                          <a:spcPts val="800"/>
                        </a:spcAft>
                        <a:buSzPts val="1000"/>
                        <a:buFont typeface="Symbol" panose="05050102010706020507" pitchFamily="18" charset="2"/>
                        <a:buChar char=""/>
                        <a:tabLst>
                          <a:tab pos="457200" algn="l"/>
                        </a:tabLst>
                      </a:pPr>
                      <a:r>
                        <a:rPr lang="en-ZA" sz="1400" kern="100" dirty="0">
                          <a:effectLst/>
                        </a:rPr>
                        <a:t>Error message if required fields are missing or invalid.</a:t>
                      </a:r>
                    </a:p>
                    <a:p>
                      <a:pPr marL="0" marR="0" algn="l">
                        <a:lnSpc>
                          <a:spcPct val="115000"/>
                        </a:lnSpc>
                        <a:spcAft>
                          <a:spcPts val="800"/>
                        </a:spcAft>
                        <a:buNone/>
                      </a:pPr>
                      <a:r>
                        <a:rPr lang="en-ZA" sz="1400" kern="100" dirty="0">
                          <a:effectLst/>
                        </a:rPr>
                        <a:t> </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255098"/>
                  </a:ext>
                </a:extLst>
              </a:tr>
            </a:tbl>
          </a:graphicData>
        </a:graphic>
      </p:graphicFrame>
    </p:spTree>
    <p:extLst>
      <p:ext uri="{BB962C8B-B14F-4D97-AF65-F5344CB8AC3E}">
        <p14:creationId xmlns:p14="http://schemas.microsoft.com/office/powerpoint/2010/main" val="68437253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{0ADB37D3-5B8A-4746-A70A-F9592A3DDD28}tf22797433_win32</Template>
  <TotalTime>761</TotalTime>
  <Words>2563</Words>
  <Application>Microsoft Office PowerPoint</Application>
  <PresentationFormat>Widescreen</PresentationFormat>
  <Paragraphs>425</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Abadi</vt:lpstr>
      <vt:lpstr>Aptos</vt:lpstr>
      <vt:lpstr>Arial</vt:lpstr>
      <vt:lpstr>Calibri</vt:lpstr>
      <vt:lpstr>Symbol</vt:lpstr>
      <vt:lpstr>Univers Condensed Light</vt:lpstr>
      <vt:lpstr>Walbaum Display Light</vt:lpstr>
      <vt:lpstr>AngleLinesVTI</vt:lpstr>
      <vt:lpstr>Table of content</vt:lpstr>
      <vt:lpstr>1. Project plan</vt:lpstr>
      <vt:lpstr>1. Project plan (Continued)</vt:lpstr>
      <vt:lpstr>2. Definitions, acronyms &amp; abbreviations</vt:lpstr>
      <vt:lpstr>2. Definitions, acronyms &amp; abbreviations (CONTINUED)</vt:lpstr>
      <vt:lpstr>3. Project description and scope</vt:lpstr>
      <vt:lpstr>3. Project description and scope (Continued)</vt:lpstr>
      <vt:lpstr>3. Project description and scope (Continued)</vt:lpstr>
      <vt:lpstr>4. Functional data, process and interface requirements</vt:lpstr>
      <vt:lpstr>4. Functional data, process and interface requirements (CONtinued)</vt:lpstr>
      <vt:lpstr>4. Functional data, process and interface requirements (CONtinued)</vt:lpstr>
      <vt:lpstr>4. Functional data, process and interface requirements (CONtinued)</vt:lpstr>
      <vt:lpstr>4. Functional data, process and interface requirements (CONtinued)</vt:lpstr>
      <vt:lpstr>4. Functional data, process and interface requirements (CONtinued)</vt:lpstr>
      <vt:lpstr>4. Functional data, process and interface requirements (CONtinued)</vt:lpstr>
      <vt:lpstr>4. Functional data, process and interface requirements (CONtinued)</vt:lpstr>
      <vt:lpstr>4. Functional data, process and interface requirements (CONtinued)</vt:lpstr>
      <vt:lpstr>5. Non-functional requirements</vt:lpstr>
      <vt:lpstr>5. Non-functional requirements (Continued)</vt:lpstr>
      <vt:lpstr>6. Feasibility analysis matrix</vt:lpstr>
      <vt:lpstr>6. Feasibility analysis matrix (Continued)</vt:lpstr>
      <vt:lpstr>6. Feasibility analysis matrix (Continued)</vt:lpstr>
      <vt:lpstr>6. Feasibility analysis matrix (Continued)</vt:lpstr>
      <vt:lpstr>7. use-case glossary</vt:lpstr>
      <vt:lpstr>7. Use-case model diagram</vt:lpstr>
      <vt:lpstr>8. Examples of data, questionnaires and fact-finding techniques used</vt:lpstr>
      <vt:lpstr>8. Examples of data, questionnaires and fact-finding techniques used (continued)</vt:lpstr>
      <vt:lpstr>8. Examples of data, questionnaires and fact-finding techniques used (continued)</vt:lpstr>
      <vt:lpstr>9. summary, future &amp; further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Rowen Wentzel</dc:creator>
  <cp:lastModifiedBy>Sandile Scwebu</cp:lastModifiedBy>
  <cp:revision>6</cp:revision>
  <dcterms:created xsi:type="dcterms:W3CDTF">2025-03-27T11:33:50Z</dcterms:created>
  <dcterms:modified xsi:type="dcterms:W3CDTF">2025-07-22T22:30:03Z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